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79" r:id="rId35"/>
    <p:sldId id="280" r:id="rId36"/>
    <p:sldId id="281" r:id="rId37"/>
    <p:sldId id="282" r:id="rId38"/>
    <p:sldId id="283" r:id="rId39"/>
    <p:sldId id="284" r:id="rId40"/>
    <p:sldId id="286" r:id="rId41"/>
  </p:sldIdLst>
  <p:sldSz cx="14630400" cy="8229600"/>
  <p:notesSz cx="8229600" cy="14630400"/>
  <p:embeddedFontLst>
    <p:embeddedFont>
      <p:font typeface="Inter" panose="020B0604020202020204" charset="0"/>
      <p:regular r:id="rId43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  <p:embeddedFont>
      <p:font typeface="Playfair Display Bold" panose="020B0604020202020204" charset="0"/>
      <p:bold r:id="rId48"/>
    </p:embeddedFont>
    <p:embeddedFont>
      <p:font typeface="Raleway" pitchFamily="2" charset="-70"/>
      <p:regular r:id="rId49"/>
      <p:bold r:id="rId50"/>
      <p:italic r:id="rId51"/>
      <p:boldItalic r:id="rId52"/>
    </p:embeddedFont>
    <p:embeddedFont>
      <p:font typeface="Raleway Light" pitchFamily="2" charset="-70"/>
      <p:regular r:id="rId53"/>
      <p:italic r:id="rId54"/>
    </p:embeddedFont>
    <p:embeddedFont>
      <p:font typeface="Roboto" panose="02000000000000000000" pitchFamily="2" charset="0"/>
      <p:regular r:id="rId55"/>
      <p:bold r:id="rId56"/>
      <p:italic r:id="rId57"/>
      <p:boldItalic r:id="rId58"/>
    </p:embeddedFont>
  </p:embeddedFontLst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18F333-8FBE-466B-A9AC-FA2570EE9329}" v="3" dt="2026-05-13T10:58:36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ts Krūmiņš" userId="a90215d2-4ddd-4c49-b52b-24c8c48be455" providerId="ADAL" clId="{EB656BC2-B82A-4B92-85F9-22FF58BFAD04}"/>
    <pc:docChg chg="modSld">
      <pc:chgData name="Gints Krūmiņš" userId="a90215d2-4ddd-4c49-b52b-24c8c48be455" providerId="ADAL" clId="{EB656BC2-B82A-4B92-85F9-22FF58BFAD04}" dt="2026-05-13T10:58:40.251" v="45" actId="20577"/>
      <pc:docMkLst>
        <pc:docMk/>
      </pc:docMkLst>
      <pc:sldChg chg="modSp mod">
        <pc:chgData name="Gints Krūmiņš" userId="a90215d2-4ddd-4c49-b52b-24c8c48be455" providerId="ADAL" clId="{EB656BC2-B82A-4B92-85F9-22FF58BFAD04}" dt="2026-05-13T10:58:40.251" v="45" actId="20577"/>
        <pc:sldMkLst>
          <pc:docMk/>
          <pc:sldMk cId="0" sldId="279"/>
        </pc:sldMkLst>
        <pc:spChg chg="mod">
          <ac:chgData name="Gints Krūmiņš" userId="a90215d2-4ddd-4c49-b52b-24c8c48be455" providerId="ADAL" clId="{EB656BC2-B82A-4B92-85F9-22FF58BFAD04}" dt="2026-05-13T10:58:40.251" v="45" actId="20577"/>
          <ac:spMkLst>
            <pc:docMk/>
            <pc:sldMk cId="0" sldId="279"/>
            <ac:spMk id="38" creationId="{00000000-0000-0000-0000-000000000000}"/>
          </ac:spMkLst>
        </pc:spChg>
      </pc:sldChg>
      <pc:sldChg chg="modSp mod">
        <pc:chgData name="Gints Krūmiņš" userId="a90215d2-4ddd-4c49-b52b-24c8c48be455" providerId="ADAL" clId="{EB656BC2-B82A-4B92-85F9-22FF58BFAD04}" dt="2026-05-13T10:58:19.518" v="19" actId="6549"/>
        <pc:sldMkLst>
          <pc:docMk/>
          <pc:sldMk cId="0" sldId="280"/>
        </pc:sldMkLst>
        <pc:spChg chg="mod">
          <ac:chgData name="Gints Krūmiņš" userId="a90215d2-4ddd-4c49-b52b-24c8c48be455" providerId="ADAL" clId="{EB656BC2-B82A-4B92-85F9-22FF58BFAD04}" dt="2026-05-13T10:58:19.518" v="19" actId="6549"/>
          <ac:spMkLst>
            <pc:docMk/>
            <pc:sldMk cId="0" sldId="280"/>
            <ac:spMk id="1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61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218" tIns="33609" rIns="67218" bIns="3360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218" tIns="33609" rIns="67218" bIns="33609"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218" tIns="33609" rIns="67218" bIns="3360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218" tIns="33609" rIns="67218" bIns="33609"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218" tIns="33609" rIns="67218" bIns="3360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218" tIns="33609" rIns="67218" bIns="33609"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218" tIns="33609" rIns="67218" bIns="3360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218" tIns="33609" rIns="67218" bIns="33609"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218" tIns="33609" rIns="67218" bIns="3360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218" tIns="33609" rIns="67218" bIns="33609"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218" tIns="33609" rIns="67218" bIns="3360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218" tIns="33609" rIns="67218" bIns="33609"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218" tIns="33609" rIns="67218" bIns="3360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218" tIns="33609" rIns="67218" bIns="33609"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218" tIns="33609" rIns="67218" bIns="3360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218" tIns="33609" rIns="67218" bIns="33609"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218" tIns="33609" rIns="67218" bIns="3360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218" tIns="33609" rIns="67218" bIns="33609"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218" tIns="33609" rIns="67218" bIns="3360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218" tIns="33609" rIns="67218" bIns="33609"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intskrumins.lv/jaunumi/params/post/5185295/marketings-google-sge-era-kapec-maksligais-intelekts-tagad-mekle-tiesi-tevi" TargetMode="External"/><Relationship Id="rId13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4.sv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hyperlink" Target="https://www.gintskrumins.lv/jaunumi/params/post/5227810/ai-riki-majaslapas-satura-izveidei-ka-nepazaudet-kvalitati-un-seo-pozicijas" TargetMode="External"/><Relationship Id="rId10" Type="http://schemas.openxmlformats.org/officeDocument/2006/relationships/image" Target="../media/image36.svg"/><Relationship Id="rId4" Type="http://schemas.openxmlformats.org/officeDocument/2006/relationships/image" Target="../media/image32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ntskrumins.lv/jaunumi/params/post/5230236/e-e-a-t-faktors-kapec-digitala-uzticamiba-ir-svarigaka-par-algoritmiem-202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svg"/><Relationship Id="rId5" Type="http://schemas.openxmlformats.org/officeDocument/2006/relationships/image" Target="../media/image42.svg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6.svg"/><Relationship Id="rId5" Type="http://schemas.openxmlformats.org/officeDocument/2006/relationships/image" Target="../media/image32.sv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9.svg"/><Relationship Id="rId5" Type="http://schemas.openxmlformats.org/officeDocument/2006/relationships/image" Target="../media/image27.svg"/><Relationship Id="rId4" Type="http://schemas.openxmlformats.org/officeDocument/2006/relationships/image" Target="../media/image1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svg"/><Relationship Id="rId5" Type="http://schemas.openxmlformats.org/officeDocument/2006/relationships/image" Target="../media/image53.svg"/><Relationship Id="rId4" Type="http://schemas.openxmlformats.org/officeDocument/2006/relationships/image" Target="../media/image5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6.png"/><Relationship Id="rId7" Type="http://schemas.openxmlformats.org/officeDocument/2006/relationships/image" Target="../media/image59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intskrumins.lv/jaunumi/params/post/5163306/ka-atrast-pareizos-atslegvardus-savam-mazajam-biznesam-bez-dargiem-rikiem/" TargetMode="External"/><Relationship Id="rId5" Type="http://schemas.openxmlformats.org/officeDocument/2006/relationships/image" Target="../media/image58.svg"/><Relationship Id="rId4" Type="http://schemas.openxmlformats.org/officeDocument/2006/relationships/image" Target="../media/image5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intskrumins.lv/jaunumi/params/post/5160624/ka-mazam-uznemumam-radit-10-noderigas-idejas-saturam-30-minut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6.svg"/><Relationship Id="rId5" Type="http://schemas.openxmlformats.org/officeDocument/2006/relationships/image" Target="../media/image65.svg"/><Relationship Id="rId4" Type="http://schemas.openxmlformats.org/officeDocument/2006/relationships/image" Target="../media/image6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ntskrumins.lv/jaunumi/params/post/5185295/marketings-google-sge-era-kapec-maksligais-intelekts-tagad-mekle-tiesi-tevi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intskrumins.lv/jaunumi/params/post/5203877/no-seo-uz-geo-ka-izdzivot-google-sge-laikmeta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hyperlink" Target="https://www.mailerlite.com/" TargetMode="External"/><Relationship Id="rId3" Type="http://schemas.openxmlformats.org/officeDocument/2006/relationships/hyperlink" Target="https://www.digitalaismarketings.lv/jaunumi/params/post/5087697/e-pasta-marketings-mazajiem-uznemumiem-ka-veidot-datu-bazi-un-sutit-efektiv" TargetMode="External"/><Relationship Id="rId7" Type="http://schemas.openxmlformats.org/officeDocument/2006/relationships/image" Target="../media/image69.sv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8.svg"/><Relationship Id="rId11" Type="http://schemas.openxmlformats.org/officeDocument/2006/relationships/image" Target="../media/image72.svg"/><Relationship Id="rId5" Type="http://schemas.openxmlformats.org/officeDocument/2006/relationships/image" Target="../media/image3.svg"/><Relationship Id="rId10" Type="http://schemas.openxmlformats.org/officeDocument/2006/relationships/image" Target="../media/image71.svg"/><Relationship Id="rId4" Type="http://schemas.openxmlformats.org/officeDocument/2006/relationships/image" Target="../media/image25.svg"/><Relationship Id="rId9" Type="http://schemas.openxmlformats.org/officeDocument/2006/relationships/image" Target="../media/image70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74.svg"/><Relationship Id="rId7" Type="http://schemas.openxmlformats.org/officeDocument/2006/relationships/image" Target="../media/image77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6.svg"/><Relationship Id="rId5" Type="http://schemas.openxmlformats.org/officeDocument/2006/relationships/image" Target="../media/image18.svg"/><Relationship Id="rId4" Type="http://schemas.openxmlformats.org/officeDocument/2006/relationships/image" Target="../media/image75.svg"/><Relationship Id="rId9" Type="http://schemas.openxmlformats.org/officeDocument/2006/relationships/image" Target="../media/image79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14.svg"/><Relationship Id="rId7" Type="http://schemas.openxmlformats.org/officeDocument/2006/relationships/image" Target="../media/image82.sv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1.svg"/><Relationship Id="rId5" Type="http://schemas.openxmlformats.org/officeDocument/2006/relationships/image" Target="../media/image15.svg"/><Relationship Id="rId4" Type="http://schemas.openxmlformats.org/officeDocument/2006/relationships/image" Target="../media/image80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85.svg"/><Relationship Id="rId7" Type="http://schemas.openxmlformats.org/officeDocument/2006/relationships/image" Target="../media/image87.sv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svg"/><Relationship Id="rId5" Type="http://schemas.openxmlformats.org/officeDocument/2006/relationships/image" Target="../media/image68.svg"/><Relationship Id="rId4" Type="http://schemas.openxmlformats.org/officeDocument/2006/relationships/image" Target="../media/image86.svg"/><Relationship Id="rId9" Type="http://schemas.openxmlformats.org/officeDocument/2006/relationships/image" Target="../media/image89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0.png"/><Relationship Id="rId5" Type="http://schemas.openxmlformats.org/officeDocument/2006/relationships/image" Target="../media/image27.svg"/><Relationship Id="rId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1.sv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svg"/><Relationship Id="rId5" Type="http://schemas.openxmlformats.org/officeDocument/2006/relationships/image" Target="../media/image8.svg"/><Relationship Id="rId4" Type="http://schemas.openxmlformats.org/officeDocument/2006/relationships/image" Target="../media/image6.sv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5.sv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svg"/><Relationship Id="rId5" Type="http://schemas.openxmlformats.org/officeDocument/2006/relationships/image" Target="../media/image26.sv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68028"/>
            <a:ext cx="13042821" cy="2934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700"/>
              </a:lnSpc>
              <a:buNone/>
            </a:pPr>
            <a:r>
              <a:rPr lang="lv-LV" sz="61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</a:t>
            </a:r>
            <a:r>
              <a:rPr lang="en-US" sz="6150" b="1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igitālā</a:t>
            </a:r>
            <a:r>
              <a:rPr lang="en-US" sz="61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mārketinga kursi</a:t>
            </a:r>
            <a:endParaRPr lang="en-US" sz="6150" dirty="0"/>
          </a:p>
        </p:txBody>
      </p:sp>
      <p:sp>
        <p:nvSpPr>
          <p:cNvPr id="3" name="Text 1"/>
          <p:cNvSpPr/>
          <p:nvPr/>
        </p:nvSpPr>
        <p:spPr>
          <a:xfrm>
            <a:off x="793790" y="4642842"/>
            <a:ext cx="453651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endParaRPr lang="en-US" sz="3550" dirty="0"/>
          </a:p>
        </p:txBody>
      </p:sp>
      <p:sp>
        <p:nvSpPr>
          <p:cNvPr id="4" name="Shape 2"/>
          <p:cNvSpPr/>
          <p:nvPr/>
        </p:nvSpPr>
        <p:spPr>
          <a:xfrm>
            <a:off x="793790" y="5663360"/>
            <a:ext cx="13042821" cy="35957"/>
          </a:xfrm>
          <a:prstGeom prst="rect">
            <a:avLst/>
          </a:prstGeom>
          <a:solidFill>
            <a:srgbClr val="272525">
              <a:alpha val="50000"/>
            </a:srgbClr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5" name="Text 3"/>
          <p:cNvSpPr/>
          <p:nvPr/>
        </p:nvSpPr>
        <p:spPr>
          <a:xfrm>
            <a:off x="793790" y="5954435"/>
            <a:ext cx="13042821" cy="907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Gints Krūmiņš</a:t>
            </a:r>
            <a:endParaRPr lang="lv-LV" sz="2200" b="1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3550"/>
              </a:lnSpc>
              <a:buNone/>
            </a:pPr>
            <a:r>
              <a:rPr lang="lv-LV" sz="22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gints@marketingakursi</a:t>
            </a:r>
            <a:r>
              <a:rPr lang="en-US" sz="2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.lv  </a:t>
            </a:r>
            <a:endParaRPr lang="lv-LV" sz="220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35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25544381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79846" y="107418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1. Izveidot saturu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800" y="2243614"/>
            <a:ext cx="340162" cy="34016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530906" y="2236589"/>
            <a:ext cx="34821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Piedāvāt noderīgu saturu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530906" y="2727008"/>
            <a:ext cx="564249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Piedāvāt noderīgu saturu katrā pirkuma posmā — nepietiek tikai ar pirkšanas vietu, jāpalīdz neatkarīgi no apstākļiem.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1895" y="2243614"/>
            <a:ext cx="340162" cy="34016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194000" y="22365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Stāstīt stāstus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8194000" y="2727008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Stāstīt stāstus, ar kuriem cilvēki ir saistīti — stāsti liek atcerēties faktus, dodot kontekstu.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800" y="4276368"/>
            <a:ext cx="340162" cy="34016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30906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Aizkulišu saturs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530906" y="4759762"/>
            <a:ext cx="564249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Veidot autentisku saturu, kas parāda uzņēmuma iekšējo ikdienu un procesus.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1895" y="4276368"/>
            <a:ext cx="340162" cy="34016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8194000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Satura avots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8194000" y="4759762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Veicināt uzņēmuma spēju iegūt informāciju un pieredzi no darbiniekiem un klientiem.</a:t>
            </a:r>
            <a:endParaRPr lang="en-US" sz="1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800" y="5946219"/>
            <a:ext cx="340162" cy="340162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530906" y="59391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Satura uzraudzība</a:t>
            </a:r>
            <a:endParaRPr lang="en-US" sz="2200" dirty="0"/>
          </a:p>
        </p:txBody>
      </p:sp>
      <p:sp>
        <p:nvSpPr>
          <p:cNvPr id="17" name="Text 10"/>
          <p:cNvSpPr/>
          <p:nvPr/>
        </p:nvSpPr>
        <p:spPr>
          <a:xfrm>
            <a:off x="1530906" y="6429613"/>
            <a:ext cx="564249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Uzraudzīt saturu uzmanīgi, nodrošinot pievienoto vērtību visā satura vadīšanas procesā.</a:t>
            </a:r>
            <a:endParaRPr lang="en-US" sz="175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1895" y="5946219"/>
            <a:ext cx="340162" cy="340162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8194000" y="5939195"/>
            <a:ext cx="30153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Zīmola atpazīstamība</a:t>
            </a:r>
            <a:endParaRPr lang="en-US" sz="2200" dirty="0"/>
          </a:p>
        </p:txBody>
      </p:sp>
      <p:sp>
        <p:nvSpPr>
          <p:cNvPr id="20" name="Text 12"/>
          <p:cNvSpPr/>
          <p:nvPr/>
        </p:nvSpPr>
        <p:spPr>
          <a:xfrm>
            <a:off x="8194000" y="6429613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Zīmols ir ne tikai logotips; veidot saturu, kas izklausās un izskatās atpazīstami.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79846" y="151221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2. Realizēt saturu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74620"/>
            <a:ext cx="6407944" cy="2085142"/>
          </a:xfrm>
          <a:prstGeom prst="roundRect">
            <a:avLst>
              <a:gd name="adj" fmla="val 7017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4" name="Shape 2"/>
          <p:cNvSpPr/>
          <p:nvPr/>
        </p:nvSpPr>
        <p:spPr>
          <a:xfrm>
            <a:off x="763310" y="2674620"/>
            <a:ext cx="121920" cy="2085142"/>
          </a:xfrm>
          <a:prstGeom prst="roundRect">
            <a:avLst>
              <a:gd name="adj" fmla="val 78139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5" name="Text 3"/>
          <p:cNvSpPr/>
          <p:nvPr/>
        </p:nvSpPr>
        <p:spPr>
          <a:xfrm>
            <a:off x="1142524" y="2931914"/>
            <a:ext cx="58019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Nodrošināt informācijas veidošanas struktūru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142524" y="3776663"/>
            <a:ext cx="58019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Izveidot lielu, vidēju un mazu saturu (mēneša un nedēļas plānojums).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428548" y="2674620"/>
            <a:ext cx="6408063" cy="2085142"/>
          </a:xfrm>
          <a:prstGeom prst="roundRect">
            <a:avLst>
              <a:gd name="adj" fmla="val 7017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8" name="Shape 6"/>
          <p:cNvSpPr/>
          <p:nvPr/>
        </p:nvSpPr>
        <p:spPr>
          <a:xfrm>
            <a:off x="7398067" y="2674620"/>
            <a:ext cx="121920" cy="2085142"/>
          </a:xfrm>
          <a:prstGeom prst="roundRect">
            <a:avLst>
              <a:gd name="adj" fmla="val 78139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9" name="Text 7"/>
          <p:cNvSpPr/>
          <p:nvPr/>
        </p:nvSpPr>
        <p:spPr>
          <a:xfrm>
            <a:off x="7777282" y="2931914"/>
            <a:ext cx="502289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Plānot satura atkārtotu izmantošanu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777282" y="3422333"/>
            <a:ext cx="58020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Nodrošināt dažādu satura tematiku un tā efektīvu atkārtotu lietošanu.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793790" y="4986576"/>
            <a:ext cx="6407944" cy="1730812"/>
          </a:xfrm>
          <a:prstGeom prst="roundRect">
            <a:avLst>
              <a:gd name="adj" fmla="val 8453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2" name="Shape 10"/>
          <p:cNvSpPr/>
          <p:nvPr/>
        </p:nvSpPr>
        <p:spPr>
          <a:xfrm>
            <a:off x="763310" y="4986576"/>
            <a:ext cx="121920" cy="1730812"/>
          </a:xfrm>
          <a:prstGeom prst="roundRect">
            <a:avLst>
              <a:gd name="adj" fmla="val 78139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3" name="Text 11"/>
          <p:cNvSpPr/>
          <p:nvPr/>
        </p:nvSpPr>
        <p:spPr>
          <a:xfrm>
            <a:off x="1142524" y="5243870"/>
            <a:ext cx="49451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Izvairīties no pārāk sarežģīta satura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142524" y="5734288"/>
            <a:ext cx="58019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Formatēt saturu tā, lai tas būtu efektīvs un viegli lasāms.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7428548" y="4986576"/>
            <a:ext cx="6408063" cy="1730812"/>
          </a:xfrm>
          <a:prstGeom prst="roundRect">
            <a:avLst>
              <a:gd name="adj" fmla="val 8453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6" name="Shape 14"/>
          <p:cNvSpPr/>
          <p:nvPr/>
        </p:nvSpPr>
        <p:spPr>
          <a:xfrm>
            <a:off x="7398067" y="4986576"/>
            <a:ext cx="121920" cy="1730812"/>
          </a:xfrm>
          <a:prstGeom prst="roundRect">
            <a:avLst>
              <a:gd name="adj" fmla="val 78139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7" name="Text 15"/>
          <p:cNvSpPr/>
          <p:nvPr/>
        </p:nvSpPr>
        <p:spPr>
          <a:xfrm>
            <a:off x="7777282" y="5243870"/>
            <a:ext cx="29876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Optimizēt meklēšanai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7777282" y="5734288"/>
            <a:ext cx="58020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Satura optimizēšana meklētājprogrammām un sociālajiem medijiem.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79846" y="100560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3. Izplatīt saturu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281357"/>
            <a:ext cx="13042821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20% / 80%</a:t>
            </a:r>
            <a:endParaRPr lang="en-US" sz="5850" dirty="0"/>
          </a:p>
        </p:txBody>
      </p:sp>
      <p:sp>
        <p:nvSpPr>
          <p:cNvPr id="4" name="Text 2"/>
          <p:cNvSpPr/>
          <p:nvPr/>
        </p:nvSpPr>
        <p:spPr>
          <a:xfrm>
            <a:off x="5116830" y="3313152"/>
            <a:ext cx="439674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Satura radīšana pret izplatīšanu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380357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Optimālais laika sadalījums efektīvai sasniedzamībai.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93790" y="4421624"/>
            <a:ext cx="4196358" cy="2802374"/>
          </a:xfrm>
          <a:prstGeom prst="roundRect">
            <a:avLst>
              <a:gd name="adj" fmla="val 5221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7" name="Shape 5"/>
          <p:cNvSpPr/>
          <p:nvPr/>
        </p:nvSpPr>
        <p:spPr>
          <a:xfrm>
            <a:off x="763310" y="4421624"/>
            <a:ext cx="121920" cy="2802374"/>
          </a:xfrm>
          <a:prstGeom prst="roundRect">
            <a:avLst>
              <a:gd name="adj" fmla="val 78139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8" name="Text 6"/>
          <p:cNvSpPr/>
          <p:nvPr/>
        </p:nvSpPr>
        <p:spPr>
          <a:xfrm>
            <a:off x="1142524" y="4678918"/>
            <a:ext cx="34082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Plānot satura izplatīšanu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1142524" y="5169337"/>
            <a:ext cx="35903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Veltīt 20% laika satura radīšanai un 80% laika tā izplatīšanai.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5216962" y="4421624"/>
            <a:ext cx="4196358" cy="2802374"/>
          </a:xfrm>
          <a:prstGeom prst="roundRect">
            <a:avLst>
              <a:gd name="adj" fmla="val 5221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1" name="Shape 9"/>
          <p:cNvSpPr/>
          <p:nvPr/>
        </p:nvSpPr>
        <p:spPr>
          <a:xfrm>
            <a:off x="5186482" y="4421624"/>
            <a:ext cx="121920" cy="2802374"/>
          </a:xfrm>
          <a:prstGeom prst="roundRect">
            <a:avLst>
              <a:gd name="adj" fmla="val 78139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2" name="Text 10"/>
          <p:cNvSpPr/>
          <p:nvPr/>
        </p:nvSpPr>
        <p:spPr>
          <a:xfrm>
            <a:off x="5565696" y="4678918"/>
            <a:ext cx="3590330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Veicināt satura kopīgošanu sociālajos tīklos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5565696" y="5877997"/>
            <a:ext cx="35903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Stratēģiski plānot un mērķtiecīgi veikt sociālo mediju satura izplatīšanu.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9640133" y="4421624"/>
            <a:ext cx="4196358" cy="2802374"/>
          </a:xfrm>
          <a:prstGeom prst="roundRect">
            <a:avLst>
              <a:gd name="adj" fmla="val 5221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5" name="Shape 13"/>
          <p:cNvSpPr/>
          <p:nvPr/>
        </p:nvSpPr>
        <p:spPr>
          <a:xfrm>
            <a:off x="9609653" y="4421624"/>
            <a:ext cx="121920" cy="2802374"/>
          </a:xfrm>
          <a:prstGeom prst="roundRect">
            <a:avLst>
              <a:gd name="adj" fmla="val 78139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6" name="Text 14"/>
          <p:cNvSpPr/>
          <p:nvPr/>
        </p:nvSpPr>
        <p:spPr>
          <a:xfrm>
            <a:off x="9988868" y="4678918"/>
            <a:ext cx="298251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Reklamēt savu saturu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9988868" y="5169337"/>
            <a:ext cx="35903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Izveidot kontrolsarakstu par piederošajiem, sociālajiem medijiem un trešo personu iespējām.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33894" y="2668191"/>
            <a:ext cx="756261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4. Mērīt un pārskatīt saturu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830598"/>
            <a:ext cx="6407944" cy="1730812"/>
          </a:xfrm>
          <a:prstGeom prst="roundRect">
            <a:avLst>
              <a:gd name="adj" fmla="val 8453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4" name="Shape 2"/>
          <p:cNvSpPr/>
          <p:nvPr/>
        </p:nvSpPr>
        <p:spPr>
          <a:xfrm>
            <a:off x="763310" y="3830598"/>
            <a:ext cx="121920" cy="1730812"/>
          </a:xfrm>
          <a:prstGeom prst="roundRect">
            <a:avLst>
              <a:gd name="adj" fmla="val 78139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5" name="Text 3"/>
          <p:cNvSpPr/>
          <p:nvPr/>
        </p:nvSpPr>
        <p:spPr>
          <a:xfrm>
            <a:off x="1142524" y="4087892"/>
            <a:ext cx="325897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Motivēt lasītājus reaģēt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142524" y="4578310"/>
            <a:ext cx="58019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Iekļaut aicinājumu uz darbību (CTA), vēlams ar sociālo pierādījumu, lai mudinātu auditoriju rīkoties.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428548" y="3830598"/>
            <a:ext cx="6408063" cy="1730812"/>
          </a:xfrm>
          <a:prstGeom prst="roundRect">
            <a:avLst>
              <a:gd name="adj" fmla="val 8453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8" name="Shape 6"/>
          <p:cNvSpPr/>
          <p:nvPr/>
        </p:nvSpPr>
        <p:spPr>
          <a:xfrm>
            <a:off x="7398067" y="3830598"/>
            <a:ext cx="121920" cy="1730812"/>
          </a:xfrm>
          <a:prstGeom prst="roundRect">
            <a:avLst>
              <a:gd name="adj" fmla="val 78139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9" name="Text 7"/>
          <p:cNvSpPr/>
          <p:nvPr/>
        </p:nvSpPr>
        <p:spPr>
          <a:xfrm>
            <a:off x="7777282" y="4087892"/>
            <a:ext cx="526363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Novērtēt satura mārketinga rezultātus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777282" y="4578310"/>
            <a:ext cx="58020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Izsekot un analizēt satura mārketinga rezultātus, lai uzlabotu turpmāko stratēģiju.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666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Satura mārketinga veidošanas un lietošanas process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36467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Plānošana</a:t>
            </a:r>
            <a:endParaRPr lang="en-US" sz="22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3492" y="3733086"/>
            <a:ext cx="339328" cy="33932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937790" y="32380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  <a:hlinkClick r:id="rId5"/>
              </a:rPr>
              <a:t>Satura veidošana</a:t>
            </a:r>
            <a:endParaRPr lang="en-US" sz="2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93010" y="3468410"/>
            <a:ext cx="339328" cy="339328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0051256" y="48731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  <a:hlinkClick r:id="rId8"/>
              </a:rPr>
              <a:t>Izplatīšana</a:t>
            </a:r>
            <a:endParaRPr lang="en-US" sz="2200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pic>
        <p:nvPicPr>
          <p:cNvPr id="11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19423" y="5155168"/>
            <a:ext cx="339328" cy="339328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9937790" y="65081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Mērīšana un analīze</a:t>
            </a:r>
            <a:endParaRPr lang="en-US" sz="2200" dirty="0"/>
          </a:p>
        </p:txBody>
      </p:sp>
      <p:pic>
        <p:nvPicPr>
          <p:cNvPr id="13" name="Image 6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pic>
        <p:nvPicPr>
          <p:cNvPr id="14" name="Image 7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70564" y="6462236"/>
            <a:ext cx="339328" cy="339328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1857256" y="60993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Optimizācija</a:t>
            </a:r>
            <a:endParaRPr lang="en-US" sz="2200" dirty="0"/>
          </a:p>
        </p:txBody>
      </p:sp>
      <p:pic>
        <p:nvPicPr>
          <p:cNvPr id="16" name="Image 8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pic>
        <p:nvPicPr>
          <p:cNvPr id="17" name="Image 9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10595" y="5583436"/>
            <a:ext cx="339328" cy="3393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7136"/>
            <a:ext cx="5899666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Kvalitatīva satura prasības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1754386"/>
            <a:ext cx="13042821" cy="261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Lai saturs būtu aktuāls lasītājiem un draudzīgs meklētājprogrammām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793790" y="2178844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5" name="Text 3"/>
          <p:cNvSpPr/>
          <p:nvPr/>
        </p:nvSpPr>
        <p:spPr>
          <a:xfrm>
            <a:off x="1347192" y="2241113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  <a:hlinkClick r:id="rId3"/>
              </a:rPr>
              <a:t>Oriģinalitāte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1347192" y="2611636"/>
            <a:ext cx="5877282" cy="261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Saturu nedrīkst kopēt.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7405926" y="2178844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8" name="Text 6"/>
          <p:cNvSpPr/>
          <p:nvPr/>
        </p:nvSpPr>
        <p:spPr>
          <a:xfrm>
            <a:off x="7959328" y="2241113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Lietotāja vajadzības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59328" y="2611636"/>
            <a:ext cx="5877282" cy="261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Saturam jāsniedz atbildes uz lietotāju jautājumiem.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793790" y="3163133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1" name="Text 9"/>
          <p:cNvSpPr/>
          <p:nvPr/>
        </p:nvSpPr>
        <p:spPr>
          <a:xfrm>
            <a:off x="1347192" y="3225403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Uzticamība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1347192" y="3595926"/>
            <a:ext cx="5877282" cy="5224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Izmantot informāciju, kas apstiprina un pastiprina uzticību mērķa auditorijai.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7405926" y="3163133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4" name="Text 12"/>
          <p:cNvSpPr/>
          <p:nvPr/>
        </p:nvSpPr>
        <p:spPr>
          <a:xfrm>
            <a:off x="7959328" y="3225403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Kvalitāte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7959328" y="3595926"/>
            <a:ext cx="5877282" cy="261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Saturam jābūt bez gramatiskām kļūdām.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793790" y="4408646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7" name="Text 15"/>
          <p:cNvSpPr/>
          <p:nvPr/>
        </p:nvSpPr>
        <p:spPr>
          <a:xfrm>
            <a:off x="1347192" y="4470916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Struktūra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1347192" y="4841438"/>
            <a:ext cx="5877282" cy="261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Saturam jābūt sakārtotam un noformatētam.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7405926" y="4408646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0" name="Text 18"/>
          <p:cNvSpPr/>
          <p:nvPr/>
        </p:nvSpPr>
        <p:spPr>
          <a:xfrm>
            <a:off x="7959328" y="4470916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Skaidrība</a:t>
            </a:r>
            <a:endParaRPr lang="en-US" sz="1750" dirty="0"/>
          </a:p>
        </p:txBody>
      </p:sp>
      <p:sp>
        <p:nvSpPr>
          <p:cNvPr id="21" name="Text 19"/>
          <p:cNvSpPr/>
          <p:nvPr/>
        </p:nvSpPr>
        <p:spPr>
          <a:xfrm>
            <a:off x="7959328" y="4841438"/>
            <a:ext cx="5877282" cy="5224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Informēt lasītāju par lapas vai bloga ieraksta saturu un sniegt kopsavilkumu.</a:t>
            </a:r>
            <a:endParaRPr lang="en-US" sz="1400" dirty="0"/>
          </a:p>
        </p:txBody>
      </p:sp>
      <p:sp>
        <p:nvSpPr>
          <p:cNvPr id="22" name="Shape 20"/>
          <p:cNvSpPr/>
          <p:nvPr/>
        </p:nvSpPr>
        <p:spPr>
          <a:xfrm>
            <a:off x="793790" y="5654159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3" name="Text 21"/>
          <p:cNvSpPr/>
          <p:nvPr/>
        </p:nvSpPr>
        <p:spPr>
          <a:xfrm>
            <a:off x="1347192" y="5716429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Iesaiste</a:t>
            </a:r>
            <a:endParaRPr lang="en-US" sz="1750" dirty="0"/>
          </a:p>
        </p:txBody>
      </p:sp>
      <p:sp>
        <p:nvSpPr>
          <p:cNvPr id="24" name="Text 22"/>
          <p:cNvSpPr/>
          <p:nvPr/>
        </p:nvSpPr>
        <p:spPr>
          <a:xfrm>
            <a:off x="1347192" y="6086951"/>
            <a:ext cx="5877282" cy="261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Nodrošināt iespēju līdzdarboties: komentēt, pārsūtīt, dalīties.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7405926" y="5654159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6" name="Text 24"/>
          <p:cNvSpPr/>
          <p:nvPr/>
        </p:nvSpPr>
        <p:spPr>
          <a:xfrm>
            <a:off x="7959328" y="5716429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Apjoms</a:t>
            </a:r>
            <a:endParaRPr lang="en-US" sz="1750" dirty="0"/>
          </a:p>
        </p:txBody>
      </p:sp>
      <p:sp>
        <p:nvSpPr>
          <p:cNvPr id="27" name="Text 25"/>
          <p:cNvSpPr/>
          <p:nvPr/>
        </p:nvSpPr>
        <p:spPr>
          <a:xfrm>
            <a:off x="7959328" y="6086951"/>
            <a:ext cx="5877282" cy="261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Saturam jābūt optimālā apjomā.</a:t>
            </a:r>
            <a:endParaRPr lang="en-US" sz="1400" dirty="0"/>
          </a:p>
        </p:txBody>
      </p:sp>
      <p:sp>
        <p:nvSpPr>
          <p:cNvPr id="28" name="Shape 26"/>
          <p:cNvSpPr/>
          <p:nvPr/>
        </p:nvSpPr>
        <p:spPr>
          <a:xfrm>
            <a:off x="793790" y="6638449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9" name="Text 27"/>
          <p:cNvSpPr/>
          <p:nvPr/>
        </p:nvSpPr>
        <p:spPr>
          <a:xfrm>
            <a:off x="1347192" y="6700718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Dabiskums</a:t>
            </a:r>
            <a:endParaRPr lang="en-US" sz="1750" dirty="0"/>
          </a:p>
        </p:txBody>
      </p:sp>
      <p:sp>
        <p:nvSpPr>
          <p:cNvPr id="30" name="Text 28"/>
          <p:cNvSpPr/>
          <p:nvPr/>
        </p:nvSpPr>
        <p:spPr>
          <a:xfrm>
            <a:off x="1347192" y="7071241"/>
            <a:ext cx="5877282" cy="261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Izvairīties no mākslīgas atslēgvārdu ievietošanas (keyword stuffing).</a:t>
            </a:r>
            <a:endParaRPr lang="en-US" sz="1400" dirty="0"/>
          </a:p>
        </p:txBody>
      </p:sp>
      <p:sp>
        <p:nvSpPr>
          <p:cNvPr id="31" name="Shape 29"/>
          <p:cNvSpPr/>
          <p:nvPr/>
        </p:nvSpPr>
        <p:spPr>
          <a:xfrm>
            <a:off x="7405926" y="6638449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32" name="Text 30"/>
          <p:cNvSpPr/>
          <p:nvPr/>
        </p:nvSpPr>
        <p:spPr>
          <a:xfrm>
            <a:off x="7959328" y="6700718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Saites</a:t>
            </a:r>
            <a:endParaRPr lang="en-US" sz="1750" dirty="0"/>
          </a:p>
        </p:txBody>
      </p:sp>
      <p:sp>
        <p:nvSpPr>
          <p:cNvPr id="33" name="Text 31"/>
          <p:cNvSpPr/>
          <p:nvPr/>
        </p:nvSpPr>
        <p:spPr>
          <a:xfrm>
            <a:off x="7959328" y="7071241"/>
            <a:ext cx="5877282" cy="261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Izmantot iekšējās un ārējās saites (internal un external linki).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20190"/>
            <a:ext cx="1122187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Kāpēc nepieciešams satura mārketings?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82597"/>
            <a:ext cx="3090505" cy="4026813"/>
          </a:xfrm>
          <a:prstGeom prst="roundRect">
            <a:avLst>
              <a:gd name="adj" fmla="val 308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4" name="Shape 2"/>
          <p:cNvSpPr/>
          <p:nvPr/>
        </p:nvSpPr>
        <p:spPr>
          <a:xfrm>
            <a:off x="1028224" y="2917031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5390" y="3104078"/>
            <a:ext cx="306110" cy="30611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28224" y="3824288"/>
            <a:ext cx="2621637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Pārdošanas apjomu palielināšana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8224" y="5023366"/>
            <a:ext cx="262163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Satura mārketings palīdz piesaistīt kvalificētus pircējus un veicināt konversiju.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111109" y="2682597"/>
            <a:ext cx="3090624" cy="4026813"/>
          </a:xfrm>
          <a:prstGeom prst="roundRect">
            <a:avLst>
              <a:gd name="adj" fmla="val 308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9" name="Shape 6"/>
          <p:cNvSpPr/>
          <p:nvPr/>
        </p:nvSpPr>
        <p:spPr>
          <a:xfrm>
            <a:off x="4345543" y="2917031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709" y="3104078"/>
            <a:ext cx="306110" cy="30611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345543" y="3824288"/>
            <a:ext cx="262175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Jaunu klientu piesaiste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4345543" y="4669036"/>
            <a:ext cx="262175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Vērtīga informācija palīdz sasniegt un uzrunāt jaunus interesentus.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7428548" y="2682597"/>
            <a:ext cx="3090624" cy="4026813"/>
          </a:xfrm>
          <a:prstGeom prst="roundRect">
            <a:avLst>
              <a:gd name="adj" fmla="val 308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4" name="Shape 10"/>
          <p:cNvSpPr/>
          <p:nvPr/>
        </p:nvSpPr>
        <p:spPr>
          <a:xfrm>
            <a:off x="7662982" y="2917031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0148" y="3104078"/>
            <a:ext cx="306110" cy="30611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7662982" y="3824288"/>
            <a:ext cx="2621756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Zīmola atpazīstamības veidošana</a:t>
            </a:r>
            <a:endParaRPr lang="en-US" sz="2200" dirty="0"/>
          </a:p>
        </p:txBody>
      </p:sp>
      <p:sp>
        <p:nvSpPr>
          <p:cNvPr id="17" name="Text 12"/>
          <p:cNvSpPr/>
          <p:nvPr/>
        </p:nvSpPr>
        <p:spPr>
          <a:xfrm>
            <a:off x="7662982" y="5023366"/>
            <a:ext cx="262175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Regulāra satura publicēšana nostiprina jūsu zīmola klātbūtni tirgū.</a:t>
            </a:r>
            <a:endParaRPr lang="en-US" sz="1750" dirty="0"/>
          </a:p>
        </p:txBody>
      </p:sp>
      <p:sp>
        <p:nvSpPr>
          <p:cNvPr id="18" name="Shape 13"/>
          <p:cNvSpPr/>
          <p:nvPr/>
        </p:nvSpPr>
        <p:spPr>
          <a:xfrm>
            <a:off x="10745986" y="2682597"/>
            <a:ext cx="3090624" cy="4026813"/>
          </a:xfrm>
          <a:prstGeom prst="roundRect">
            <a:avLst>
              <a:gd name="adj" fmla="val 308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9" name="Shape 14"/>
          <p:cNvSpPr/>
          <p:nvPr/>
        </p:nvSpPr>
        <p:spPr>
          <a:xfrm>
            <a:off x="10980420" y="2917031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67586" y="3104078"/>
            <a:ext cx="306110" cy="306110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10980420" y="3824288"/>
            <a:ext cx="262175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Eksperta tēla radīšana</a:t>
            </a:r>
            <a:endParaRPr lang="en-US" sz="2200" dirty="0"/>
          </a:p>
        </p:txBody>
      </p:sp>
      <p:sp>
        <p:nvSpPr>
          <p:cNvPr id="22" name="Text 16"/>
          <p:cNvSpPr/>
          <p:nvPr/>
        </p:nvSpPr>
        <p:spPr>
          <a:xfrm>
            <a:off x="10980420" y="4669036"/>
            <a:ext cx="262175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Demonstrējiet savu kompetenci un kļūstiet par uzticamu autoritāti savā nozarē.</a:t>
            </a:r>
            <a:endParaRPr lang="en-US" sz="17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79846" y="95357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Blogs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115979"/>
            <a:ext cx="13042821" cy="963811"/>
          </a:xfrm>
          <a:prstGeom prst="roundRect">
            <a:avLst>
              <a:gd name="adj" fmla="val 9884"/>
            </a:avLst>
          </a:prstGeom>
          <a:solidFill>
            <a:srgbClr val="C7C9EA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4" y="2460069"/>
            <a:ext cx="283488" cy="22681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530906" y="2399467"/>
            <a:ext cx="1207889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Palīdz apmeklējumus pārvērst darījumos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1695926" y="3419951"/>
            <a:ext cx="1123854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Kas var būt aicinājums uz darbību (call-to-action)?</a:t>
            </a:r>
            <a:endParaRPr lang="en-US" sz="3550" dirty="0"/>
          </a:p>
        </p:txBody>
      </p:sp>
      <p:sp>
        <p:nvSpPr>
          <p:cNvPr id="7" name="Shape 4"/>
          <p:cNvSpPr/>
          <p:nvPr/>
        </p:nvSpPr>
        <p:spPr>
          <a:xfrm>
            <a:off x="793790" y="4327088"/>
            <a:ext cx="4196358" cy="831771"/>
          </a:xfrm>
          <a:prstGeom prst="roundRect">
            <a:avLst>
              <a:gd name="adj" fmla="val 114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8" name="Text 5"/>
          <p:cNvSpPr/>
          <p:nvPr/>
        </p:nvSpPr>
        <p:spPr>
          <a:xfrm>
            <a:off x="1028224" y="4561523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Kontaktforma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216962" y="4327088"/>
            <a:ext cx="4196358" cy="831771"/>
          </a:xfrm>
          <a:prstGeom prst="roundRect">
            <a:avLst>
              <a:gd name="adj" fmla="val 114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0" name="Text 7"/>
          <p:cNvSpPr/>
          <p:nvPr/>
        </p:nvSpPr>
        <p:spPr>
          <a:xfrm>
            <a:off x="5451396" y="4561523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Bezmaksas materiāls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9640133" y="4327088"/>
            <a:ext cx="4196358" cy="831771"/>
          </a:xfrm>
          <a:prstGeom prst="roundRect">
            <a:avLst>
              <a:gd name="adj" fmla="val 114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2" name="Text 9"/>
          <p:cNvSpPr/>
          <p:nvPr/>
        </p:nvSpPr>
        <p:spPr>
          <a:xfrm>
            <a:off x="9874568" y="4561523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Vebinārs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93790" y="5385673"/>
            <a:ext cx="4196358" cy="831771"/>
          </a:xfrm>
          <a:prstGeom prst="roundRect">
            <a:avLst>
              <a:gd name="adj" fmla="val 114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4" name="Text 11"/>
          <p:cNvSpPr/>
          <p:nvPr/>
        </p:nvSpPr>
        <p:spPr>
          <a:xfrm>
            <a:off x="1028224" y="5620107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Pieteikums pasākumam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5216962" y="5385673"/>
            <a:ext cx="4196358" cy="831771"/>
          </a:xfrm>
          <a:prstGeom prst="roundRect">
            <a:avLst>
              <a:gd name="adj" fmla="val 114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6" name="Text 13"/>
          <p:cNvSpPr/>
          <p:nvPr/>
        </p:nvSpPr>
        <p:spPr>
          <a:xfrm>
            <a:off x="5451396" y="5620107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E-pasta ziņu lenta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9640133" y="5385673"/>
            <a:ext cx="4196358" cy="831771"/>
          </a:xfrm>
          <a:prstGeom prst="roundRect">
            <a:avLst>
              <a:gd name="adj" fmla="val 114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8" name="Text 15"/>
          <p:cNvSpPr/>
          <p:nvPr/>
        </p:nvSpPr>
        <p:spPr>
          <a:xfrm>
            <a:off x="9874568" y="5620107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Pirkums</a:t>
            </a:r>
            <a:endParaRPr lang="en-US" sz="1750" dirty="0"/>
          </a:p>
        </p:txBody>
      </p:sp>
      <p:sp>
        <p:nvSpPr>
          <p:cNvPr id="19" name="Shape 16"/>
          <p:cNvSpPr/>
          <p:nvPr/>
        </p:nvSpPr>
        <p:spPr>
          <a:xfrm>
            <a:off x="793790" y="6444258"/>
            <a:ext cx="13042702" cy="831771"/>
          </a:xfrm>
          <a:prstGeom prst="roundRect">
            <a:avLst>
              <a:gd name="adj" fmla="val 114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0" name="Text 17"/>
          <p:cNvSpPr/>
          <p:nvPr/>
        </p:nvSpPr>
        <p:spPr>
          <a:xfrm>
            <a:off x="1028224" y="6678692"/>
            <a:ext cx="125738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Cits?</a:t>
            </a:r>
            <a:endParaRPr lang="en-US" sz="17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62257"/>
            <a:ext cx="944320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Pirms rakstīšanas: sagatavošanās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024664"/>
            <a:ext cx="4196358" cy="1557933"/>
          </a:xfrm>
          <a:prstGeom prst="roundRect">
            <a:avLst>
              <a:gd name="adj" fmla="val 6115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4" name="Shape 2"/>
          <p:cNvSpPr/>
          <p:nvPr/>
        </p:nvSpPr>
        <p:spPr>
          <a:xfrm>
            <a:off x="824270" y="3055144"/>
            <a:ext cx="4135398" cy="680442"/>
          </a:xfrm>
          <a:prstGeom prst="roundRect">
            <a:avLst>
              <a:gd name="adj" fmla="val 8626"/>
            </a:avLst>
          </a:prstGeom>
          <a:solidFill>
            <a:srgbClr val="DADBF1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1888" y="3221355"/>
            <a:ext cx="340162" cy="34016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51084" y="3962400"/>
            <a:ext cx="36817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Galvenie atslēgvārdi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3024664"/>
            <a:ext cx="4196358" cy="1557933"/>
          </a:xfrm>
          <a:prstGeom prst="roundRect">
            <a:avLst>
              <a:gd name="adj" fmla="val 6115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8" name="Shape 5"/>
          <p:cNvSpPr/>
          <p:nvPr/>
        </p:nvSpPr>
        <p:spPr>
          <a:xfrm>
            <a:off x="5247442" y="3055144"/>
            <a:ext cx="4135398" cy="680442"/>
          </a:xfrm>
          <a:prstGeom prst="roundRect">
            <a:avLst>
              <a:gd name="adj" fmla="val 8626"/>
            </a:avLst>
          </a:prstGeom>
          <a:solidFill>
            <a:srgbClr val="DADBF1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5060" y="3221355"/>
            <a:ext cx="340162" cy="340162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474256" y="3962400"/>
            <a:ext cx="36817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Autors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9640133" y="3024664"/>
            <a:ext cx="4196358" cy="1557933"/>
          </a:xfrm>
          <a:prstGeom prst="roundRect">
            <a:avLst>
              <a:gd name="adj" fmla="val 6115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2" name="Shape 8"/>
          <p:cNvSpPr/>
          <p:nvPr/>
        </p:nvSpPr>
        <p:spPr>
          <a:xfrm>
            <a:off x="9670613" y="3055144"/>
            <a:ext cx="4135398" cy="680442"/>
          </a:xfrm>
          <a:prstGeom prst="roundRect">
            <a:avLst>
              <a:gd name="adj" fmla="val 8626"/>
            </a:avLst>
          </a:prstGeom>
          <a:solidFill>
            <a:srgbClr val="DADBF1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8232" y="3221355"/>
            <a:ext cx="340162" cy="34016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9897427" y="3962400"/>
            <a:ext cx="36817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Kad rakstam jābūt gatavam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793790" y="4809411"/>
            <a:ext cx="4196358" cy="1557933"/>
          </a:xfrm>
          <a:prstGeom prst="roundRect">
            <a:avLst>
              <a:gd name="adj" fmla="val 6115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6" name="Shape 11"/>
          <p:cNvSpPr/>
          <p:nvPr/>
        </p:nvSpPr>
        <p:spPr>
          <a:xfrm>
            <a:off x="824270" y="4839891"/>
            <a:ext cx="4135398" cy="680442"/>
          </a:xfrm>
          <a:prstGeom prst="roundRect">
            <a:avLst>
              <a:gd name="adj" fmla="val 8626"/>
            </a:avLst>
          </a:prstGeom>
          <a:solidFill>
            <a:srgbClr val="DADBF1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1888" y="5006102"/>
            <a:ext cx="340162" cy="340162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051084" y="5747147"/>
            <a:ext cx="36817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Kad raksts jāpublicē</a:t>
            </a:r>
            <a:endParaRPr lang="en-US" sz="1750" dirty="0"/>
          </a:p>
        </p:txBody>
      </p:sp>
      <p:sp>
        <p:nvSpPr>
          <p:cNvPr id="19" name="Shape 13"/>
          <p:cNvSpPr/>
          <p:nvPr/>
        </p:nvSpPr>
        <p:spPr>
          <a:xfrm>
            <a:off x="5216962" y="4809411"/>
            <a:ext cx="4196358" cy="1557933"/>
          </a:xfrm>
          <a:prstGeom prst="roundRect">
            <a:avLst>
              <a:gd name="adj" fmla="val 6115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0" name="Shape 14"/>
          <p:cNvSpPr/>
          <p:nvPr/>
        </p:nvSpPr>
        <p:spPr>
          <a:xfrm>
            <a:off x="5247442" y="4839891"/>
            <a:ext cx="4135398" cy="680442"/>
          </a:xfrm>
          <a:prstGeom prst="roundRect">
            <a:avLst>
              <a:gd name="adj" fmla="val 8626"/>
            </a:avLst>
          </a:prstGeom>
          <a:solidFill>
            <a:srgbClr val="DADBF1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45060" y="5006102"/>
            <a:ext cx="340162" cy="340162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474256" y="5747147"/>
            <a:ext cx="36817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Kas ir mērķa lasītājs</a:t>
            </a:r>
            <a:endParaRPr lang="en-US" sz="17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36276"/>
            <a:ext cx="1090493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Raksta struktūra: nosaukums un ievads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798683"/>
            <a:ext cx="6407944" cy="3794641"/>
          </a:xfrm>
          <a:prstGeom prst="roundRect">
            <a:avLst>
              <a:gd name="adj" fmla="val 2511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4" name="Shape 2"/>
          <p:cNvSpPr/>
          <p:nvPr/>
        </p:nvSpPr>
        <p:spPr>
          <a:xfrm>
            <a:off x="824270" y="2829163"/>
            <a:ext cx="6346984" cy="680442"/>
          </a:xfrm>
          <a:prstGeom prst="roundRect">
            <a:avLst>
              <a:gd name="adj" fmla="val 8626"/>
            </a:avLst>
          </a:prstGeom>
          <a:solidFill>
            <a:srgbClr val="DADBF1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7621" y="2995374"/>
            <a:ext cx="340162" cy="34016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51084" y="37364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Nosaukums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51084" y="4226838"/>
            <a:ext cx="589335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Jāietver "Kā...?" formāts. Maksimālais garums līdz 60 simboliem.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8548" y="2798683"/>
            <a:ext cx="6408063" cy="3794641"/>
          </a:xfrm>
          <a:prstGeom prst="roundRect">
            <a:avLst>
              <a:gd name="adj" fmla="val 2511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9" name="Shape 6"/>
          <p:cNvSpPr/>
          <p:nvPr/>
        </p:nvSpPr>
        <p:spPr>
          <a:xfrm>
            <a:off x="7459027" y="2829163"/>
            <a:ext cx="6347103" cy="680442"/>
          </a:xfrm>
          <a:prstGeom prst="roundRect">
            <a:avLst>
              <a:gd name="adj" fmla="val 8626"/>
            </a:avLst>
          </a:prstGeom>
          <a:solidFill>
            <a:srgbClr val="DADBF1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2498" y="2995374"/>
            <a:ext cx="340162" cy="340162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685842" y="37364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Ievads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7685842" y="4226838"/>
            <a:ext cx="589347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Apjoms: 100–200 vārdu. Ievadā jāsniedz atbildes uz trim būtiskiem jautājumiem:</a:t>
            </a:r>
            <a:endParaRPr lang="en-US" sz="1750" dirty="0"/>
          </a:p>
        </p:txBody>
      </p:sp>
      <p:sp>
        <p:nvSpPr>
          <p:cNvPr id="13" name="Text 9"/>
          <p:cNvSpPr/>
          <p:nvPr/>
        </p:nvSpPr>
        <p:spPr>
          <a:xfrm>
            <a:off x="7685842" y="5088731"/>
            <a:ext cx="5893475" cy="1247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Kāpēc šī tēma ir svarīga?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Uz kuru nozari tas attiecas?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 kādu konkrētu problēmu ir raksts?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66486"/>
            <a:ext cx="663511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Šodienas lekcijas tēmas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790" y="3557230"/>
            <a:ext cx="226814" cy="226814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93790" y="3883938"/>
            <a:ext cx="6407944" cy="3048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5" name="Text 2"/>
          <p:cNvSpPr/>
          <p:nvPr/>
        </p:nvSpPr>
        <p:spPr>
          <a:xfrm>
            <a:off x="793790" y="40582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 err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Satura</a:t>
            </a: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2200" b="1" dirty="0" err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mārketings</a:t>
            </a:r>
            <a:endParaRPr lang="lv-LV" sz="2200" b="1" dirty="0">
              <a:solidFill>
                <a:srgbClr val="272525"/>
              </a:solidFill>
              <a:latin typeface="Inter Bold" pitchFamily="34" charset="0"/>
              <a:ea typeface="Inter Bold" pitchFamily="34" charset="-122"/>
              <a:cs typeface="Inter Bold" pitchFamily="34" charset="-120"/>
            </a:endParaRPr>
          </a:p>
          <a:p>
            <a:pPr marL="0" indent="0" algn="l">
              <a:lnSpc>
                <a:spcPts val="2750"/>
              </a:lnSpc>
              <a:buNone/>
            </a:pPr>
            <a:endParaRPr lang="lv-LV" sz="2200" b="1" dirty="0">
              <a:solidFill>
                <a:srgbClr val="272525"/>
              </a:solidFill>
              <a:ea typeface="Inter Bold" pitchFamily="34" charset="-122"/>
            </a:endParaRPr>
          </a:p>
          <a:p>
            <a:pPr marL="0" indent="0" algn="l">
              <a:lnSpc>
                <a:spcPts val="2750"/>
              </a:lnSpc>
              <a:buNone/>
            </a:pPr>
            <a:r>
              <a:rPr lang="lv-LV" sz="2200" b="1" dirty="0">
                <a:solidFill>
                  <a:srgbClr val="272525"/>
                </a:solidFill>
                <a:ea typeface="Inter Bold" pitchFamily="34" charset="-122"/>
              </a:rPr>
              <a:t>E-pastu mārketings</a:t>
            </a:r>
          </a:p>
          <a:p>
            <a:pPr marL="0" indent="0" algn="l">
              <a:lnSpc>
                <a:spcPts val="2750"/>
              </a:lnSpc>
              <a:buNone/>
            </a:pPr>
            <a:endParaRPr lang="lv-LV" sz="2200" b="1" dirty="0">
              <a:solidFill>
                <a:srgbClr val="272525"/>
              </a:solidFill>
              <a:ea typeface="Inter Bold" pitchFamily="34" charset="-122"/>
            </a:endParaRPr>
          </a:p>
          <a:p>
            <a:pPr marL="0" indent="0" algn="l">
              <a:lnSpc>
                <a:spcPts val="2750"/>
              </a:lnSpc>
              <a:buNone/>
            </a:pPr>
            <a:r>
              <a:rPr lang="lv-LV" sz="2200" b="1" dirty="0" err="1">
                <a:solidFill>
                  <a:srgbClr val="272525"/>
                </a:solidFill>
                <a:ea typeface="Inter Bold" pitchFamily="34" charset="-122"/>
              </a:rPr>
              <a:t>Influenceru</a:t>
            </a:r>
            <a:r>
              <a:rPr lang="lv-LV" sz="2200" b="1" dirty="0">
                <a:solidFill>
                  <a:srgbClr val="272525"/>
                </a:solidFill>
                <a:ea typeface="Inter Bold" pitchFamily="34" charset="-122"/>
              </a:rPr>
              <a:t> mārketings</a:t>
            </a:r>
            <a:endParaRPr lang="en-US" sz="2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8548" y="3557230"/>
            <a:ext cx="226814" cy="226814"/>
          </a:xfrm>
          <a:prstGeom prst="rect">
            <a:avLst/>
          </a:prstGeom>
        </p:spPr>
      </p:pic>
      <p:pic>
        <p:nvPicPr>
          <p:cNvPr id="9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790" y="4837748"/>
            <a:ext cx="226814" cy="22681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86044"/>
            <a:ext cx="834104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Raksta struktūra: pamatteksts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790" y="2876788"/>
            <a:ext cx="226814" cy="226814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93790" y="3203496"/>
            <a:ext cx="6407944" cy="3048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5" name="Text 2"/>
          <p:cNvSpPr/>
          <p:nvPr/>
        </p:nvSpPr>
        <p:spPr>
          <a:xfrm>
            <a:off x="793790" y="33778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Svarīgums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3868222"/>
            <a:ext cx="64079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Kas ir lieta vai darbība un kam, kāpēc tā var palīdzēt?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8548" y="2876788"/>
            <a:ext cx="226814" cy="226814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7428548" y="3203496"/>
            <a:ext cx="6408063" cy="3048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9" name="Text 5"/>
          <p:cNvSpPr/>
          <p:nvPr/>
        </p:nvSpPr>
        <p:spPr>
          <a:xfrm>
            <a:off x="7428548" y="33778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Kā kaut ko paveikt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7428548" y="3868222"/>
            <a:ext cx="64080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Raksta galvenā daļa, kurā izklāstīts process vai risinājums.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790" y="4656296"/>
            <a:ext cx="226814" cy="226814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793790" y="4983004"/>
            <a:ext cx="6407944" cy="3048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3" name="Text 8"/>
          <p:cNvSpPr/>
          <p:nvPr/>
        </p:nvSpPr>
        <p:spPr>
          <a:xfrm>
            <a:off x="793790" y="51573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Satura sadalīšana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93790" y="5647730"/>
            <a:ext cx="640794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Apakšvirsrakstu izmantošana un attēlu iekļaušana pārskatāmībai.</a:t>
            </a:r>
            <a:endParaRPr lang="en-US" sz="175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28548" y="4656296"/>
            <a:ext cx="226814" cy="226814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7428548" y="4983004"/>
            <a:ext cx="6408063" cy="3048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7" name="Text 11"/>
          <p:cNvSpPr/>
          <p:nvPr/>
        </p:nvSpPr>
        <p:spPr>
          <a:xfrm>
            <a:off x="7428548" y="51573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Noslēgums</a:t>
            </a:r>
            <a:endParaRPr lang="en-US" sz="2200" dirty="0"/>
          </a:p>
        </p:txBody>
      </p:sp>
      <p:sp>
        <p:nvSpPr>
          <p:cNvPr id="18" name="Text 12"/>
          <p:cNvSpPr/>
          <p:nvPr/>
        </p:nvSpPr>
        <p:spPr>
          <a:xfrm>
            <a:off x="7428548" y="5647730"/>
            <a:ext cx="64080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Kopsavilkums, personīgais komentārs un "warm-up" noslēguma doma.</a:t>
            </a:r>
            <a:endParaRPr lang="en-US" sz="17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28543"/>
            <a:ext cx="110729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Raksta struktūra: noslēgums un iesaiste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790950"/>
            <a:ext cx="6407944" cy="1810107"/>
          </a:xfrm>
          <a:prstGeom prst="roundRect">
            <a:avLst>
              <a:gd name="adj" fmla="val 8083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4" name="Shape 2"/>
          <p:cNvSpPr/>
          <p:nvPr/>
        </p:nvSpPr>
        <p:spPr>
          <a:xfrm>
            <a:off x="763310" y="3790950"/>
            <a:ext cx="121920" cy="1810107"/>
          </a:xfrm>
          <a:prstGeom prst="roundRect">
            <a:avLst>
              <a:gd name="adj" fmla="val 78139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5" name="Text 3"/>
          <p:cNvSpPr/>
          <p:nvPr/>
        </p:nvSpPr>
        <p:spPr>
          <a:xfrm>
            <a:off x="1142524" y="4048244"/>
            <a:ext cx="531887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Aicinājums uz darbību (Call-to-action)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142524" y="4538663"/>
            <a:ext cx="5801916" cy="8051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Pieteikuma forma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E-pastu jaunumu saņemšana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428548" y="3790950"/>
            <a:ext cx="6408063" cy="1810107"/>
          </a:xfrm>
          <a:prstGeom prst="roundRect">
            <a:avLst>
              <a:gd name="adj" fmla="val 8083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8" name="Shape 6"/>
          <p:cNvSpPr/>
          <p:nvPr/>
        </p:nvSpPr>
        <p:spPr>
          <a:xfrm>
            <a:off x="7398067" y="3790950"/>
            <a:ext cx="121920" cy="1810107"/>
          </a:xfrm>
          <a:prstGeom prst="roundRect">
            <a:avLst>
              <a:gd name="adj" fmla="val 78139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9" name="Text 7"/>
          <p:cNvSpPr/>
          <p:nvPr/>
        </p:nvSpPr>
        <p:spPr>
          <a:xfrm>
            <a:off x="7777282" y="40482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Komentāri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777282" y="4538663"/>
            <a:ext cx="58020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Rada papildu satura apjomu un veicina iesaisti.</a:t>
            </a:r>
            <a:endParaRPr lang="en-US" sz="17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29439" y="2176343"/>
            <a:ext cx="837152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Bloga ieraksta kontrolsaraksts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33875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4" name="Text 2"/>
          <p:cNvSpPr/>
          <p:nvPr/>
        </p:nvSpPr>
        <p:spPr>
          <a:xfrm>
            <a:off x="1530906" y="3416618"/>
            <a:ext cx="342149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Skaidri norādīti risinājumi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235893" y="333875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6" name="Text 4"/>
          <p:cNvSpPr/>
          <p:nvPr/>
        </p:nvSpPr>
        <p:spPr>
          <a:xfrm>
            <a:off x="5973008" y="34166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Fakti un skaitļi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9677995" y="333875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8" name="Text 6"/>
          <p:cNvSpPr/>
          <p:nvPr/>
        </p:nvSpPr>
        <p:spPr>
          <a:xfrm>
            <a:off x="10415111" y="3416618"/>
            <a:ext cx="300668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Uzsvērts nozīmīgums</a:t>
            </a:r>
            <a:endParaRPr lang="en-US" sz="2200" dirty="0"/>
          </a:p>
        </p:txBody>
      </p:sp>
      <p:sp>
        <p:nvSpPr>
          <p:cNvPr id="9" name="Shape 7"/>
          <p:cNvSpPr/>
          <p:nvPr/>
        </p:nvSpPr>
        <p:spPr>
          <a:xfrm>
            <a:off x="793790" y="457890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0" name="Text 8"/>
          <p:cNvSpPr/>
          <p:nvPr/>
        </p:nvSpPr>
        <p:spPr>
          <a:xfrm>
            <a:off x="1530906" y="46567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Avoti un saites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5235893" y="457890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2" name="Text 10"/>
          <p:cNvSpPr/>
          <p:nvPr/>
        </p:nvSpPr>
        <p:spPr>
          <a:xfrm>
            <a:off x="5973008" y="46567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Stils un gramatika</a:t>
            </a:r>
            <a:endParaRPr lang="en-US" sz="2200" dirty="0"/>
          </a:p>
        </p:txBody>
      </p:sp>
      <p:sp>
        <p:nvSpPr>
          <p:cNvPr id="13" name="Shape 11"/>
          <p:cNvSpPr/>
          <p:nvPr/>
        </p:nvSpPr>
        <p:spPr>
          <a:xfrm>
            <a:off x="9677995" y="457890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4" name="Text 12"/>
          <p:cNvSpPr/>
          <p:nvPr/>
        </p:nvSpPr>
        <p:spPr>
          <a:xfrm>
            <a:off x="10415111" y="46567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Vismaz 1–2 attēli</a:t>
            </a:r>
            <a:endParaRPr lang="en-US" sz="2200" dirty="0"/>
          </a:p>
        </p:txBody>
      </p:sp>
      <p:sp>
        <p:nvSpPr>
          <p:cNvPr id="15" name="Shape 13"/>
          <p:cNvSpPr/>
          <p:nvPr/>
        </p:nvSpPr>
        <p:spPr>
          <a:xfrm>
            <a:off x="793790" y="55428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6" name="Text 14"/>
          <p:cNvSpPr/>
          <p:nvPr/>
        </p:nvSpPr>
        <p:spPr>
          <a:xfrm>
            <a:off x="1530906" y="56207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800–1000 vārdu</a:t>
            </a:r>
            <a:endParaRPr lang="en-US" sz="2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33951"/>
            <a:ext cx="648783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Biežāk pieļautās kļūdas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296358"/>
            <a:ext cx="3090505" cy="2640568"/>
          </a:xfrm>
          <a:prstGeom prst="roundRect">
            <a:avLst>
              <a:gd name="adj" fmla="val 5541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4" name="Shape 2"/>
          <p:cNvSpPr/>
          <p:nvPr/>
        </p:nvSpPr>
        <p:spPr>
          <a:xfrm>
            <a:off x="763310" y="2296358"/>
            <a:ext cx="121920" cy="2640568"/>
          </a:xfrm>
          <a:prstGeom prst="roundRect">
            <a:avLst>
              <a:gd name="adj" fmla="val 78139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5" name="Text 3"/>
          <p:cNvSpPr/>
          <p:nvPr/>
        </p:nvSpPr>
        <p:spPr>
          <a:xfrm>
            <a:off x="1142524" y="2553652"/>
            <a:ext cx="2484477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Rakstīt, nedomājot par mērķauditoriju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4111109" y="2296358"/>
            <a:ext cx="3090624" cy="2640568"/>
          </a:xfrm>
          <a:prstGeom prst="roundRect">
            <a:avLst>
              <a:gd name="adj" fmla="val 5541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7" name="Shape 5"/>
          <p:cNvSpPr/>
          <p:nvPr/>
        </p:nvSpPr>
        <p:spPr>
          <a:xfrm>
            <a:off x="4080629" y="2296358"/>
            <a:ext cx="121920" cy="2640568"/>
          </a:xfrm>
          <a:prstGeom prst="roundRect">
            <a:avLst>
              <a:gd name="adj" fmla="val 78139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8" name="Text 6"/>
          <p:cNvSpPr/>
          <p:nvPr/>
        </p:nvSpPr>
        <p:spPr>
          <a:xfrm>
            <a:off x="4459843" y="2553652"/>
            <a:ext cx="2484596" cy="2125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Paļauties tikai uz organiskajiem apmeklējumiem (bez satura aktīvas izplatīšanas)</a:t>
            </a:r>
            <a:endParaRPr lang="en-US" sz="2200" dirty="0"/>
          </a:p>
        </p:txBody>
      </p:sp>
      <p:sp>
        <p:nvSpPr>
          <p:cNvPr id="9" name="Shape 7"/>
          <p:cNvSpPr/>
          <p:nvPr/>
        </p:nvSpPr>
        <p:spPr>
          <a:xfrm>
            <a:off x="7428548" y="2296358"/>
            <a:ext cx="3090624" cy="2640568"/>
          </a:xfrm>
          <a:prstGeom prst="roundRect">
            <a:avLst>
              <a:gd name="adj" fmla="val 5541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0" name="Shape 8"/>
          <p:cNvSpPr/>
          <p:nvPr/>
        </p:nvSpPr>
        <p:spPr>
          <a:xfrm>
            <a:off x="7398067" y="2296358"/>
            <a:ext cx="121920" cy="2640568"/>
          </a:xfrm>
          <a:prstGeom prst="roundRect">
            <a:avLst>
              <a:gd name="adj" fmla="val 78139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1" name="Text 9"/>
          <p:cNvSpPr/>
          <p:nvPr/>
        </p:nvSpPr>
        <p:spPr>
          <a:xfrm>
            <a:off x="7777282" y="2553652"/>
            <a:ext cx="2484596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Neizveidot pierakstīšanos e-pastu jaunumiem</a:t>
            </a:r>
            <a:endParaRPr lang="en-US" sz="2200" dirty="0"/>
          </a:p>
        </p:txBody>
      </p:sp>
      <p:sp>
        <p:nvSpPr>
          <p:cNvPr id="12" name="Shape 10"/>
          <p:cNvSpPr/>
          <p:nvPr/>
        </p:nvSpPr>
        <p:spPr>
          <a:xfrm>
            <a:off x="10745986" y="2296358"/>
            <a:ext cx="3090624" cy="2640568"/>
          </a:xfrm>
          <a:prstGeom prst="roundRect">
            <a:avLst>
              <a:gd name="adj" fmla="val 5541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3" name="Shape 11"/>
          <p:cNvSpPr/>
          <p:nvPr/>
        </p:nvSpPr>
        <p:spPr>
          <a:xfrm>
            <a:off x="10715506" y="2296358"/>
            <a:ext cx="121920" cy="2640568"/>
          </a:xfrm>
          <a:prstGeom prst="roundRect">
            <a:avLst>
              <a:gd name="adj" fmla="val 78139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4" name="Text 12"/>
          <p:cNvSpPr/>
          <p:nvPr/>
        </p:nvSpPr>
        <p:spPr>
          <a:xfrm>
            <a:off x="11094720" y="2553652"/>
            <a:ext cx="2484596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Rakstīt bez mērķa un stratēģijas</a:t>
            </a:r>
            <a:endParaRPr lang="en-US" sz="2200" dirty="0"/>
          </a:p>
        </p:txBody>
      </p:sp>
      <p:sp>
        <p:nvSpPr>
          <p:cNvPr id="15" name="Shape 13"/>
          <p:cNvSpPr/>
          <p:nvPr/>
        </p:nvSpPr>
        <p:spPr>
          <a:xfrm>
            <a:off x="793790" y="5163741"/>
            <a:ext cx="3090505" cy="1931908"/>
          </a:xfrm>
          <a:prstGeom prst="roundRect">
            <a:avLst>
              <a:gd name="adj" fmla="val 7573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6" name="Shape 14"/>
          <p:cNvSpPr/>
          <p:nvPr/>
        </p:nvSpPr>
        <p:spPr>
          <a:xfrm>
            <a:off x="763310" y="5163741"/>
            <a:ext cx="121920" cy="1931908"/>
          </a:xfrm>
          <a:prstGeom prst="roundRect">
            <a:avLst>
              <a:gd name="adj" fmla="val 78139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7" name="Text 15"/>
          <p:cNvSpPr/>
          <p:nvPr/>
        </p:nvSpPr>
        <p:spPr>
          <a:xfrm>
            <a:off x="1142524" y="5421035"/>
            <a:ext cx="248447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Baidīties no kritikas</a:t>
            </a:r>
            <a:endParaRPr lang="en-US" sz="2200" dirty="0"/>
          </a:p>
        </p:txBody>
      </p:sp>
      <p:sp>
        <p:nvSpPr>
          <p:cNvPr id="18" name="Shape 16"/>
          <p:cNvSpPr/>
          <p:nvPr/>
        </p:nvSpPr>
        <p:spPr>
          <a:xfrm>
            <a:off x="4111109" y="5163741"/>
            <a:ext cx="3090624" cy="1931908"/>
          </a:xfrm>
          <a:prstGeom prst="roundRect">
            <a:avLst>
              <a:gd name="adj" fmla="val 7573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9" name="Shape 17"/>
          <p:cNvSpPr/>
          <p:nvPr/>
        </p:nvSpPr>
        <p:spPr>
          <a:xfrm>
            <a:off x="4080629" y="5163741"/>
            <a:ext cx="121920" cy="1931908"/>
          </a:xfrm>
          <a:prstGeom prst="roundRect">
            <a:avLst>
              <a:gd name="adj" fmla="val 78139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0" name="Text 18"/>
          <p:cNvSpPr/>
          <p:nvPr/>
        </p:nvSpPr>
        <p:spPr>
          <a:xfrm>
            <a:off x="4459843" y="5421035"/>
            <a:ext cx="248459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Nelietot iekšējās saites</a:t>
            </a:r>
            <a:endParaRPr lang="en-US" sz="2200" dirty="0"/>
          </a:p>
        </p:txBody>
      </p:sp>
      <p:sp>
        <p:nvSpPr>
          <p:cNvPr id="21" name="Shape 19"/>
          <p:cNvSpPr/>
          <p:nvPr/>
        </p:nvSpPr>
        <p:spPr>
          <a:xfrm>
            <a:off x="7428548" y="5163741"/>
            <a:ext cx="3090624" cy="1931908"/>
          </a:xfrm>
          <a:prstGeom prst="roundRect">
            <a:avLst>
              <a:gd name="adj" fmla="val 7573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2" name="Shape 20"/>
          <p:cNvSpPr/>
          <p:nvPr/>
        </p:nvSpPr>
        <p:spPr>
          <a:xfrm>
            <a:off x="7398067" y="5163741"/>
            <a:ext cx="121920" cy="1931908"/>
          </a:xfrm>
          <a:prstGeom prst="roundRect">
            <a:avLst>
              <a:gd name="adj" fmla="val 78139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3" name="Text 21"/>
          <p:cNvSpPr/>
          <p:nvPr/>
        </p:nvSpPr>
        <p:spPr>
          <a:xfrm>
            <a:off x="7777282" y="5421035"/>
            <a:ext cx="2484596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Blogu veidot atsevišķi no mājaslapas</a:t>
            </a:r>
            <a:endParaRPr lang="en-US" sz="2200" dirty="0"/>
          </a:p>
        </p:txBody>
      </p:sp>
      <p:sp>
        <p:nvSpPr>
          <p:cNvPr id="24" name="Shape 22"/>
          <p:cNvSpPr/>
          <p:nvPr/>
        </p:nvSpPr>
        <p:spPr>
          <a:xfrm>
            <a:off x="10745986" y="5163741"/>
            <a:ext cx="3090624" cy="1931908"/>
          </a:xfrm>
          <a:prstGeom prst="roundRect">
            <a:avLst>
              <a:gd name="adj" fmla="val 7573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5" name="Shape 23"/>
          <p:cNvSpPr/>
          <p:nvPr/>
        </p:nvSpPr>
        <p:spPr>
          <a:xfrm>
            <a:off x="10715506" y="5163741"/>
            <a:ext cx="121920" cy="1931908"/>
          </a:xfrm>
          <a:prstGeom prst="roundRect">
            <a:avLst>
              <a:gd name="adj" fmla="val 78139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6" name="Text 24"/>
          <p:cNvSpPr/>
          <p:nvPr/>
        </p:nvSpPr>
        <p:spPr>
          <a:xfrm>
            <a:off x="11094720" y="5421035"/>
            <a:ext cx="2484596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Rakstīt reti — Google reti indeksēs šādu saturu</a:t>
            </a:r>
            <a:endParaRPr lang="en-US" sz="2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437442"/>
            <a:ext cx="93852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Kāpēc precīzs digitālais saturs ir svarīgs?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451390" y="3195161"/>
            <a:ext cx="4579144" cy="2047994"/>
          </a:xfrm>
          <a:prstGeom prst="roundRect">
            <a:avLst>
              <a:gd name="adj" fmla="val 4652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5" name="Text 2"/>
          <p:cNvSpPr/>
          <p:nvPr/>
        </p:nvSpPr>
        <p:spPr>
          <a:xfrm>
            <a:off x="4685824" y="34295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Lietotāja pieredze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685824" y="3920014"/>
            <a:ext cx="41102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Skaidrs teksts samazina lasīšanas laiku un uzlabo apmierinātību ar saturu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9257348" y="3195161"/>
            <a:ext cx="4579263" cy="2047994"/>
          </a:xfrm>
          <a:prstGeom prst="roundRect">
            <a:avLst>
              <a:gd name="adj" fmla="val 4652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8" name="Text 5"/>
          <p:cNvSpPr/>
          <p:nvPr/>
        </p:nvSpPr>
        <p:spPr>
          <a:xfrm>
            <a:off x="9491782" y="34295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Sasniedzamība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491782" y="3920014"/>
            <a:ext cx="41103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Strukturēta informācija palīdz meklētājprogrammām un lietotājiem atrast jūsu saturu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4451390" y="5469969"/>
            <a:ext cx="9385221" cy="1322189"/>
          </a:xfrm>
          <a:prstGeom prst="roundRect">
            <a:avLst>
              <a:gd name="adj" fmla="val 7205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1" name="Text 8"/>
          <p:cNvSpPr/>
          <p:nvPr/>
        </p:nvSpPr>
        <p:spPr>
          <a:xfrm>
            <a:off x="4685824" y="57044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Iesaiste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4685824" y="6194822"/>
            <a:ext cx="89163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Precīza komunikācija motivē lasītājus veikt vēlamo darbību</a:t>
            </a:r>
            <a:endParaRPr lang="en-US" sz="175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86044"/>
            <a:ext cx="90325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Satura pielāgošana mērķauditorijai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48451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aleway Light" pitchFamily="34" charset="0"/>
                <a:ea typeface="Raleway Light" pitchFamily="34" charset="-122"/>
                <a:cs typeface="Raleway Light" pitchFamily="34" charset="-120"/>
              </a:rPr>
              <a:t>01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203496"/>
            <a:ext cx="6407944" cy="30480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5" name="Text 3"/>
          <p:cNvSpPr/>
          <p:nvPr/>
        </p:nvSpPr>
        <p:spPr>
          <a:xfrm>
            <a:off x="793790" y="33778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Analizējiet auditoriju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3868222"/>
            <a:ext cx="64079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Noskaidrojiet vecumu, intereses, zināšanu līmeni un vajadzības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428548" y="2848451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aleway Light" pitchFamily="34" charset="0"/>
                <a:ea typeface="Raleway Light" pitchFamily="34" charset="-122"/>
                <a:cs typeface="Raleway Light" pitchFamily="34" charset="-120"/>
              </a:rPr>
              <a:t>02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8548" y="3203496"/>
            <a:ext cx="6408063" cy="30480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9" name="Text 7"/>
          <p:cNvSpPr/>
          <p:nvPr/>
        </p:nvSpPr>
        <p:spPr>
          <a:xfrm>
            <a:off x="7428548" y="33778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Definējiet mērķi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428548" y="3868222"/>
            <a:ext cx="64080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Vai vēlaties informēt, pārliecināt, izglītot vai izklaidēt?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93790" y="4627959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aleway Light" pitchFamily="34" charset="0"/>
                <a:ea typeface="Raleway Light" pitchFamily="34" charset="-122"/>
                <a:cs typeface="Raleway Light" pitchFamily="34" charset="-120"/>
              </a:rPr>
              <a:t>03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93790" y="4983004"/>
            <a:ext cx="6407944" cy="30480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3" name="Text 11"/>
          <p:cNvSpPr/>
          <p:nvPr/>
        </p:nvSpPr>
        <p:spPr>
          <a:xfrm>
            <a:off x="793790" y="51573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Izvēlieties toni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93790" y="5647730"/>
            <a:ext cx="64079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Pielāgojiet valodas stilu – formāls, draudzīgs vai tehnisks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7428548" y="4627959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aleway Light" pitchFamily="34" charset="0"/>
                <a:ea typeface="Raleway Light" pitchFamily="34" charset="-122"/>
                <a:cs typeface="Raleway Light" pitchFamily="34" charset="-120"/>
              </a:rPr>
              <a:t>04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428548" y="4983004"/>
            <a:ext cx="6408063" cy="30480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7" name="Text 15"/>
          <p:cNvSpPr/>
          <p:nvPr/>
        </p:nvSpPr>
        <p:spPr>
          <a:xfrm>
            <a:off x="7428548" y="51573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Testējiet saturu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7428548" y="5647730"/>
            <a:ext cx="64080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Iegūstiet atgriezenisko saiti un veiciet nepieciešamos uzlabojumus</a:t>
            </a:r>
            <a:endParaRPr lang="en-US" sz="175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3102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007" y="490299"/>
            <a:ext cx="7286030" cy="557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5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Dažādi satura formāti digitālajā vidē</a:t>
            </a:r>
            <a:endParaRPr lang="en-US" sz="35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007" y="1314926"/>
            <a:ext cx="445651" cy="4456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4007" y="1983343"/>
            <a:ext cx="2228612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Bloga raksti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624007" y="2368868"/>
            <a:ext cx="9724787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Garāki, informatīvi materiāli ar dziļāku analīzi un ekspertu viedokļiem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007" y="3010495"/>
            <a:ext cx="445651" cy="4456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24007" y="3678912"/>
            <a:ext cx="2228612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Sociālie mediji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624007" y="4064437"/>
            <a:ext cx="9724787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Īsi, kodolīgi ieraksti ar emocionālu ietekmi un vizuāliem elementiem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4007" y="4706064"/>
            <a:ext cx="445651" cy="4456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4007" y="5374481"/>
            <a:ext cx="2228612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E-pasta kampaņas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624007" y="5760006"/>
            <a:ext cx="9724787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Personalizēti ziņojumi ar skaidru aicinājumu rīkoties</a:t>
            </a:r>
            <a:endParaRPr lang="en-US" sz="1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007" y="6401633"/>
            <a:ext cx="445651" cy="44565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24007" y="7070050"/>
            <a:ext cx="2228612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Produktu apraksti</a:t>
            </a:r>
            <a:endParaRPr lang="en-US" sz="1750" dirty="0"/>
          </a:p>
        </p:txBody>
      </p:sp>
      <p:sp>
        <p:nvSpPr>
          <p:cNvPr id="15" name="Text 8"/>
          <p:cNvSpPr/>
          <p:nvPr/>
        </p:nvSpPr>
        <p:spPr>
          <a:xfrm>
            <a:off x="624007" y="7455575"/>
            <a:ext cx="9724787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Pārdošanu veicinošs saturs ar konkrētām priekšrocībām un faktiem</a:t>
            </a:r>
            <a:endParaRPr lang="en-US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07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8651" y="501848"/>
            <a:ext cx="7866698" cy="1140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Bloga rakstīšanas pamatprincipi un struktūra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38651" y="1916192"/>
            <a:ext cx="3842147" cy="2672239"/>
          </a:xfrm>
          <a:prstGeom prst="roundRect">
            <a:avLst>
              <a:gd name="adj" fmla="val 2868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5" name="Shape 2"/>
          <p:cNvSpPr/>
          <p:nvPr/>
        </p:nvSpPr>
        <p:spPr>
          <a:xfrm>
            <a:off x="828675" y="2106216"/>
            <a:ext cx="547449" cy="547449"/>
          </a:xfrm>
          <a:prstGeom prst="roundRect">
            <a:avLst>
              <a:gd name="adj" fmla="val 16701255"/>
            </a:avLst>
          </a:prstGeom>
          <a:solidFill>
            <a:srgbClr val="1B1B27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170" y="2256711"/>
            <a:ext cx="246340" cy="24634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28675" y="2836069"/>
            <a:ext cx="2281238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Spēcīgs virsraksts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828675" y="3230642"/>
            <a:ext cx="3462099" cy="11677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Izmantojiet 4U formulu: steidzami, unikāli, noderīgi, specifiski. Virsraksts ar atslēgvārdu piesaista uzmanību un </a:t>
            </a:r>
            <a:r>
              <a:rPr lang="en-US" sz="140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veicina</a:t>
            </a: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lv-LV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lietotāju iesaisti</a:t>
            </a: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400" dirty="0"/>
          </a:p>
        </p:txBody>
      </p:sp>
      <p:sp>
        <p:nvSpPr>
          <p:cNvPr id="9" name="Shape 5"/>
          <p:cNvSpPr/>
          <p:nvPr/>
        </p:nvSpPr>
        <p:spPr>
          <a:xfrm>
            <a:off x="4663202" y="1916192"/>
            <a:ext cx="3842147" cy="2672239"/>
          </a:xfrm>
          <a:prstGeom prst="roundRect">
            <a:avLst>
              <a:gd name="adj" fmla="val 2868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0" name="Shape 6"/>
          <p:cNvSpPr/>
          <p:nvPr/>
        </p:nvSpPr>
        <p:spPr>
          <a:xfrm>
            <a:off x="4853226" y="2106216"/>
            <a:ext cx="547449" cy="547449"/>
          </a:xfrm>
          <a:prstGeom prst="roundRect">
            <a:avLst>
              <a:gd name="adj" fmla="val 16701255"/>
            </a:avLst>
          </a:prstGeom>
          <a:solidFill>
            <a:srgbClr val="1B1B27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3721" y="2256711"/>
            <a:ext cx="246340" cy="2463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4853226" y="2836069"/>
            <a:ext cx="2281238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 err="1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Skaidra</a:t>
            </a:r>
            <a:r>
              <a:rPr lang="en-US" sz="17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struktūra</a:t>
            </a:r>
            <a:r>
              <a:rPr lang="lv-LV" sz="17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un </a:t>
            </a:r>
            <a:r>
              <a:rPr lang="lv-LV" sz="17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  <a:hlinkClick r:id="rId6"/>
              </a:rPr>
              <a:t>atslēgvārdi</a:t>
            </a:r>
            <a:endParaRPr lang="en-US" sz="1750" dirty="0"/>
          </a:p>
        </p:txBody>
      </p:sp>
      <p:sp>
        <p:nvSpPr>
          <p:cNvPr id="13" name="Text 8"/>
          <p:cNvSpPr/>
          <p:nvPr/>
        </p:nvSpPr>
        <p:spPr>
          <a:xfrm>
            <a:off x="4853226" y="3230642"/>
            <a:ext cx="3462099" cy="875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Ievads, kas i</a:t>
            </a:r>
            <a:r>
              <a:rPr lang="lv-LV" sz="140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einteresē</a:t>
            </a: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lasītāju, galvenā daļa ar apakšvirsrakstiem un secinājums ar aicinājumu uz </a:t>
            </a:r>
            <a:r>
              <a:rPr lang="en-US" sz="140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darbību</a:t>
            </a: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</a:t>
            </a:r>
            <a:r>
              <a:rPr lang="en-US" sz="140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Satur</a:t>
            </a: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40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atslēgvārdu</a:t>
            </a: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kas </a:t>
            </a:r>
            <a:r>
              <a:rPr lang="en-US" sz="140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piesaista</a:t>
            </a: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40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meklētājprogrammas</a:t>
            </a: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400" dirty="0"/>
          </a:p>
          <a:p>
            <a:pPr marL="0" indent="0" algn="l">
              <a:lnSpc>
                <a:spcPts val="2250"/>
              </a:lnSpc>
              <a:buNone/>
            </a:pPr>
            <a:endParaRPr lang="en-US" sz="1400" dirty="0"/>
          </a:p>
        </p:txBody>
      </p:sp>
      <p:sp>
        <p:nvSpPr>
          <p:cNvPr id="14" name="Shape 9"/>
          <p:cNvSpPr/>
          <p:nvPr/>
        </p:nvSpPr>
        <p:spPr>
          <a:xfrm>
            <a:off x="638651" y="4770834"/>
            <a:ext cx="3842147" cy="2957393"/>
          </a:xfrm>
          <a:prstGeom prst="roundRect">
            <a:avLst>
              <a:gd name="adj" fmla="val 2592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5" name="Shape 10"/>
          <p:cNvSpPr/>
          <p:nvPr/>
        </p:nvSpPr>
        <p:spPr>
          <a:xfrm>
            <a:off x="828675" y="4960858"/>
            <a:ext cx="547449" cy="547449"/>
          </a:xfrm>
          <a:prstGeom prst="roundRect">
            <a:avLst>
              <a:gd name="adj" fmla="val 16701255"/>
            </a:avLst>
          </a:prstGeom>
          <a:solidFill>
            <a:srgbClr val="1B1B27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9170" y="5111353"/>
            <a:ext cx="246340" cy="24634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828675" y="5690711"/>
            <a:ext cx="2636282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Sarunvalodai tuva valoda</a:t>
            </a:r>
            <a:endParaRPr lang="en-US" sz="1750" dirty="0"/>
          </a:p>
        </p:txBody>
      </p:sp>
      <p:sp>
        <p:nvSpPr>
          <p:cNvPr id="18" name="Text 12"/>
          <p:cNvSpPr/>
          <p:nvPr/>
        </p:nvSpPr>
        <p:spPr>
          <a:xfrm>
            <a:off x="828675" y="6085284"/>
            <a:ext cx="3462099" cy="875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Vienkārša, dzīva valoda veido emocionālu saikni ar lasītāju un padara saturu viegli uztveramu.</a:t>
            </a:r>
            <a:endParaRPr lang="en-US" sz="1400" dirty="0"/>
          </a:p>
        </p:txBody>
      </p:sp>
      <p:sp>
        <p:nvSpPr>
          <p:cNvPr id="19" name="Shape 13"/>
          <p:cNvSpPr/>
          <p:nvPr/>
        </p:nvSpPr>
        <p:spPr>
          <a:xfrm>
            <a:off x="4663202" y="4770834"/>
            <a:ext cx="3842147" cy="2957393"/>
          </a:xfrm>
          <a:prstGeom prst="roundRect">
            <a:avLst>
              <a:gd name="adj" fmla="val 2592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0" name="Shape 14"/>
          <p:cNvSpPr/>
          <p:nvPr/>
        </p:nvSpPr>
        <p:spPr>
          <a:xfrm>
            <a:off x="4853226" y="4960858"/>
            <a:ext cx="547449" cy="547449"/>
          </a:xfrm>
          <a:prstGeom prst="roundRect">
            <a:avLst>
              <a:gd name="adj" fmla="val 16701255"/>
            </a:avLst>
          </a:prstGeom>
          <a:solidFill>
            <a:srgbClr val="1B1B27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03721" y="5111353"/>
            <a:ext cx="246340" cy="24634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4853226" y="5690711"/>
            <a:ext cx="3462099" cy="5703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Teksta garums un vizuālie elementi</a:t>
            </a:r>
            <a:endParaRPr lang="en-US" sz="1750" dirty="0"/>
          </a:p>
        </p:txBody>
      </p:sp>
      <p:sp>
        <p:nvSpPr>
          <p:cNvPr id="23" name="Text 16"/>
          <p:cNvSpPr/>
          <p:nvPr/>
        </p:nvSpPr>
        <p:spPr>
          <a:xfrm>
            <a:off x="4853226" y="6370439"/>
            <a:ext cx="3462099" cy="11677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Optimāls teksta garums ir 1500-2500 </a:t>
            </a:r>
            <a:r>
              <a:rPr lang="lv-LV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rakstzīmes</a:t>
            </a: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Pievienojiet attēlus, video un infografikas ik pēc 300-400 </a:t>
            </a:r>
            <a:r>
              <a:rPr lang="lv-LV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rakstzīmēm</a:t>
            </a:r>
            <a:r>
              <a:rPr lang="en-US" sz="1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lai uzlabotu lasāmību un iesaisti.</a:t>
            </a:r>
            <a:endParaRPr lang="en-US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30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8047" y="621983"/>
            <a:ext cx="7560707" cy="1413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Efektīvas tekstu veidošanas pamati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78047" y="2601039"/>
            <a:ext cx="3504486" cy="8482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Strukturēšanas principi</a:t>
            </a:r>
            <a:endParaRPr lang="en-US" sz="2650" dirty="0"/>
          </a:p>
        </p:txBody>
      </p:sp>
      <p:sp>
        <p:nvSpPr>
          <p:cNvPr id="5" name="Text 2"/>
          <p:cNvSpPr/>
          <p:nvPr/>
        </p:nvSpPr>
        <p:spPr>
          <a:xfrm>
            <a:off x="6278047" y="3675340"/>
            <a:ext cx="3504486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Izmantojiet skaidrus virsrakstus un apakšvirsrakstus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78047" y="4840248"/>
            <a:ext cx="3504486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Sadaliet tekstu īsos, viegli lasāmos paragrāfos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278047" y="5643205"/>
            <a:ext cx="3504486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Strukturējiet sarežģītas idejas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ar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lv-LV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aizzīmēm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lai uzlabotu uztveri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278047" y="6808113"/>
            <a:ext cx="3504486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Ievērojiet loģisku informācijas plūsmu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0341888" y="2601039"/>
            <a:ext cx="3392924" cy="424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Valodas skaidrība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341888" y="3251240"/>
            <a:ext cx="3504486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Izvairieties no sarežģītiem terminiem bez skaidrojuma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0341888" y="4093726"/>
            <a:ext cx="3504486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Veidojiet īsus, konkrētus teikumus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334268" y="5190649"/>
            <a:ext cx="3504486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Pārbaudiet gramatiku un pareizrakstību</a:t>
            </a:r>
            <a:endParaRPr lang="en-US" sz="175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0921" y="734378"/>
            <a:ext cx="7742158" cy="12515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Biežāk pieļautās kļūdas bloga rakstīšanā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700921" y="2486620"/>
            <a:ext cx="3626763" cy="625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Satura publicēšana, bet neizplatīšana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700921" y="3312676"/>
            <a:ext cx="3626763" cy="12815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Saturs, kas netiek aktīvi izplatīts sociālajos tīklos, e-pasta biļetenos un citās platformās, paliek neredzams un nesasniedz mērķauditoriju.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4823936" y="2486620"/>
            <a:ext cx="2503408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  <a:hlinkClick r:id="rId4"/>
              </a:rPr>
              <a:t>Vāja satura kvalitāte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4823936" y="2999780"/>
            <a:ext cx="3626763" cy="9611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Dublēts vai virspusējs saturs, kas neuzrunā auditoriju un nesniedz reālu vērtību lasītājiem.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700921" y="5199936"/>
            <a:ext cx="3152656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Regulāra satura uzturēšana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700921" y="5713095"/>
            <a:ext cx="3626763" cy="16019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Vecs, novecojis saturs zaudē lasītājus un meklētājprogrammu reitingus. Regulāri pārskatiet un atjaunojiet saturu, lai tas būtu aktuāls un turpinātu piesaistīt auditoriju.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4823936" y="5199936"/>
            <a:ext cx="3343870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Nepārbaudīti fakti, </a:t>
            </a:r>
            <a:r>
              <a:rPr lang="lv-LV" sz="19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«</a:t>
            </a:r>
            <a:r>
              <a:rPr lang="en-US" sz="19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fake news</a:t>
            </a:r>
            <a:r>
              <a:rPr lang="lv-LV" sz="19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»</a:t>
            </a:r>
            <a:endParaRPr lang="en-US" sz="1950" dirty="0"/>
          </a:p>
        </p:txBody>
      </p:sp>
      <p:sp>
        <p:nvSpPr>
          <p:cNvPr id="11" name="Text 8"/>
          <p:cNvSpPr/>
          <p:nvPr/>
        </p:nvSpPr>
        <p:spPr>
          <a:xfrm>
            <a:off x="4823936" y="5713095"/>
            <a:ext cx="3626763" cy="12815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Neprecīza vai nepārbaudīta informācija zaudē lasītāju uzticību un var sabojāt jūsu reputāciju. Vienmēr pārbaudiet avotus un faktus pirms publicēšanas.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11041"/>
            <a:ext cx="103116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Izplatītākie digitālā mārketinga kanāli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873448"/>
            <a:ext cx="6407944" cy="1730454"/>
          </a:xfrm>
          <a:prstGeom prst="roundRect">
            <a:avLst>
              <a:gd name="adj" fmla="val 550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4" name="Shape 2"/>
          <p:cNvSpPr/>
          <p:nvPr/>
        </p:nvSpPr>
        <p:spPr>
          <a:xfrm>
            <a:off x="1028224" y="2107883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5390" y="2294930"/>
            <a:ext cx="306110" cy="30611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28224" y="30151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Satura mārketings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7428548" y="1873448"/>
            <a:ext cx="6408063" cy="1730454"/>
          </a:xfrm>
          <a:prstGeom prst="roundRect">
            <a:avLst>
              <a:gd name="adj" fmla="val 550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8" name="Shape 5"/>
          <p:cNvSpPr/>
          <p:nvPr/>
        </p:nvSpPr>
        <p:spPr>
          <a:xfrm>
            <a:off x="7662982" y="2107883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0148" y="2294930"/>
            <a:ext cx="306110" cy="30611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662982" y="3015139"/>
            <a:ext cx="36527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Sociālo mediju mārketings</a:t>
            </a:r>
            <a:endParaRPr lang="en-US" sz="2200" dirty="0"/>
          </a:p>
        </p:txBody>
      </p:sp>
      <p:sp>
        <p:nvSpPr>
          <p:cNvPr id="11" name="Shape 7"/>
          <p:cNvSpPr/>
          <p:nvPr/>
        </p:nvSpPr>
        <p:spPr>
          <a:xfrm>
            <a:off x="793790" y="3830717"/>
            <a:ext cx="6407944" cy="1730454"/>
          </a:xfrm>
          <a:prstGeom prst="roundRect">
            <a:avLst>
              <a:gd name="adj" fmla="val 550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2" name="Shape 8"/>
          <p:cNvSpPr/>
          <p:nvPr/>
        </p:nvSpPr>
        <p:spPr>
          <a:xfrm>
            <a:off x="1028224" y="4065151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5390" y="4252198"/>
            <a:ext cx="306110" cy="30611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028224" y="4972407"/>
            <a:ext cx="44304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Meklētājprogrammu mārketings</a:t>
            </a:r>
            <a:endParaRPr lang="en-US" sz="2200" dirty="0"/>
          </a:p>
        </p:txBody>
      </p:sp>
      <p:sp>
        <p:nvSpPr>
          <p:cNvPr id="15" name="Shape 10"/>
          <p:cNvSpPr/>
          <p:nvPr/>
        </p:nvSpPr>
        <p:spPr>
          <a:xfrm>
            <a:off x="7428548" y="3830717"/>
            <a:ext cx="6408063" cy="1730454"/>
          </a:xfrm>
          <a:prstGeom prst="roundRect">
            <a:avLst>
              <a:gd name="adj" fmla="val 550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6" name="Shape 11"/>
          <p:cNvSpPr/>
          <p:nvPr/>
        </p:nvSpPr>
        <p:spPr>
          <a:xfrm>
            <a:off x="7662982" y="4065151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0148" y="4252198"/>
            <a:ext cx="306110" cy="30611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662982" y="49724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E-pasta mārketings</a:t>
            </a:r>
            <a:endParaRPr lang="en-US" sz="2200" dirty="0"/>
          </a:p>
        </p:txBody>
      </p:sp>
      <p:sp>
        <p:nvSpPr>
          <p:cNvPr id="19" name="Shape 13"/>
          <p:cNvSpPr/>
          <p:nvPr/>
        </p:nvSpPr>
        <p:spPr>
          <a:xfrm>
            <a:off x="793790" y="5787985"/>
            <a:ext cx="13042821" cy="1730454"/>
          </a:xfrm>
          <a:prstGeom prst="roundRect">
            <a:avLst>
              <a:gd name="adj" fmla="val 550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0" name="Shape 14"/>
          <p:cNvSpPr/>
          <p:nvPr/>
        </p:nvSpPr>
        <p:spPr>
          <a:xfrm>
            <a:off x="1028224" y="6022419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15390" y="6209467"/>
            <a:ext cx="306110" cy="30611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1028224" y="6929676"/>
            <a:ext cx="32261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Influenceru mārketings</a:t>
            </a:r>
            <a:endParaRPr lang="en-US" sz="2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46390"/>
            <a:ext cx="912375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900"/>
              </a:lnSpc>
            </a:pPr>
            <a:r>
              <a:rPr lang="en-US" sz="4800" dirty="0" err="1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Biežāk</a:t>
            </a:r>
            <a:r>
              <a:rPr lang="en-US" sz="48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4800" dirty="0" err="1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pieļautās</a:t>
            </a:r>
            <a:r>
              <a:rPr lang="en-US" sz="48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4800" dirty="0" err="1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kļūdas</a:t>
            </a:r>
            <a:r>
              <a:rPr lang="en-US" sz="48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4800" dirty="0" err="1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bloga</a:t>
            </a:r>
            <a:r>
              <a:rPr lang="en-US" sz="48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4800" dirty="0" err="1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rakstīšanā</a:t>
            </a:r>
            <a:endParaRPr lang="en-US" sz="4800" dirty="0"/>
          </a:p>
        </p:txBody>
      </p:sp>
      <p:sp>
        <p:nvSpPr>
          <p:cNvPr id="3" name="Shape 1"/>
          <p:cNvSpPr/>
          <p:nvPr/>
        </p:nvSpPr>
        <p:spPr>
          <a:xfrm>
            <a:off x="793790" y="1808798"/>
            <a:ext cx="6407944" cy="2592348"/>
          </a:xfrm>
          <a:prstGeom prst="roundRect">
            <a:avLst>
              <a:gd name="adj" fmla="val 3675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4" name="Shape 2"/>
          <p:cNvSpPr/>
          <p:nvPr/>
        </p:nvSpPr>
        <p:spPr>
          <a:xfrm>
            <a:off x="1028224" y="2043232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1B1B27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5390" y="2230279"/>
            <a:ext cx="306110" cy="30611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28224" y="29504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Pārāk garš teksts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8224" y="3440906"/>
            <a:ext cx="5939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Sadaliet saturu mazākos blokos ar starpvirsrakstiem un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vizuāliem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elementiem</a:t>
            </a:r>
            <a:r>
              <a:rPr lang="lv-LV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8548" y="1808798"/>
            <a:ext cx="6408063" cy="2592348"/>
          </a:xfrm>
          <a:prstGeom prst="roundRect">
            <a:avLst>
              <a:gd name="adj" fmla="val 3675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9" name="Shape 6"/>
          <p:cNvSpPr/>
          <p:nvPr/>
        </p:nvSpPr>
        <p:spPr>
          <a:xfrm>
            <a:off x="7662982" y="2043232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1B1B27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0148" y="2230279"/>
            <a:ext cx="306110" cy="30611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662982" y="29504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 err="1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Neskaidra</a:t>
            </a: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2200" dirty="0" err="1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struktūra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7662981" y="3304818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Izmantojiet loģisku hierarhiju un vizuālus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norādījumus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navigācijai</a:t>
            </a:r>
            <a:r>
              <a:rPr lang="lv-LV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793790" y="4627959"/>
            <a:ext cx="6407944" cy="2955250"/>
          </a:xfrm>
          <a:prstGeom prst="roundRect">
            <a:avLst>
              <a:gd name="adj" fmla="val 322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4" name="Shape 10"/>
          <p:cNvSpPr/>
          <p:nvPr/>
        </p:nvSpPr>
        <p:spPr>
          <a:xfrm>
            <a:off x="1028224" y="4862393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1B1B27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5390" y="5049441"/>
            <a:ext cx="306110" cy="30611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028224" y="5769650"/>
            <a:ext cx="29960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Atslēgvārdu pārmērība</a:t>
            </a:r>
            <a:endParaRPr lang="en-US" sz="2200" dirty="0"/>
          </a:p>
        </p:txBody>
      </p:sp>
      <p:sp>
        <p:nvSpPr>
          <p:cNvPr id="17" name="Text 12"/>
          <p:cNvSpPr/>
          <p:nvPr/>
        </p:nvSpPr>
        <p:spPr>
          <a:xfrm>
            <a:off x="1028224" y="6260068"/>
            <a:ext cx="5939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Rakstiet dabiski cilvēkiem, nevis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tikai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meklētājprogrammām</a:t>
            </a:r>
            <a:endParaRPr lang="en-US" sz="1750" dirty="0"/>
          </a:p>
        </p:txBody>
      </p:sp>
      <p:sp>
        <p:nvSpPr>
          <p:cNvPr id="18" name="Shape 13"/>
          <p:cNvSpPr/>
          <p:nvPr/>
        </p:nvSpPr>
        <p:spPr>
          <a:xfrm>
            <a:off x="7428548" y="4627959"/>
            <a:ext cx="6408063" cy="2955250"/>
          </a:xfrm>
          <a:prstGeom prst="roundRect">
            <a:avLst>
              <a:gd name="adj" fmla="val 322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9" name="Shape 14"/>
          <p:cNvSpPr/>
          <p:nvPr/>
        </p:nvSpPr>
        <p:spPr>
          <a:xfrm>
            <a:off x="7662982" y="4862393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1B1B27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0148" y="5049441"/>
            <a:ext cx="306110" cy="306110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662982" y="5769650"/>
            <a:ext cx="35677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Jūs neesat klients ( lasītājs )</a:t>
            </a:r>
            <a:endParaRPr lang="en-US" sz="2200" dirty="0"/>
          </a:p>
        </p:txBody>
      </p:sp>
      <p:sp>
        <p:nvSpPr>
          <p:cNvPr id="22" name="Text 16"/>
          <p:cNvSpPr/>
          <p:nvPr/>
        </p:nvSpPr>
        <p:spPr>
          <a:xfrm>
            <a:off x="7662982" y="6260068"/>
            <a:ext cx="59391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Jums ir jāsaprot sava auditorija un jāizmanto rīki, piemēram, Google Trends, lai izpētītu, ko un kad jūsu lasītāji patiešām meklē un kas viņus interesē.</a:t>
            </a:r>
            <a:endParaRPr lang="en-US" sz="175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26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1749" y="519946"/>
            <a:ext cx="7820501" cy="11818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Praktisks piemērs: SEO optimizēts bloga virsraksts</a:t>
            </a:r>
            <a:endParaRPr lang="en-US" sz="3700" dirty="0"/>
          </a:p>
        </p:txBody>
      </p:sp>
      <p:sp>
        <p:nvSpPr>
          <p:cNvPr id="4" name="Text 1"/>
          <p:cNvSpPr/>
          <p:nvPr/>
        </p:nvSpPr>
        <p:spPr>
          <a:xfrm>
            <a:off x="945356" y="2268974"/>
            <a:ext cx="7536894" cy="708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"Kā uzrakstīt SEO draudzīgu blogu 2025. gadā: 7 soļi, kas strādā"</a:t>
            </a:r>
            <a:endParaRPr lang="en-US" sz="2200" dirty="0"/>
          </a:p>
        </p:txBody>
      </p:sp>
      <p:sp>
        <p:nvSpPr>
          <p:cNvPr id="5" name="Shape 2"/>
          <p:cNvSpPr/>
          <p:nvPr/>
        </p:nvSpPr>
        <p:spPr>
          <a:xfrm>
            <a:off x="661749" y="1985367"/>
            <a:ext cx="22860" cy="1276112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6" name="Shape 3"/>
          <p:cNvSpPr/>
          <p:nvPr/>
        </p:nvSpPr>
        <p:spPr>
          <a:xfrm>
            <a:off x="661749" y="3474125"/>
            <a:ext cx="425410" cy="425410"/>
          </a:xfrm>
          <a:prstGeom prst="roundRect">
            <a:avLst>
              <a:gd name="adj" fmla="val 1867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7" name="Text 4"/>
          <p:cNvSpPr/>
          <p:nvPr/>
        </p:nvSpPr>
        <p:spPr>
          <a:xfrm>
            <a:off x="1276231" y="3539014"/>
            <a:ext cx="2363748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Steidzams</a:t>
            </a:r>
            <a:endParaRPr lang="en-US" sz="1850" dirty="0"/>
          </a:p>
        </p:txBody>
      </p:sp>
      <p:sp>
        <p:nvSpPr>
          <p:cNvPr id="8" name="Text 5"/>
          <p:cNvSpPr/>
          <p:nvPr/>
        </p:nvSpPr>
        <p:spPr>
          <a:xfrm>
            <a:off x="1276231" y="3947755"/>
            <a:ext cx="7206020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Norāda uz konkrētu laika periodu (2025. gads), radot aktualitātes sajūtu.</a:t>
            </a:r>
            <a:endParaRPr lang="en-US" sz="1450" dirty="0"/>
          </a:p>
        </p:txBody>
      </p:sp>
      <p:sp>
        <p:nvSpPr>
          <p:cNvPr id="9" name="Shape 6"/>
          <p:cNvSpPr/>
          <p:nvPr/>
        </p:nvSpPr>
        <p:spPr>
          <a:xfrm>
            <a:off x="661749" y="4628317"/>
            <a:ext cx="425410" cy="425410"/>
          </a:xfrm>
          <a:prstGeom prst="roundRect">
            <a:avLst>
              <a:gd name="adj" fmla="val 1867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0" name="Text 7"/>
          <p:cNvSpPr/>
          <p:nvPr/>
        </p:nvSpPr>
        <p:spPr>
          <a:xfrm>
            <a:off x="1276231" y="4693206"/>
            <a:ext cx="2363748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Noderīgs</a:t>
            </a:r>
            <a:endParaRPr lang="en-US" sz="1850" dirty="0"/>
          </a:p>
        </p:txBody>
      </p:sp>
      <p:sp>
        <p:nvSpPr>
          <p:cNvPr id="11" name="Text 8"/>
          <p:cNvSpPr/>
          <p:nvPr/>
        </p:nvSpPr>
        <p:spPr>
          <a:xfrm>
            <a:off x="1276231" y="5101947"/>
            <a:ext cx="7206020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Sola praktiskus, izmantojamus padomus, kas dod reālu vērtību lasītājam.</a:t>
            </a:r>
            <a:endParaRPr lang="en-US" sz="1450" dirty="0"/>
          </a:p>
        </p:txBody>
      </p:sp>
      <p:sp>
        <p:nvSpPr>
          <p:cNvPr id="12" name="Shape 9"/>
          <p:cNvSpPr/>
          <p:nvPr/>
        </p:nvSpPr>
        <p:spPr>
          <a:xfrm>
            <a:off x="661749" y="5782508"/>
            <a:ext cx="425410" cy="425410"/>
          </a:xfrm>
          <a:prstGeom prst="roundRect">
            <a:avLst>
              <a:gd name="adj" fmla="val 1867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3" name="Text 10"/>
          <p:cNvSpPr/>
          <p:nvPr/>
        </p:nvSpPr>
        <p:spPr>
          <a:xfrm>
            <a:off x="1276231" y="5847398"/>
            <a:ext cx="2363748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Specifisks</a:t>
            </a:r>
            <a:endParaRPr lang="en-US" sz="1850" dirty="0"/>
          </a:p>
        </p:txBody>
      </p:sp>
      <p:sp>
        <p:nvSpPr>
          <p:cNvPr id="14" name="Text 11"/>
          <p:cNvSpPr/>
          <p:nvPr/>
        </p:nvSpPr>
        <p:spPr>
          <a:xfrm>
            <a:off x="1276231" y="6256139"/>
            <a:ext cx="7206020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Konkrēts skaits (7 soļi) un skaidrs mērķis (SEO draudzīgs blogs).</a:t>
            </a:r>
            <a:endParaRPr lang="en-US" sz="1450" dirty="0"/>
          </a:p>
        </p:txBody>
      </p:sp>
      <p:sp>
        <p:nvSpPr>
          <p:cNvPr id="15" name="Shape 12"/>
          <p:cNvSpPr/>
          <p:nvPr/>
        </p:nvSpPr>
        <p:spPr>
          <a:xfrm>
            <a:off x="661749" y="6936700"/>
            <a:ext cx="425410" cy="425410"/>
          </a:xfrm>
          <a:prstGeom prst="roundRect">
            <a:avLst>
              <a:gd name="adj" fmla="val 1867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6" name="Text 13"/>
          <p:cNvSpPr/>
          <p:nvPr/>
        </p:nvSpPr>
        <p:spPr>
          <a:xfrm>
            <a:off x="1276231" y="7001589"/>
            <a:ext cx="2363748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Ar atslēgvārdu</a:t>
            </a:r>
            <a:endParaRPr lang="en-US" sz="1850" dirty="0"/>
          </a:p>
        </p:txBody>
      </p:sp>
      <p:sp>
        <p:nvSpPr>
          <p:cNvPr id="17" name="Text 14"/>
          <p:cNvSpPr/>
          <p:nvPr/>
        </p:nvSpPr>
        <p:spPr>
          <a:xfrm>
            <a:off x="1276231" y="7410331"/>
            <a:ext cx="7206020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Satur galveno atslēgvārdu "SEO draudzīgs blogs", kas piesaista meklētājprogrammas.</a:t>
            </a:r>
            <a:endParaRPr lang="en-US" sz="145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9452"/>
            <a:ext cx="59884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Atslēgvārdu iedalījums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49185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Atslēgvārdu izpratne ir kritiska efektīvai SEO stratēģijai.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336727"/>
            <a:ext cx="34987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Īsie atslēgvārdi (Short-tail)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3917871"/>
            <a:ext cx="397954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Piemērs:</a:t>
            </a: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"</a:t>
            </a:r>
            <a:r>
              <a:rPr lang="en-US" sz="1750" dirty="0" err="1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apavi</a:t>
            </a:r>
            <a:r>
              <a:rPr lang="lv-LV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484846"/>
            <a:ext cx="397954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Ļoti vispārīgi termini.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4927044"/>
            <a:ext cx="397954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Liels meklējumu apjoms.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5369243"/>
            <a:ext cx="397954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Augsta konkurence, grūti izcelties.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5334357" y="3336727"/>
            <a:ext cx="36892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Garie atslēgvārdi (Long-tail)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34357" y="391787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Piemērs:</a:t>
            </a: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"sieviešu skriešanas apavi ar amortizāciju"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5334357" y="4847749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Specifiskas frāzes.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5334357" y="5289947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Mazāks meklējumu apjoms, bet augstāka konversija.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5334357" y="609504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Precīzi mērķēti uz lietotāja vajadzību.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9873496" y="33367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Brendētie atslēgvārdi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9873496" y="3917871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Piemērs:</a:t>
            </a: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"Nike apavi"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9873496" y="4484846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Uzņēmuma, zīmola vai produkta nosaukumi.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9873496" y="5289947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Norāda uz tiešu interesi par konkrētu zīmolu.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9873496" y="609504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Būtiski reputācijas un tiešo meklējumu veicināšanai.</a:t>
            </a:r>
            <a:endParaRPr lang="en-US" sz="175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24953"/>
            <a:ext cx="123295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Kā AI meklē informāciju meklētājprogrammās?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68736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Mākslīgais intelekts būtiski maina meklēšanas pieredzi, padarot to intuitīvāku un efektīvāku.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532227"/>
            <a:ext cx="568071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  <a:hlinkClick r:id="rId3"/>
              </a:rPr>
              <a:t>Google Search Generative Experience (SGE</a:t>
            </a:r>
            <a:r>
              <a:rPr lang="en-US" sz="22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)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4113371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Apvieno tradicionālo meklēšanu ar sarunvalodas AI atbildēm.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918472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Sniedz kopsavilkumus un kontekstuālas atbildes tieši meklēšanas rezultātos.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532227"/>
            <a:ext cx="37303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AI analīze un personalizācija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4113371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 analizē milzīgus datu apjomus, lai radītu personalizētas atbildes un ieteikumus.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4918472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Mācās no lietotāju uzvedības un vēlmēm, lai uzlabotu meklēšanas precizitāti.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93790" y="597872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 vadītas reklāmas (piemēram, Performance Max, Smart Bidding) automātiski optimizē reklāmas, lai sasniegtu pareizo auditoriju īstajā brīdī, paaugstinot </a:t>
            </a:r>
            <a:r>
              <a:rPr lang="en-US" sz="1750" dirty="0" err="1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efektivitāti</a:t>
            </a: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lv-LV" sz="1750" dirty="0">
              <a:solidFill>
                <a:srgbClr val="39393C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lv-LV" sz="1750" dirty="0">
              <a:solidFill>
                <a:srgbClr val="39393C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>
              <a:lnSpc>
                <a:spcPts val="2850"/>
              </a:lnSpc>
            </a:pPr>
            <a:r>
              <a:rPr lang="en-US" sz="1750" dirty="0">
                <a:hlinkClick r:id="rId4"/>
              </a:rPr>
              <a:t>https://www.gintskrumins.lv/jaunumi/params/post/5203877/no-seo-uz-geo-ka-izdzivot-google-sge-laikmeta</a:t>
            </a:r>
            <a:r>
              <a:rPr lang="lv-LV" sz="1750" dirty="0"/>
              <a:t> </a:t>
            </a:r>
            <a:endParaRPr lang="en-US" sz="175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34960"/>
            <a:ext cx="4252913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  <a:hlinkClick r:id="rId3"/>
              </a:rPr>
              <a:t>E-pasta mārketings</a:t>
            </a:r>
            <a:endParaRPr lang="en-US" sz="3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790" y="1443038"/>
            <a:ext cx="170021" cy="170021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93790" y="1687949"/>
            <a:ext cx="6457593" cy="2286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5" name="Text 2"/>
          <p:cNvSpPr/>
          <p:nvPr/>
        </p:nvSpPr>
        <p:spPr>
          <a:xfrm>
            <a:off x="793790" y="1818680"/>
            <a:ext cx="3512344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Nosaki mērķi un izveido stratēģiju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793790" y="2160865"/>
            <a:ext cx="6457593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Definē biežumu, mērķus un mērķauditoriju.</a:t>
            </a:r>
            <a:endParaRPr lang="en-US" sz="13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78898" y="1443038"/>
            <a:ext cx="170021" cy="170021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7378898" y="1687949"/>
            <a:ext cx="6457712" cy="2286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9" name="Text 5"/>
          <p:cNvSpPr/>
          <p:nvPr/>
        </p:nvSpPr>
        <p:spPr>
          <a:xfrm>
            <a:off x="7378898" y="1818680"/>
            <a:ext cx="2490549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Audzē e-pastu datubāzi</a:t>
            </a:r>
            <a:endParaRPr lang="en-US" sz="1650" dirty="0"/>
          </a:p>
        </p:txBody>
      </p:sp>
      <p:sp>
        <p:nvSpPr>
          <p:cNvPr id="10" name="Text 6"/>
          <p:cNvSpPr/>
          <p:nvPr/>
        </p:nvSpPr>
        <p:spPr>
          <a:xfrm>
            <a:off x="7378898" y="2160865"/>
            <a:ext cx="6457712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Izmanto parakstīšanās formas un pop-up logus, lai ievāktu informāciju.</a:t>
            </a:r>
            <a:endParaRPr lang="en-US" sz="13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790" y="2675334"/>
            <a:ext cx="170021" cy="170021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793790" y="2920246"/>
            <a:ext cx="6457593" cy="2286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3" name="Text 8"/>
          <p:cNvSpPr/>
          <p:nvPr/>
        </p:nvSpPr>
        <p:spPr>
          <a:xfrm>
            <a:off x="793790" y="3050977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Segmentē klientus</a:t>
            </a:r>
            <a:endParaRPr lang="en-US" sz="1650" dirty="0"/>
          </a:p>
        </p:txBody>
      </p:sp>
      <p:sp>
        <p:nvSpPr>
          <p:cNvPr id="14" name="Text 9"/>
          <p:cNvSpPr/>
          <p:nvPr/>
        </p:nvSpPr>
        <p:spPr>
          <a:xfrm>
            <a:off x="793790" y="3393162"/>
            <a:ext cx="6457593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Grupē auditoriju, lai veidotu pielāgotus piedāvājumus.</a:t>
            </a:r>
            <a:endParaRPr lang="en-US" sz="13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78898" y="2675334"/>
            <a:ext cx="170021" cy="170021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7378898" y="2920246"/>
            <a:ext cx="6457712" cy="2286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7" name="Text 11"/>
          <p:cNvSpPr/>
          <p:nvPr/>
        </p:nvSpPr>
        <p:spPr>
          <a:xfrm>
            <a:off x="7378898" y="3050977"/>
            <a:ext cx="3276838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Izmanto e-pasta automatizāciju</a:t>
            </a:r>
            <a:endParaRPr lang="en-US" sz="1650" dirty="0"/>
          </a:p>
        </p:txBody>
      </p:sp>
      <p:sp>
        <p:nvSpPr>
          <p:cNvPr id="18" name="Text 12"/>
          <p:cNvSpPr/>
          <p:nvPr/>
        </p:nvSpPr>
        <p:spPr>
          <a:xfrm>
            <a:off x="7378898" y="3393162"/>
            <a:ext cx="6457712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Uzrunā klientus efektīvi, izmantojot rīkus, piemēram, MailerLite.</a:t>
            </a:r>
            <a:endParaRPr lang="en-US" sz="1300" dirty="0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3790" y="3907631"/>
            <a:ext cx="170021" cy="170021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793790" y="4152543"/>
            <a:ext cx="6457593" cy="2286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1" name="Text 14"/>
          <p:cNvSpPr/>
          <p:nvPr/>
        </p:nvSpPr>
        <p:spPr>
          <a:xfrm>
            <a:off x="793790" y="4283273"/>
            <a:ext cx="2644973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Nodrošini piegādi iesūtnē</a:t>
            </a:r>
            <a:endParaRPr lang="en-US" sz="1650" dirty="0"/>
          </a:p>
        </p:txBody>
      </p:sp>
      <p:sp>
        <p:nvSpPr>
          <p:cNvPr id="22" name="Text 15"/>
          <p:cNvSpPr/>
          <p:nvPr/>
        </p:nvSpPr>
        <p:spPr>
          <a:xfrm>
            <a:off x="793790" y="4625459"/>
            <a:ext cx="6457593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Sekojot satura un attēlu proporcijai, pārbaudi saites un izvairies no agresīviem reklāmas saukļiem.</a:t>
            </a:r>
            <a:endParaRPr lang="en-US" sz="1300" dirty="0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78898" y="3907631"/>
            <a:ext cx="170021" cy="170021"/>
          </a:xfrm>
          <a:prstGeom prst="rect">
            <a:avLst/>
          </a:prstGeom>
        </p:spPr>
      </p:pic>
      <p:sp>
        <p:nvSpPr>
          <p:cNvPr id="24" name="Shape 16"/>
          <p:cNvSpPr/>
          <p:nvPr/>
        </p:nvSpPr>
        <p:spPr>
          <a:xfrm>
            <a:off x="7378898" y="4152543"/>
            <a:ext cx="6457712" cy="2286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5" name="Text 17"/>
          <p:cNvSpPr/>
          <p:nvPr/>
        </p:nvSpPr>
        <p:spPr>
          <a:xfrm>
            <a:off x="7378898" y="4283273"/>
            <a:ext cx="3658314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Veido uzrunājošu saturu un dizainu</a:t>
            </a:r>
            <a:endParaRPr lang="en-US" sz="1650" dirty="0"/>
          </a:p>
        </p:txBody>
      </p:sp>
      <p:sp>
        <p:nvSpPr>
          <p:cNvPr id="26" name="Text 18"/>
          <p:cNvSpPr/>
          <p:nvPr/>
        </p:nvSpPr>
        <p:spPr>
          <a:xfrm>
            <a:off x="7378898" y="4625459"/>
            <a:ext cx="6457712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Fokusējies uz vienu vēstījumu, personisku uzrunu un skaidru CTA.</a:t>
            </a:r>
            <a:endParaRPr lang="en-US" sz="1300" dirty="0"/>
          </a:p>
        </p:txBody>
      </p:sp>
      <p:pic>
        <p:nvPicPr>
          <p:cNvPr id="27" name="Image 6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3790" y="5378053"/>
            <a:ext cx="170021" cy="170021"/>
          </a:xfrm>
          <a:prstGeom prst="rect">
            <a:avLst/>
          </a:prstGeom>
        </p:spPr>
      </p:pic>
      <p:sp>
        <p:nvSpPr>
          <p:cNvPr id="28" name="Shape 19"/>
          <p:cNvSpPr/>
          <p:nvPr/>
        </p:nvSpPr>
        <p:spPr>
          <a:xfrm>
            <a:off x="793790" y="5622965"/>
            <a:ext cx="6457593" cy="2286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9" name="Text 20"/>
          <p:cNvSpPr/>
          <p:nvPr/>
        </p:nvSpPr>
        <p:spPr>
          <a:xfrm>
            <a:off x="793790" y="5753695"/>
            <a:ext cx="3701177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Pielāgo e-pastus mobilajām ierīcēm</a:t>
            </a:r>
            <a:endParaRPr lang="en-US" sz="1650" dirty="0"/>
          </a:p>
        </p:txBody>
      </p:sp>
      <p:sp>
        <p:nvSpPr>
          <p:cNvPr id="30" name="Text 21"/>
          <p:cNvSpPr/>
          <p:nvPr/>
        </p:nvSpPr>
        <p:spPr>
          <a:xfrm>
            <a:off x="793790" y="6095881"/>
            <a:ext cx="6457593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Nodrošini, ka saturs ir ērti lasāms jebkurā ekrānā.</a:t>
            </a:r>
            <a:endParaRPr lang="en-US" sz="1300" dirty="0"/>
          </a:p>
        </p:txBody>
      </p:sp>
      <p:pic>
        <p:nvPicPr>
          <p:cNvPr id="31" name="Image 7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78898" y="5378053"/>
            <a:ext cx="170021" cy="170021"/>
          </a:xfrm>
          <a:prstGeom prst="rect">
            <a:avLst/>
          </a:prstGeom>
        </p:spPr>
      </p:pic>
      <p:sp>
        <p:nvSpPr>
          <p:cNvPr id="32" name="Shape 22"/>
          <p:cNvSpPr/>
          <p:nvPr/>
        </p:nvSpPr>
        <p:spPr>
          <a:xfrm>
            <a:off x="7378898" y="5622965"/>
            <a:ext cx="6457712" cy="2286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3" name="Text 23"/>
          <p:cNvSpPr/>
          <p:nvPr/>
        </p:nvSpPr>
        <p:spPr>
          <a:xfrm>
            <a:off x="7378898" y="5753695"/>
            <a:ext cx="2939058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Analizē, testē, veic izmaiņas</a:t>
            </a:r>
            <a:endParaRPr lang="en-US" sz="1650" dirty="0"/>
          </a:p>
        </p:txBody>
      </p:sp>
      <p:sp>
        <p:nvSpPr>
          <p:cNvPr id="34" name="Text 24"/>
          <p:cNvSpPr/>
          <p:nvPr/>
        </p:nvSpPr>
        <p:spPr>
          <a:xfrm>
            <a:off x="7378898" y="6095881"/>
            <a:ext cx="6457712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Nepārtraukti uzlabo savu pieeju, balstoties uz datiem.</a:t>
            </a:r>
            <a:endParaRPr lang="en-US" sz="1300" dirty="0"/>
          </a:p>
        </p:txBody>
      </p:sp>
      <p:sp>
        <p:nvSpPr>
          <p:cNvPr id="35" name="Shape 25"/>
          <p:cNvSpPr/>
          <p:nvPr/>
        </p:nvSpPr>
        <p:spPr>
          <a:xfrm>
            <a:off x="793790" y="6604992"/>
            <a:ext cx="13042821" cy="607933"/>
          </a:xfrm>
          <a:prstGeom prst="roundRect">
            <a:avLst>
              <a:gd name="adj" fmla="val 11753"/>
            </a:avLst>
          </a:prstGeom>
          <a:solidFill>
            <a:srgbClr val="C7C9EA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36" name="Image 8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3811" y="6851571"/>
            <a:ext cx="212646" cy="170021"/>
          </a:xfrm>
          <a:prstGeom prst="rect">
            <a:avLst/>
          </a:prstGeom>
        </p:spPr>
      </p:pic>
      <p:sp>
        <p:nvSpPr>
          <p:cNvPr id="37" name="Text 26"/>
          <p:cNvSpPr/>
          <p:nvPr/>
        </p:nvSpPr>
        <p:spPr>
          <a:xfrm>
            <a:off x="1346478" y="6775013"/>
            <a:ext cx="12320111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Svarīgākais — sākumā.</a:t>
            </a: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Rīcības plāna neesamība noved pie viedokļa, ka e-pasta mārketings nestrādā.</a:t>
            </a:r>
            <a:endParaRPr lang="en-US" sz="1300" dirty="0"/>
          </a:p>
        </p:txBody>
      </p:sp>
      <p:sp>
        <p:nvSpPr>
          <p:cNvPr id="38" name="Text 27"/>
          <p:cNvSpPr/>
          <p:nvPr/>
        </p:nvSpPr>
        <p:spPr>
          <a:xfrm>
            <a:off x="793790" y="7356396"/>
            <a:ext cx="13042821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50"/>
              </a:lnSpc>
            </a:pPr>
            <a:r>
              <a:rPr lang="lv-LV" sz="1300" i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Mailer</a:t>
            </a:r>
            <a:r>
              <a:rPr lang="lv-LV" sz="130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lv-LV" sz="1300" i="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lite</a:t>
            </a:r>
            <a:r>
              <a:rPr lang="lv-LV" sz="130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saite  - </a:t>
            </a:r>
            <a:r>
              <a:rPr lang="lv-LV" sz="130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  <a:hlinkClick r:id="rId13"/>
              </a:rPr>
              <a:t>https://www.mailerlite.com/</a:t>
            </a:r>
            <a:r>
              <a:rPr lang="lv-LV" sz="130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endParaRPr lang="en-US" sz="13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65634"/>
            <a:ext cx="119049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E-pastu datubāzes ievākšana ar piekrišanu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790" y="2428042"/>
            <a:ext cx="453628" cy="45362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165158"/>
            <a:ext cx="29198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Pierakstīšanās forma</a:t>
            </a:r>
            <a:endParaRPr lang="en-US" sz="22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5893" y="2428042"/>
            <a:ext cx="453628" cy="45362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235893" y="31651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Aptaujas veikalā</a:t>
            </a:r>
            <a:endParaRPr lang="en-US" sz="2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7995" y="2428042"/>
            <a:ext cx="453628" cy="45362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677995" y="3165158"/>
            <a:ext cx="40975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Lojalitātes reģistrācijas forma</a:t>
            </a:r>
            <a:endParaRPr lang="en-US" sz="22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790" y="3973116"/>
            <a:ext cx="453628" cy="453628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793790" y="4710232"/>
            <a:ext cx="332303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Pirkuma veikšanas laikā</a:t>
            </a:r>
            <a:endParaRPr lang="en-US" sz="22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35893" y="3973116"/>
            <a:ext cx="453628" cy="453628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5235893" y="47102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Sociālie tīkli</a:t>
            </a:r>
            <a:endParaRPr lang="en-US" sz="2200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77995" y="3973116"/>
            <a:ext cx="453628" cy="453628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9677995" y="47102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Konkursi</a:t>
            </a:r>
            <a:endParaRPr lang="en-US" sz="2200" dirty="0"/>
          </a:p>
        </p:txBody>
      </p:sp>
      <p:pic>
        <p:nvPicPr>
          <p:cNvPr id="15" name="Image 6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790" y="5518190"/>
            <a:ext cx="453628" cy="453628"/>
          </a:xfrm>
          <a:prstGeom prst="rect">
            <a:avLst/>
          </a:prstGeom>
        </p:spPr>
      </p:pic>
      <p:sp>
        <p:nvSpPr>
          <p:cNvPr id="16" name="Text 7"/>
          <p:cNvSpPr/>
          <p:nvPr/>
        </p:nvSpPr>
        <p:spPr>
          <a:xfrm>
            <a:off x="793790" y="6255306"/>
            <a:ext cx="41586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Izlēcošās formas mājaslapā un exit-intent </a:t>
            </a:r>
            <a:r>
              <a:rPr lang="en-US" sz="2200" b="1" dirty="0" err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logi</a:t>
            </a:r>
            <a:endParaRPr lang="lv-LV" sz="2200" b="1" dirty="0">
              <a:solidFill>
                <a:srgbClr val="272525"/>
              </a:solidFill>
              <a:latin typeface="Inter Bold" pitchFamily="34" charset="0"/>
              <a:ea typeface="Inter Bold" pitchFamily="34" charset="-122"/>
              <a:cs typeface="Inter Bold" pitchFamily="34" charset="-120"/>
            </a:endParaRPr>
          </a:p>
          <a:p>
            <a:pPr marL="0" indent="0" algn="l">
              <a:lnSpc>
                <a:spcPts val="2750"/>
              </a:lnSpc>
              <a:buNone/>
            </a:pPr>
            <a:endParaRPr lang="lv-LV" sz="2200" b="1" dirty="0">
              <a:solidFill>
                <a:srgbClr val="272525"/>
              </a:solidFill>
              <a:ea typeface="Inter Bold" pitchFamily="34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53383"/>
            <a:ext cx="813589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E-pasta mārketinga ieguvumi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790" y="2515791"/>
            <a:ext cx="453628" cy="45362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2529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Augsts ROI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374332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Liela atdeve no ieguldījumiem, nodrošinot efektīvus rezultātus.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5893" y="2515791"/>
            <a:ext cx="453628" cy="45362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32529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Tieša komunikācija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374332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Saziņa tieši ar jūsu klientiem viņu iesūtnē.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7995" y="2515791"/>
            <a:ext cx="453628" cy="45362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3252907"/>
            <a:ext cx="304347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Personalizēti ziņojumi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374332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Satura pielāgošana atbilstoši katra klienta interesēm.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790" y="4922758"/>
            <a:ext cx="453628" cy="45362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93790" y="56598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Mērāmi rezultāti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793790" y="6150293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Precīza statistika un analīze par katru kampaņu.</a:t>
            </a:r>
            <a:endParaRPr lang="en-US" sz="1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35893" y="4922758"/>
            <a:ext cx="453628" cy="45362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235893" y="56598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Zemas izmaksas</a:t>
            </a:r>
            <a:endParaRPr lang="en-US" sz="2200" dirty="0"/>
          </a:p>
        </p:txBody>
      </p:sp>
      <p:sp>
        <p:nvSpPr>
          <p:cNvPr id="17" name="Text 10"/>
          <p:cNvSpPr/>
          <p:nvPr/>
        </p:nvSpPr>
        <p:spPr>
          <a:xfrm>
            <a:off x="5235893" y="6150293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Izmaksu ziņā efektīvs mārketinga rīks jebkuram uzņēmumam.</a:t>
            </a:r>
            <a:endParaRPr lang="en-US" sz="175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77995" y="4922758"/>
            <a:ext cx="453628" cy="453628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9677995" y="5659874"/>
            <a:ext cx="345567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Automatizācijas iespējas</a:t>
            </a:r>
            <a:endParaRPr lang="en-US" sz="2200" dirty="0"/>
          </a:p>
        </p:txBody>
      </p:sp>
      <p:sp>
        <p:nvSpPr>
          <p:cNvPr id="20" name="Text 12"/>
          <p:cNvSpPr/>
          <p:nvPr/>
        </p:nvSpPr>
        <p:spPr>
          <a:xfrm>
            <a:off x="9677995" y="6150293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Laika taupīšana, automatizējot sūtījumus un procesus.</a:t>
            </a:r>
            <a:endParaRPr lang="en-US" sz="175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1647" y="628293"/>
            <a:ext cx="6437352" cy="706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Influenceru mārketings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1647" y="1786295"/>
            <a:ext cx="13047107" cy="959287"/>
          </a:xfrm>
          <a:prstGeom prst="roundRect">
            <a:avLst>
              <a:gd name="adj" fmla="val 9904"/>
            </a:avLst>
          </a:prstGeom>
          <a:solidFill>
            <a:srgbClr val="C7C9EA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46" y="2130028"/>
            <a:ext cx="282654" cy="2261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526500" y="2068235"/>
            <a:ext cx="12086153" cy="361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Influenceris = digitālā satura autors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1647" y="3224808"/>
            <a:ext cx="4305300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Kategorijas pēc sekotāju skaita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791647" y="3831908"/>
            <a:ext cx="3011091" cy="828794"/>
          </a:xfrm>
          <a:prstGeom prst="roundRect">
            <a:avLst>
              <a:gd name="adj" fmla="val 1146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8" name="Text 5"/>
          <p:cNvSpPr/>
          <p:nvPr/>
        </p:nvSpPr>
        <p:spPr>
          <a:xfrm>
            <a:off x="1025366" y="4065627"/>
            <a:ext cx="2543651" cy="361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Mikro: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1–10 tūkst.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028242" y="3831908"/>
            <a:ext cx="3011091" cy="828794"/>
          </a:xfrm>
          <a:prstGeom prst="roundRect">
            <a:avLst>
              <a:gd name="adj" fmla="val 1146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0" name="Text 7"/>
          <p:cNvSpPr/>
          <p:nvPr/>
        </p:nvSpPr>
        <p:spPr>
          <a:xfrm>
            <a:off x="4261961" y="4065627"/>
            <a:ext cx="2543651" cy="361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Medium: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10–25 tūkst.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91647" y="4886206"/>
            <a:ext cx="6247686" cy="828794"/>
          </a:xfrm>
          <a:prstGeom prst="roundRect">
            <a:avLst>
              <a:gd name="adj" fmla="val 1146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2" name="Text 9"/>
          <p:cNvSpPr/>
          <p:nvPr/>
        </p:nvSpPr>
        <p:spPr>
          <a:xfrm>
            <a:off x="1025366" y="5119926"/>
            <a:ext cx="5780246" cy="361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Makro: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25+ tūkst.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598688" y="3224808"/>
            <a:ext cx="2827377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Populārākās jomas</a:t>
            </a:r>
            <a:endParaRPr lang="en-US" sz="2200" dirty="0"/>
          </a:p>
        </p:txBody>
      </p:sp>
      <p:sp>
        <p:nvSpPr>
          <p:cNvPr id="14" name="Shape 11"/>
          <p:cNvSpPr/>
          <p:nvPr/>
        </p:nvSpPr>
        <p:spPr>
          <a:xfrm>
            <a:off x="7598688" y="3831908"/>
            <a:ext cx="944523" cy="439817"/>
          </a:xfrm>
          <a:prstGeom prst="roundRect">
            <a:avLst>
              <a:gd name="adj" fmla="val 17281"/>
            </a:avLst>
          </a:prstGeom>
          <a:noFill/>
          <a:ln w="7620">
            <a:solidFill>
              <a:srgbClr val="4950BC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5" name="Text 12"/>
          <p:cNvSpPr/>
          <p:nvPr/>
        </p:nvSpPr>
        <p:spPr>
          <a:xfrm>
            <a:off x="7741920" y="3907274"/>
            <a:ext cx="658058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TIKTOK</a:t>
            </a:r>
            <a:endParaRPr lang="en-US" sz="1400" dirty="0"/>
          </a:p>
        </p:txBody>
      </p:sp>
      <p:sp>
        <p:nvSpPr>
          <p:cNvPr id="16" name="Shape 13"/>
          <p:cNvSpPr/>
          <p:nvPr/>
        </p:nvSpPr>
        <p:spPr>
          <a:xfrm>
            <a:off x="8656201" y="3831908"/>
            <a:ext cx="987028" cy="439817"/>
          </a:xfrm>
          <a:prstGeom prst="roundRect">
            <a:avLst>
              <a:gd name="adj" fmla="val 17281"/>
            </a:avLst>
          </a:prstGeom>
          <a:noFill/>
          <a:ln w="7620">
            <a:solidFill>
              <a:srgbClr val="4950BC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7" name="Text 14"/>
          <p:cNvSpPr/>
          <p:nvPr/>
        </p:nvSpPr>
        <p:spPr>
          <a:xfrm>
            <a:off x="8799433" y="3907274"/>
            <a:ext cx="700564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ĢIMENE</a:t>
            </a:r>
            <a:endParaRPr lang="en-US" sz="1400" dirty="0"/>
          </a:p>
        </p:txBody>
      </p:sp>
      <p:sp>
        <p:nvSpPr>
          <p:cNvPr id="18" name="Shape 15"/>
          <p:cNvSpPr/>
          <p:nvPr/>
        </p:nvSpPr>
        <p:spPr>
          <a:xfrm>
            <a:off x="9756219" y="3831908"/>
            <a:ext cx="1427678" cy="439817"/>
          </a:xfrm>
          <a:prstGeom prst="roundRect">
            <a:avLst>
              <a:gd name="adj" fmla="val 17281"/>
            </a:avLst>
          </a:prstGeom>
          <a:noFill/>
          <a:ln w="7620">
            <a:solidFill>
              <a:srgbClr val="4950BC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9" name="Text 16"/>
          <p:cNvSpPr/>
          <p:nvPr/>
        </p:nvSpPr>
        <p:spPr>
          <a:xfrm>
            <a:off x="9899452" y="3907274"/>
            <a:ext cx="1141214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DZĪVESSTILS</a:t>
            </a:r>
            <a:endParaRPr lang="en-US" sz="1400" dirty="0"/>
          </a:p>
        </p:txBody>
      </p:sp>
      <p:sp>
        <p:nvSpPr>
          <p:cNvPr id="20" name="Shape 17"/>
          <p:cNvSpPr/>
          <p:nvPr/>
        </p:nvSpPr>
        <p:spPr>
          <a:xfrm>
            <a:off x="11296888" y="3831908"/>
            <a:ext cx="1343263" cy="439817"/>
          </a:xfrm>
          <a:prstGeom prst="roundRect">
            <a:avLst>
              <a:gd name="adj" fmla="val 17281"/>
            </a:avLst>
          </a:prstGeom>
          <a:noFill/>
          <a:ln w="7620">
            <a:solidFill>
              <a:srgbClr val="4950BC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1" name="Text 18"/>
          <p:cNvSpPr/>
          <p:nvPr/>
        </p:nvSpPr>
        <p:spPr>
          <a:xfrm>
            <a:off x="11440120" y="3907274"/>
            <a:ext cx="1056799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SKAISTUMS</a:t>
            </a:r>
            <a:endParaRPr lang="en-US" sz="1400" dirty="0"/>
          </a:p>
        </p:txBody>
      </p:sp>
      <p:sp>
        <p:nvSpPr>
          <p:cNvPr id="22" name="Shape 19"/>
          <p:cNvSpPr/>
          <p:nvPr/>
        </p:nvSpPr>
        <p:spPr>
          <a:xfrm>
            <a:off x="12753142" y="3831908"/>
            <a:ext cx="1005007" cy="439817"/>
          </a:xfrm>
          <a:prstGeom prst="roundRect">
            <a:avLst>
              <a:gd name="adj" fmla="val 17281"/>
            </a:avLst>
          </a:prstGeom>
          <a:noFill/>
          <a:ln w="7620">
            <a:solidFill>
              <a:srgbClr val="4950BC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3" name="Text 20"/>
          <p:cNvSpPr/>
          <p:nvPr/>
        </p:nvSpPr>
        <p:spPr>
          <a:xfrm>
            <a:off x="12896374" y="3907274"/>
            <a:ext cx="718542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DIZAINS</a:t>
            </a:r>
            <a:endParaRPr lang="en-US" sz="1400" dirty="0"/>
          </a:p>
        </p:txBody>
      </p:sp>
      <p:sp>
        <p:nvSpPr>
          <p:cNvPr id="24" name="Shape 21"/>
          <p:cNvSpPr/>
          <p:nvPr/>
        </p:nvSpPr>
        <p:spPr>
          <a:xfrm>
            <a:off x="7598688" y="4525447"/>
            <a:ext cx="827365" cy="439817"/>
          </a:xfrm>
          <a:prstGeom prst="roundRect">
            <a:avLst>
              <a:gd name="adj" fmla="val 17281"/>
            </a:avLst>
          </a:prstGeom>
          <a:noFill/>
          <a:ln w="7620">
            <a:solidFill>
              <a:srgbClr val="4950BC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5" name="Text 22"/>
          <p:cNvSpPr/>
          <p:nvPr/>
        </p:nvSpPr>
        <p:spPr>
          <a:xfrm>
            <a:off x="7741920" y="4600813"/>
            <a:ext cx="540901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MODE</a:t>
            </a:r>
            <a:endParaRPr lang="en-US" sz="1400" dirty="0"/>
          </a:p>
        </p:txBody>
      </p:sp>
      <p:sp>
        <p:nvSpPr>
          <p:cNvPr id="26" name="Shape 23"/>
          <p:cNvSpPr/>
          <p:nvPr/>
        </p:nvSpPr>
        <p:spPr>
          <a:xfrm>
            <a:off x="8539043" y="4525447"/>
            <a:ext cx="935355" cy="439817"/>
          </a:xfrm>
          <a:prstGeom prst="roundRect">
            <a:avLst>
              <a:gd name="adj" fmla="val 17281"/>
            </a:avLst>
          </a:prstGeom>
          <a:noFill/>
          <a:ln w="7620">
            <a:solidFill>
              <a:srgbClr val="4950BC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7" name="Text 24"/>
          <p:cNvSpPr/>
          <p:nvPr/>
        </p:nvSpPr>
        <p:spPr>
          <a:xfrm>
            <a:off x="8682276" y="4600813"/>
            <a:ext cx="648891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ĒDIENS</a:t>
            </a:r>
            <a:endParaRPr lang="en-US" sz="1400" dirty="0"/>
          </a:p>
        </p:txBody>
      </p:sp>
      <p:sp>
        <p:nvSpPr>
          <p:cNvPr id="28" name="Shape 25"/>
          <p:cNvSpPr/>
          <p:nvPr/>
        </p:nvSpPr>
        <p:spPr>
          <a:xfrm>
            <a:off x="9587389" y="4525447"/>
            <a:ext cx="1085136" cy="439817"/>
          </a:xfrm>
          <a:prstGeom prst="roundRect">
            <a:avLst>
              <a:gd name="adj" fmla="val 17281"/>
            </a:avLst>
          </a:prstGeom>
          <a:noFill/>
          <a:ln w="7620">
            <a:solidFill>
              <a:srgbClr val="4950BC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9" name="Text 26"/>
          <p:cNvSpPr/>
          <p:nvPr/>
        </p:nvSpPr>
        <p:spPr>
          <a:xfrm>
            <a:off x="9730621" y="4600813"/>
            <a:ext cx="798671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IZKLAIDE</a:t>
            </a:r>
            <a:endParaRPr lang="en-US" sz="1400" dirty="0"/>
          </a:p>
        </p:txBody>
      </p:sp>
      <p:sp>
        <p:nvSpPr>
          <p:cNvPr id="30" name="Shape 27"/>
          <p:cNvSpPr/>
          <p:nvPr/>
        </p:nvSpPr>
        <p:spPr>
          <a:xfrm>
            <a:off x="10785515" y="4525447"/>
            <a:ext cx="1384697" cy="439817"/>
          </a:xfrm>
          <a:prstGeom prst="roundRect">
            <a:avLst>
              <a:gd name="adj" fmla="val 17281"/>
            </a:avLst>
          </a:prstGeom>
          <a:noFill/>
          <a:ln w="7620">
            <a:solidFill>
              <a:srgbClr val="4950BC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31" name="Text 28"/>
          <p:cNvSpPr/>
          <p:nvPr/>
        </p:nvSpPr>
        <p:spPr>
          <a:xfrm>
            <a:off x="10928747" y="4600813"/>
            <a:ext cx="1098233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FOTO/VIDEO</a:t>
            </a:r>
            <a:endParaRPr lang="en-US" sz="1400" dirty="0"/>
          </a:p>
        </p:txBody>
      </p:sp>
      <p:sp>
        <p:nvSpPr>
          <p:cNvPr id="32" name="Shape 29"/>
          <p:cNvSpPr/>
          <p:nvPr/>
        </p:nvSpPr>
        <p:spPr>
          <a:xfrm>
            <a:off x="12283202" y="4525447"/>
            <a:ext cx="1005483" cy="439817"/>
          </a:xfrm>
          <a:prstGeom prst="roundRect">
            <a:avLst>
              <a:gd name="adj" fmla="val 17281"/>
            </a:avLst>
          </a:prstGeom>
          <a:noFill/>
          <a:ln w="7620">
            <a:solidFill>
              <a:srgbClr val="4950BC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33" name="Text 30"/>
          <p:cNvSpPr/>
          <p:nvPr/>
        </p:nvSpPr>
        <p:spPr>
          <a:xfrm>
            <a:off x="12426434" y="4600813"/>
            <a:ext cx="719018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SPORTS</a:t>
            </a:r>
            <a:endParaRPr lang="en-US" sz="1400" dirty="0"/>
          </a:p>
        </p:txBody>
      </p:sp>
      <p:sp>
        <p:nvSpPr>
          <p:cNvPr id="34" name="Shape 31"/>
          <p:cNvSpPr/>
          <p:nvPr/>
        </p:nvSpPr>
        <p:spPr>
          <a:xfrm>
            <a:off x="7598688" y="5218986"/>
            <a:ext cx="1249442" cy="439817"/>
          </a:xfrm>
          <a:prstGeom prst="roundRect">
            <a:avLst>
              <a:gd name="adj" fmla="val 17281"/>
            </a:avLst>
          </a:prstGeom>
          <a:noFill/>
          <a:ln w="7620">
            <a:solidFill>
              <a:srgbClr val="4950BC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35" name="Text 32"/>
          <p:cNvSpPr/>
          <p:nvPr/>
        </p:nvSpPr>
        <p:spPr>
          <a:xfrm>
            <a:off x="7741920" y="5294352"/>
            <a:ext cx="962978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JAUNATNE</a:t>
            </a:r>
            <a:endParaRPr lang="en-US" sz="1400" dirty="0"/>
          </a:p>
        </p:txBody>
      </p:sp>
      <p:sp>
        <p:nvSpPr>
          <p:cNvPr id="36" name="Shape 33"/>
          <p:cNvSpPr/>
          <p:nvPr/>
        </p:nvSpPr>
        <p:spPr>
          <a:xfrm>
            <a:off x="791647" y="6335430"/>
            <a:ext cx="13047107" cy="35838"/>
          </a:xfrm>
          <a:prstGeom prst="rect">
            <a:avLst/>
          </a:prstGeom>
          <a:solidFill>
            <a:srgbClr val="272525">
              <a:alpha val="50000"/>
            </a:srgbClr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7" name="Text 34"/>
          <p:cNvSpPr/>
          <p:nvPr/>
        </p:nvSpPr>
        <p:spPr>
          <a:xfrm>
            <a:off x="791647" y="6624876"/>
            <a:ext cx="13047107" cy="361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Atbildība pret auditoriju: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#reklāma #apmaksāts #sponsorēts #paidpartnership</a:t>
            </a:r>
            <a:endParaRPr lang="en-US" sz="1750" dirty="0"/>
          </a:p>
        </p:txBody>
      </p:sp>
      <p:sp>
        <p:nvSpPr>
          <p:cNvPr id="38" name="Text 35"/>
          <p:cNvSpPr/>
          <p:nvPr/>
        </p:nvSpPr>
        <p:spPr>
          <a:xfrm>
            <a:off x="791647" y="7239953"/>
            <a:ext cx="13047107" cy="361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Ļoti grūti izmērīt</a:t>
            </a:r>
            <a:endParaRPr lang="en-US" sz="175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31858"/>
            <a:ext cx="986516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Kā izveidot sadarbību ar influenceri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790" y="2722602"/>
            <a:ext cx="226814" cy="226814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93790" y="3049310"/>
            <a:ext cx="4196358" cy="3048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5" name="Text 2"/>
          <p:cNvSpPr/>
          <p:nvPr/>
        </p:nvSpPr>
        <p:spPr>
          <a:xfrm>
            <a:off x="793790" y="3223617"/>
            <a:ext cx="419635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Zīmola un influencera vērtību saskaņošana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6962" y="2722602"/>
            <a:ext cx="226814" cy="226814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5216962" y="3049310"/>
            <a:ext cx="4196358" cy="3048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8" name="Text 4"/>
          <p:cNvSpPr/>
          <p:nvPr/>
        </p:nvSpPr>
        <p:spPr>
          <a:xfrm>
            <a:off x="5216962" y="3223617"/>
            <a:ext cx="41963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Noteikt piedāvājumu — ko piedāvājat?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0133" y="2722602"/>
            <a:ext cx="226814" cy="226814"/>
          </a:xfrm>
          <a:prstGeom prst="rect">
            <a:avLst/>
          </a:prstGeom>
        </p:spPr>
      </p:pic>
      <p:sp>
        <p:nvSpPr>
          <p:cNvPr id="10" name="Shape 5"/>
          <p:cNvSpPr/>
          <p:nvPr/>
        </p:nvSpPr>
        <p:spPr>
          <a:xfrm>
            <a:off x="9640133" y="3049310"/>
            <a:ext cx="4196358" cy="3048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1" name="Text 6"/>
          <p:cNvSpPr/>
          <p:nvPr/>
        </p:nvSpPr>
        <p:spPr>
          <a:xfrm>
            <a:off x="9640133" y="3223617"/>
            <a:ext cx="41963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Kritēriji un atlase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790" y="4374594"/>
            <a:ext cx="226814" cy="226814"/>
          </a:xfrm>
          <a:prstGeom prst="rect">
            <a:avLst/>
          </a:prstGeom>
        </p:spPr>
      </p:pic>
      <p:sp>
        <p:nvSpPr>
          <p:cNvPr id="13" name="Shape 7"/>
          <p:cNvSpPr/>
          <p:nvPr/>
        </p:nvSpPr>
        <p:spPr>
          <a:xfrm>
            <a:off x="793790" y="4701302"/>
            <a:ext cx="4196358" cy="3048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4" name="Text 8"/>
          <p:cNvSpPr/>
          <p:nvPr/>
        </p:nvSpPr>
        <p:spPr>
          <a:xfrm>
            <a:off x="793790" y="4875609"/>
            <a:ext cx="41963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Uzruna</a:t>
            </a:r>
            <a:endParaRPr lang="en-US" sz="1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6962" y="4374594"/>
            <a:ext cx="226814" cy="226814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5216962" y="4701302"/>
            <a:ext cx="4196358" cy="3048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7" name="Text 10"/>
          <p:cNvSpPr/>
          <p:nvPr/>
        </p:nvSpPr>
        <p:spPr>
          <a:xfrm>
            <a:off x="5216962" y="4875609"/>
            <a:ext cx="41963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Nosacījumi</a:t>
            </a:r>
            <a:endParaRPr lang="en-US" sz="175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40133" y="4374594"/>
            <a:ext cx="226814" cy="226814"/>
          </a:xfrm>
          <a:prstGeom prst="rect">
            <a:avLst/>
          </a:prstGeom>
        </p:spPr>
      </p:pic>
      <p:sp>
        <p:nvSpPr>
          <p:cNvPr id="19" name="Shape 11"/>
          <p:cNvSpPr/>
          <p:nvPr/>
        </p:nvSpPr>
        <p:spPr>
          <a:xfrm>
            <a:off x="9640133" y="4701302"/>
            <a:ext cx="4196358" cy="3048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0" name="Text 12"/>
          <p:cNvSpPr/>
          <p:nvPr/>
        </p:nvSpPr>
        <p:spPr>
          <a:xfrm>
            <a:off x="9640133" y="4875609"/>
            <a:ext cx="41963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Realizācija</a:t>
            </a:r>
            <a:endParaRPr lang="en-US" sz="1750" dirty="0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790" y="5663684"/>
            <a:ext cx="226814" cy="226814"/>
          </a:xfrm>
          <a:prstGeom prst="rect">
            <a:avLst/>
          </a:prstGeom>
        </p:spPr>
      </p:pic>
      <p:sp>
        <p:nvSpPr>
          <p:cNvPr id="22" name="Shape 13"/>
          <p:cNvSpPr/>
          <p:nvPr/>
        </p:nvSpPr>
        <p:spPr>
          <a:xfrm>
            <a:off x="793790" y="5990392"/>
            <a:ext cx="13042702" cy="3048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3" name="Text 14"/>
          <p:cNvSpPr/>
          <p:nvPr/>
        </p:nvSpPr>
        <p:spPr>
          <a:xfrm>
            <a:off x="793790" y="6164699"/>
            <a:ext cx="13042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Rezultātu izvērtēšana</a:t>
            </a:r>
            <a:endParaRPr lang="en-US" sz="175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23067"/>
            <a:ext cx="12291060" cy="602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Praktiskais darbs: Bloga ieraksta saturs un struktūra</a:t>
            </a:r>
            <a:endParaRPr lang="en-US" sz="37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790" y="1677233"/>
            <a:ext cx="192762" cy="192762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93790" y="1957864"/>
            <a:ext cx="4238387" cy="2286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5" name="Text 2"/>
          <p:cNvSpPr/>
          <p:nvPr/>
        </p:nvSpPr>
        <p:spPr>
          <a:xfrm>
            <a:off x="793790" y="2099905"/>
            <a:ext cx="4238387" cy="602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1. POSMS: Tēmas un mērķa definēšana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793790" y="2800588"/>
            <a:ext cx="4238387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Uzdevums:</a:t>
            </a: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Izvēlēties tēmu un definēt raksta mērķi.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793790" y="3469362"/>
            <a:ext cx="4238387" cy="2967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Uzņēmuma un tēmas izvēle — iedomājieties, ka rakstāt blogu konkrētam cilvēkam, kurš meklē padomu internetā.</a:t>
            </a:r>
            <a:endParaRPr lang="en-US" sz="1500" dirty="0"/>
          </a:p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Mērķauditorija: kurš meklēs šo informāciju? (vecums, intereses, sāpju punkts/problēma).</a:t>
            </a:r>
            <a:endParaRPr lang="en-US" sz="1500" dirty="0"/>
          </a:p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Mārketinga mērķis (CTA): kāda ir vēlamā darbība pēc raksta izlasīšanas? (piem., lejupielādēt bukletu, pieteikties konsultācijai, apskatīt produktu kategoriju).</a:t>
            </a:r>
            <a:endParaRPr lang="en-US" sz="15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6007" y="1677233"/>
            <a:ext cx="192762" cy="192762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5196007" y="1957864"/>
            <a:ext cx="4238387" cy="2286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0" name="Text 6"/>
          <p:cNvSpPr/>
          <p:nvPr/>
        </p:nvSpPr>
        <p:spPr>
          <a:xfrm>
            <a:off x="5196007" y="2099905"/>
            <a:ext cx="4238387" cy="602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2. POSMS: Atslēgvārdu un SEO elementu sagatavošana</a:t>
            </a:r>
            <a:endParaRPr lang="en-US" sz="1850" dirty="0"/>
          </a:p>
        </p:txBody>
      </p:sp>
      <p:sp>
        <p:nvSpPr>
          <p:cNvPr id="11" name="Text 7"/>
          <p:cNvSpPr/>
          <p:nvPr/>
        </p:nvSpPr>
        <p:spPr>
          <a:xfrm>
            <a:off x="5196007" y="2800588"/>
            <a:ext cx="4238387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Uzdevums:</a:t>
            </a: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Izdarīt SEO "mājasdarbu" pirms rakstīšanas.</a:t>
            </a:r>
            <a:endParaRPr lang="en-US" sz="1500" dirty="0"/>
          </a:p>
        </p:txBody>
      </p:sp>
      <p:sp>
        <p:nvSpPr>
          <p:cNvPr id="12" name="Text 8"/>
          <p:cNvSpPr/>
          <p:nvPr/>
        </p:nvSpPr>
        <p:spPr>
          <a:xfrm>
            <a:off x="5196007" y="3469362"/>
            <a:ext cx="4238387" cy="2111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Definēt 2 galvenos atslēgvārdus un 3–5 sekundāros atslēgvārdus.</a:t>
            </a:r>
            <a:endParaRPr lang="en-US" sz="1500" dirty="0"/>
          </a:p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SEO elementi: Meta Title (līdz 60 zīmēm), Meta Description (līdz 160 zīmēm), H1 virsraksts.</a:t>
            </a:r>
            <a:endParaRPr lang="en-US" sz="1500" dirty="0"/>
          </a:p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URL definēšana: īss, skaidrs, bez garumzīmēm.</a:t>
            </a:r>
            <a:endParaRPr lang="en-US" sz="15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98223" y="1677233"/>
            <a:ext cx="192762" cy="192762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>
            <a:off x="9598223" y="1957864"/>
            <a:ext cx="4238387" cy="2286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5" name="Text 10"/>
          <p:cNvSpPr/>
          <p:nvPr/>
        </p:nvSpPr>
        <p:spPr>
          <a:xfrm>
            <a:off x="9598223" y="2099905"/>
            <a:ext cx="4238387" cy="602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3. POSMS: Satura struktūras veidošana</a:t>
            </a:r>
            <a:endParaRPr lang="en-US" sz="1850" dirty="0"/>
          </a:p>
        </p:txBody>
      </p:sp>
      <p:sp>
        <p:nvSpPr>
          <p:cNvPr id="16" name="Text 11"/>
          <p:cNvSpPr/>
          <p:nvPr/>
        </p:nvSpPr>
        <p:spPr>
          <a:xfrm>
            <a:off x="9598223" y="2800588"/>
            <a:ext cx="4238387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Uzdevums:</a:t>
            </a: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Izveidot raksta "skeletu" un sadalīt to loģiskās sadaļās.</a:t>
            </a:r>
            <a:endParaRPr lang="en-US" sz="1500" dirty="0"/>
          </a:p>
        </p:txBody>
      </p:sp>
      <p:sp>
        <p:nvSpPr>
          <p:cNvPr id="17" name="Text 12"/>
          <p:cNvSpPr/>
          <p:nvPr/>
        </p:nvSpPr>
        <p:spPr>
          <a:xfrm>
            <a:off x="9598223" y="3469362"/>
            <a:ext cx="4238387" cy="2111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Ievada plāns: hook (kā piesaistīt uzmanību?), galvenā problēma.</a:t>
            </a:r>
            <a:endParaRPr lang="en-US" sz="1500" dirty="0"/>
          </a:p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Sadaļu plāns: 4–5 H2 sadaļas, katrai 2–3 H3 apakšpunkti (vismaz viena sadaļa ar galvenajiem atslēgvārdiem).</a:t>
            </a:r>
            <a:endParaRPr lang="en-US" sz="1500" dirty="0"/>
          </a:p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Nobeiguma plāns: kopsavilkums + CTA (3. rindkopa, sākums).</a:t>
            </a:r>
            <a:endParaRPr lang="en-US" sz="1500" dirty="0"/>
          </a:p>
        </p:txBody>
      </p:sp>
      <p:sp>
        <p:nvSpPr>
          <p:cNvPr id="18" name="Shape 13"/>
          <p:cNvSpPr/>
          <p:nvPr/>
        </p:nvSpPr>
        <p:spPr>
          <a:xfrm>
            <a:off x="793790" y="6765488"/>
            <a:ext cx="13042821" cy="740926"/>
          </a:xfrm>
          <a:prstGeom prst="roundRect">
            <a:avLst>
              <a:gd name="adj" fmla="val 10929"/>
            </a:avLst>
          </a:prstGeom>
          <a:solidFill>
            <a:srgbClr val="C7C9EA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552" y="7051000"/>
            <a:ext cx="240983" cy="192762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1420297" y="6977420"/>
            <a:ext cx="12223552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Darbu iesūtīt līdz lekcijas beigām!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67376"/>
            <a:ext cx="743331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Satura mārketings: nozīme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029783"/>
            <a:ext cx="13042821" cy="1829991"/>
          </a:xfrm>
          <a:prstGeom prst="roundRect">
            <a:avLst>
              <a:gd name="adj" fmla="val 5206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81" y="2924175"/>
            <a:ext cx="272177" cy="272177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0042" y="4693206"/>
            <a:ext cx="272177" cy="27217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164431" y="3400425"/>
            <a:ext cx="1230153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Satura mārketings ir mārketinga un biznesa process atbilstoša un vērtīga satura izveidei, izplatīšanai skaidri noteiktai auditorijai, lai iegūtu uzmanību, piesaistītu un iedrošinātu veikt vajadzīgos soļus, kas veicinātu biznesa mērķu sasniegšanu.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793790" y="5114925"/>
            <a:ext cx="13042821" cy="1247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Satura mārketings ir vispirms un tikai tad sociālie mediji un Google reklāma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Fokusējas uz lietotāju un viņa vajadzībām, nevis uz zīmolu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Ilgtermiņa aktivitāte, nevis kampaņa</a:t>
            </a:r>
            <a:endParaRPr lang="en-US" sz="175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72747"/>
            <a:ext cx="8515231" cy="978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Paldies par uzmanību!</a:t>
            </a:r>
            <a:endParaRPr lang="en-US" sz="6150" dirty="0"/>
          </a:p>
        </p:txBody>
      </p:sp>
      <p:sp>
        <p:nvSpPr>
          <p:cNvPr id="3" name="Text 1"/>
          <p:cNvSpPr/>
          <p:nvPr/>
        </p:nvSpPr>
        <p:spPr>
          <a:xfrm>
            <a:off x="793790" y="340459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Jautājumi? Sazinies ar mani!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4136026"/>
            <a:ext cx="13042821" cy="35957"/>
          </a:xfrm>
          <a:prstGeom prst="rect">
            <a:avLst/>
          </a:prstGeom>
          <a:solidFill>
            <a:srgbClr val="272525">
              <a:alpha val="50000"/>
            </a:srgbClr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5" name="Shape 3"/>
          <p:cNvSpPr/>
          <p:nvPr/>
        </p:nvSpPr>
        <p:spPr>
          <a:xfrm>
            <a:off x="793790" y="4427101"/>
            <a:ext cx="13042821" cy="1829753"/>
          </a:xfrm>
          <a:prstGeom prst="roundRect">
            <a:avLst>
              <a:gd name="adj" fmla="val 5207"/>
            </a:avLst>
          </a:prstGeom>
          <a:noFill/>
          <a:ln w="7620">
            <a:solidFill>
              <a:srgbClr val="19191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6" name="Text 4"/>
          <p:cNvSpPr/>
          <p:nvPr/>
        </p:nvSpPr>
        <p:spPr>
          <a:xfrm>
            <a:off x="1028224" y="4661535"/>
            <a:ext cx="12573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Gints Krūmiņš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1028224" y="5160526"/>
            <a:ext cx="12573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Gints.krumins@rtu.lv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1028224" y="5659517"/>
            <a:ext cx="12573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25544381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6668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Satura mārketings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229088"/>
            <a:ext cx="13042821" cy="3220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Atšķirīgs no tradicionālajiem mārketinga pasākumiem, piemēram, pārdošanas nodrošinājums un cita ar produktu saistīta informācija.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Ietilpst izglītojoši raksti, e-grāmatas, video, izklaide un tīmekļa semināri, kas sniedz atbildes uz konkrētiem jautājumiem.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Sniedz atbildes par kaut ko tādu, ko patērētāji nevar iegūt citur.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Labākais veids, kā pārvērst savu parasto produktu par kaut ko tādu, kas nav tāds kā visiem pārējiem.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Kļūst par uzticamu, autoritatīvu resursu par tēmām, kas aktuālas potenciālajiem klientiem: saglabā vietu pareizajā auditorijā; nopelna lojalitāti un uzticēšanos; stiprina attiecības ar klientiem.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5818022"/>
            <a:ext cx="13042821" cy="35957"/>
          </a:xfrm>
          <a:prstGeom prst="rect">
            <a:avLst/>
          </a:prstGeom>
          <a:solidFill>
            <a:srgbClr val="272525">
              <a:alpha val="50000"/>
            </a:srgbClr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5" name="Text 3"/>
          <p:cNvSpPr/>
          <p:nvPr/>
        </p:nvSpPr>
        <p:spPr>
          <a:xfrm>
            <a:off x="793790" y="6109097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01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93790" y="6464141"/>
            <a:ext cx="4196358" cy="3048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7" name="Text 5"/>
          <p:cNvSpPr/>
          <p:nvPr/>
        </p:nvSpPr>
        <p:spPr>
          <a:xfrm>
            <a:off x="793790" y="66384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Apzināšanās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216962" y="6109097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02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5216962" y="6464141"/>
            <a:ext cx="4196358" cy="3048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0" name="Text 8"/>
          <p:cNvSpPr/>
          <p:nvPr/>
        </p:nvSpPr>
        <p:spPr>
          <a:xfrm>
            <a:off x="5216962" y="66384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Apsvērums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640133" y="6109097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03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9640133" y="6464141"/>
            <a:ext cx="4196358" cy="3048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3" name="Text 11"/>
          <p:cNvSpPr/>
          <p:nvPr/>
        </p:nvSpPr>
        <p:spPr>
          <a:xfrm>
            <a:off x="9640133" y="66384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Lēmums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0866" y="645200"/>
            <a:ext cx="4588669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Satura mārketinga veidi</a:t>
            </a:r>
            <a:endParaRPr lang="en-US" sz="31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790" y="1363623"/>
            <a:ext cx="396835" cy="39683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1899285"/>
            <a:ext cx="2108835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Produktu optimizācija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793790" y="2213967"/>
            <a:ext cx="6451997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Atslēgvārdu izmantošana virsrakstos, lai uzlabotu Google meklēšanas rezultātus.</a:t>
            </a:r>
            <a:endParaRPr lang="en-US" sz="12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4613" y="1363623"/>
            <a:ext cx="396835" cy="39683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384613" y="1899285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Bloga raksti</a:t>
            </a:r>
            <a:endParaRPr lang="en-US" sz="1550" dirty="0"/>
          </a:p>
        </p:txBody>
      </p:sp>
      <p:sp>
        <p:nvSpPr>
          <p:cNvPr id="8" name="Text 4"/>
          <p:cNvSpPr/>
          <p:nvPr/>
        </p:nvSpPr>
        <p:spPr>
          <a:xfrm>
            <a:off x="7384613" y="2213967"/>
            <a:ext cx="6451997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Kvalitatīva satura radīšana, kas veicina zīmola uzticamību un autoritāti.</a:t>
            </a:r>
            <a:endParaRPr lang="en-US" sz="12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790" y="2652236"/>
            <a:ext cx="396835" cy="39683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93790" y="3187898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Video saturs</a:t>
            </a:r>
            <a:endParaRPr lang="en-US" sz="1550" dirty="0"/>
          </a:p>
        </p:txBody>
      </p:sp>
      <p:sp>
        <p:nvSpPr>
          <p:cNvPr id="11" name="Text 6"/>
          <p:cNvSpPr/>
          <p:nvPr/>
        </p:nvSpPr>
        <p:spPr>
          <a:xfrm>
            <a:off x="793790" y="3502581"/>
            <a:ext cx="6451997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YouTube videoklipi ar optimizētiem atslēgvārdiem un tiešām saitēm uz mājaslapu.</a:t>
            </a:r>
            <a:endParaRPr lang="en-US" sz="12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84613" y="2652236"/>
            <a:ext cx="396835" cy="39683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384613" y="3187898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Tendences un topi</a:t>
            </a:r>
            <a:endParaRPr lang="en-US" sz="1550" dirty="0"/>
          </a:p>
        </p:txBody>
      </p:sp>
      <p:sp>
        <p:nvSpPr>
          <p:cNvPr id="14" name="Text 8"/>
          <p:cNvSpPr/>
          <p:nvPr/>
        </p:nvSpPr>
        <p:spPr>
          <a:xfrm>
            <a:off x="7384613" y="3502581"/>
            <a:ext cx="6451997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Aktuālo topu un nozares tendenču atspoguļošana auditorijas piesaistei.</a:t>
            </a:r>
            <a:endParaRPr lang="en-US" sz="12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790" y="3940850"/>
            <a:ext cx="396835" cy="396835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793790" y="4476512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Viedokļa līderi</a:t>
            </a:r>
            <a:endParaRPr lang="en-US" sz="1550" dirty="0"/>
          </a:p>
        </p:txBody>
      </p:sp>
      <p:sp>
        <p:nvSpPr>
          <p:cNvPr id="17" name="Text 10"/>
          <p:cNvSpPr/>
          <p:nvPr/>
        </p:nvSpPr>
        <p:spPr>
          <a:xfrm>
            <a:off x="793790" y="4791194"/>
            <a:ext cx="6451997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Sadarbība ar influenceriem, lai sasniegtu mērķauditoriju caur uzticamiem avotiem.</a:t>
            </a:r>
            <a:endParaRPr lang="en-US" sz="125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84613" y="3940850"/>
            <a:ext cx="396835" cy="396835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384613" y="4476512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Podkāsti</a:t>
            </a:r>
            <a:endParaRPr lang="en-US" sz="1550" dirty="0"/>
          </a:p>
        </p:txBody>
      </p:sp>
      <p:sp>
        <p:nvSpPr>
          <p:cNvPr id="20" name="Text 12"/>
          <p:cNvSpPr/>
          <p:nvPr/>
        </p:nvSpPr>
        <p:spPr>
          <a:xfrm>
            <a:off x="7384613" y="4791194"/>
            <a:ext cx="6451997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Audio satura veidošana padziļinātām sarunām ar klientiem.</a:t>
            </a:r>
            <a:endParaRPr lang="en-US" sz="1250" dirty="0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790" y="5229463"/>
            <a:ext cx="396835" cy="396835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793790" y="5765125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Tiešraides</a:t>
            </a:r>
            <a:endParaRPr lang="en-US" sz="1550" dirty="0"/>
          </a:p>
        </p:txBody>
      </p:sp>
      <p:sp>
        <p:nvSpPr>
          <p:cNvPr id="23" name="Text 14"/>
          <p:cNvSpPr/>
          <p:nvPr/>
        </p:nvSpPr>
        <p:spPr>
          <a:xfrm>
            <a:off x="793790" y="6079808"/>
            <a:ext cx="6451997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Interaktīvas video tiešraides reāllaika saziņai ar sekotājiem.</a:t>
            </a:r>
            <a:endParaRPr lang="en-US" sz="1250" dirty="0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84613" y="5229463"/>
            <a:ext cx="396835" cy="396835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7384613" y="5765125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Lietotāju saturs</a:t>
            </a:r>
            <a:endParaRPr lang="en-US" sz="1550" dirty="0"/>
          </a:p>
        </p:txBody>
      </p:sp>
      <p:sp>
        <p:nvSpPr>
          <p:cNvPr id="26" name="Text 16"/>
          <p:cNvSpPr/>
          <p:nvPr/>
        </p:nvSpPr>
        <p:spPr>
          <a:xfrm>
            <a:off x="7384613" y="6079808"/>
            <a:ext cx="6451997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Klientu radīts saturs, kas veido autentisku saikni un kopienas sajūtu.</a:t>
            </a:r>
            <a:endParaRPr lang="en-US" sz="1250" dirty="0"/>
          </a:p>
        </p:txBody>
      </p:sp>
      <p:pic>
        <p:nvPicPr>
          <p:cNvPr id="27" name="Image 8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3790" y="6518077"/>
            <a:ext cx="396835" cy="396835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793790" y="7053739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Atsauksmes</a:t>
            </a:r>
            <a:endParaRPr lang="en-US" sz="1550" dirty="0"/>
          </a:p>
        </p:txBody>
      </p:sp>
      <p:sp>
        <p:nvSpPr>
          <p:cNvPr id="29" name="Text 18"/>
          <p:cNvSpPr/>
          <p:nvPr/>
        </p:nvSpPr>
        <p:spPr>
          <a:xfrm>
            <a:off x="793790" y="7368421"/>
            <a:ext cx="6451997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Patiesu klientu novērtējumu izmantošana sociālā pierādījuma stiprināšanai.</a:t>
            </a:r>
            <a:endParaRPr lang="en-US" sz="1250" dirty="0"/>
          </a:p>
        </p:txBody>
      </p:sp>
      <p:pic>
        <p:nvPicPr>
          <p:cNvPr id="30" name="Image 9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84613" y="6518077"/>
            <a:ext cx="396835" cy="396835"/>
          </a:xfrm>
          <a:prstGeom prst="rect">
            <a:avLst/>
          </a:prstGeom>
        </p:spPr>
      </p:pic>
      <p:sp>
        <p:nvSpPr>
          <p:cNvPr id="31" name="Text 19"/>
          <p:cNvSpPr/>
          <p:nvPr/>
        </p:nvSpPr>
        <p:spPr>
          <a:xfrm>
            <a:off x="7384613" y="7053739"/>
            <a:ext cx="2067044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Lejuplādējams saturs</a:t>
            </a:r>
            <a:endParaRPr lang="en-US" sz="1550" dirty="0"/>
          </a:p>
        </p:txBody>
      </p:sp>
      <p:sp>
        <p:nvSpPr>
          <p:cNvPr id="32" name="Text 20"/>
          <p:cNvSpPr/>
          <p:nvPr/>
        </p:nvSpPr>
        <p:spPr>
          <a:xfrm>
            <a:off x="7384613" y="7368421"/>
            <a:ext cx="6451997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Vērtīgi materiāli, piemēram, e-grāmatas vai rokasgrāmatas, piesaistei.</a:t>
            </a:r>
            <a:endParaRPr lang="en-US" sz="12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54512"/>
            <a:ext cx="3969425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Galvenie ieguvumi</a:t>
            </a:r>
            <a:endParaRPr lang="en-US" sz="3100" dirty="0"/>
          </a:p>
        </p:txBody>
      </p:sp>
      <p:sp>
        <p:nvSpPr>
          <p:cNvPr id="3" name="Shape 1"/>
          <p:cNvSpPr/>
          <p:nvPr/>
        </p:nvSpPr>
        <p:spPr>
          <a:xfrm>
            <a:off x="793790" y="1572935"/>
            <a:ext cx="6465808" cy="1450657"/>
          </a:xfrm>
          <a:prstGeom prst="roundRect">
            <a:avLst>
              <a:gd name="adj" fmla="val 459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4" name="Shape 2"/>
          <p:cNvSpPr/>
          <p:nvPr/>
        </p:nvSpPr>
        <p:spPr>
          <a:xfrm>
            <a:off x="960120" y="1739265"/>
            <a:ext cx="476250" cy="476250"/>
          </a:xfrm>
          <a:prstGeom prst="roundRect">
            <a:avLst>
              <a:gd name="adj" fmla="val 19198080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089" y="1870234"/>
            <a:ext cx="214313" cy="21431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60120" y="2326600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Uzrunāt lietotāju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960120" y="2641282"/>
            <a:ext cx="6133148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Novērst banneru aklumu un piesaistīt uzmanību.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7370683" y="1572935"/>
            <a:ext cx="6465927" cy="1450657"/>
          </a:xfrm>
          <a:prstGeom prst="roundRect">
            <a:avLst>
              <a:gd name="adj" fmla="val 459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9" name="Shape 6"/>
          <p:cNvSpPr/>
          <p:nvPr/>
        </p:nvSpPr>
        <p:spPr>
          <a:xfrm>
            <a:off x="7537013" y="1739265"/>
            <a:ext cx="476250" cy="476250"/>
          </a:xfrm>
          <a:prstGeom prst="roundRect">
            <a:avLst>
              <a:gd name="adj" fmla="val 19198080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7982" y="1870234"/>
            <a:ext cx="214313" cy="214312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537013" y="2326600"/>
            <a:ext cx="2179915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Paplašināt atrodamību</a:t>
            </a:r>
            <a:endParaRPr lang="en-US" sz="1550" dirty="0"/>
          </a:p>
        </p:txBody>
      </p:sp>
      <p:sp>
        <p:nvSpPr>
          <p:cNvPr id="12" name="Text 8"/>
          <p:cNvSpPr/>
          <p:nvPr/>
        </p:nvSpPr>
        <p:spPr>
          <a:xfrm>
            <a:off x="7537013" y="2641282"/>
            <a:ext cx="6133267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Uzlabot redzamību Google meklēšanas rezultātos.</a:t>
            </a:r>
            <a:endParaRPr lang="en-US" sz="1250" dirty="0"/>
          </a:p>
        </p:txBody>
      </p:sp>
      <p:sp>
        <p:nvSpPr>
          <p:cNvPr id="13" name="Shape 9"/>
          <p:cNvSpPr/>
          <p:nvPr/>
        </p:nvSpPr>
        <p:spPr>
          <a:xfrm>
            <a:off x="793790" y="3134678"/>
            <a:ext cx="6465808" cy="1450657"/>
          </a:xfrm>
          <a:prstGeom prst="roundRect">
            <a:avLst>
              <a:gd name="adj" fmla="val 459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4" name="Shape 10"/>
          <p:cNvSpPr/>
          <p:nvPr/>
        </p:nvSpPr>
        <p:spPr>
          <a:xfrm>
            <a:off x="960120" y="3301008"/>
            <a:ext cx="476250" cy="476250"/>
          </a:xfrm>
          <a:prstGeom prst="roundRect">
            <a:avLst>
              <a:gd name="adj" fmla="val 19198080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1089" y="3431977"/>
            <a:ext cx="214313" cy="214312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60120" y="3888343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Veidot autoritāti</a:t>
            </a:r>
            <a:endParaRPr lang="en-US" sz="1550" dirty="0"/>
          </a:p>
        </p:txBody>
      </p:sp>
      <p:sp>
        <p:nvSpPr>
          <p:cNvPr id="17" name="Text 12"/>
          <p:cNvSpPr/>
          <p:nvPr/>
        </p:nvSpPr>
        <p:spPr>
          <a:xfrm>
            <a:off x="960120" y="4203025"/>
            <a:ext cx="6133148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Pozicionēt uzņēmumu kā ekspertu un uzticamu padomdevēju.</a:t>
            </a:r>
            <a:endParaRPr lang="en-US" sz="1250" dirty="0"/>
          </a:p>
        </p:txBody>
      </p:sp>
      <p:sp>
        <p:nvSpPr>
          <p:cNvPr id="18" name="Shape 13"/>
          <p:cNvSpPr/>
          <p:nvPr/>
        </p:nvSpPr>
        <p:spPr>
          <a:xfrm>
            <a:off x="7370683" y="3134678"/>
            <a:ext cx="6465927" cy="1450657"/>
          </a:xfrm>
          <a:prstGeom prst="roundRect">
            <a:avLst>
              <a:gd name="adj" fmla="val 459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9" name="Shape 14"/>
          <p:cNvSpPr/>
          <p:nvPr/>
        </p:nvSpPr>
        <p:spPr>
          <a:xfrm>
            <a:off x="7537013" y="3301008"/>
            <a:ext cx="476250" cy="476250"/>
          </a:xfrm>
          <a:prstGeom prst="roundRect">
            <a:avLst>
              <a:gd name="adj" fmla="val 19198080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67982" y="3431977"/>
            <a:ext cx="214313" cy="214312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537013" y="3888343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Klienta ceļojums</a:t>
            </a:r>
            <a:endParaRPr lang="en-US" sz="1550" dirty="0"/>
          </a:p>
        </p:txBody>
      </p:sp>
      <p:sp>
        <p:nvSpPr>
          <p:cNvPr id="22" name="Text 16"/>
          <p:cNvSpPr/>
          <p:nvPr/>
        </p:nvSpPr>
        <p:spPr>
          <a:xfrm>
            <a:off x="7537013" y="4203025"/>
            <a:ext cx="6133267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Sniegt noderīgas atbildes katrā klienta izvēles posmā.</a:t>
            </a:r>
            <a:endParaRPr lang="en-US" sz="1250" dirty="0"/>
          </a:p>
        </p:txBody>
      </p:sp>
      <p:sp>
        <p:nvSpPr>
          <p:cNvPr id="23" name="Shape 17"/>
          <p:cNvSpPr/>
          <p:nvPr/>
        </p:nvSpPr>
        <p:spPr>
          <a:xfrm>
            <a:off x="793790" y="4696420"/>
            <a:ext cx="6465808" cy="1450657"/>
          </a:xfrm>
          <a:prstGeom prst="roundRect">
            <a:avLst>
              <a:gd name="adj" fmla="val 459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4" name="Shape 18"/>
          <p:cNvSpPr/>
          <p:nvPr/>
        </p:nvSpPr>
        <p:spPr>
          <a:xfrm>
            <a:off x="960120" y="4862751"/>
            <a:ext cx="476250" cy="476250"/>
          </a:xfrm>
          <a:prstGeom prst="roundRect">
            <a:avLst>
              <a:gd name="adj" fmla="val 19198080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1089" y="4993719"/>
            <a:ext cx="214313" cy="214312"/>
          </a:xfrm>
          <a:prstGeom prst="rect">
            <a:avLst/>
          </a:prstGeom>
        </p:spPr>
      </p:pic>
      <p:sp>
        <p:nvSpPr>
          <p:cNvPr id="26" name="Text 19"/>
          <p:cNvSpPr/>
          <p:nvPr/>
        </p:nvSpPr>
        <p:spPr>
          <a:xfrm>
            <a:off x="960120" y="5450086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Kopīgošana</a:t>
            </a:r>
            <a:endParaRPr lang="en-US" sz="1550" dirty="0"/>
          </a:p>
        </p:txBody>
      </p:sp>
      <p:sp>
        <p:nvSpPr>
          <p:cNvPr id="27" name="Text 20"/>
          <p:cNvSpPr/>
          <p:nvPr/>
        </p:nvSpPr>
        <p:spPr>
          <a:xfrm>
            <a:off x="960120" y="5764768"/>
            <a:ext cx="6133148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Veicināt kvalitatīva satura izplatīšanos sociālajos tīklos.</a:t>
            </a:r>
            <a:endParaRPr lang="en-US" sz="1250" dirty="0"/>
          </a:p>
        </p:txBody>
      </p:sp>
      <p:sp>
        <p:nvSpPr>
          <p:cNvPr id="28" name="Shape 21"/>
          <p:cNvSpPr/>
          <p:nvPr/>
        </p:nvSpPr>
        <p:spPr>
          <a:xfrm>
            <a:off x="7370683" y="4696420"/>
            <a:ext cx="6465927" cy="1450657"/>
          </a:xfrm>
          <a:prstGeom prst="roundRect">
            <a:avLst>
              <a:gd name="adj" fmla="val 459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9" name="Shape 22"/>
          <p:cNvSpPr/>
          <p:nvPr/>
        </p:nvSpPr>
        <p:spPr>
          <a:xfrm>
            <a:off x="7537013" y="4862751"/>
            <a:ext cx="476250" cy="476250"/>
          </a:xfrm>
          <a:prstGeom prst="roundRect">
            <a:avLst>
              <a:gd name="adj" fmla="val 19198080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30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67982" y="4993719"/>
            <a:ext cx="214313" cy="214312"/>
          </a:xfrm>
          <a:prstGeom prst="rect">
            <a:avLst/>
          </a:prstGeom>
        </p:spPr>
      </p:pic>
      <p:sp>
        <p:nvSpPr>
          <p:cNvPr id="31" name="Text 23"/>
          <p:cNvSpPr/>
          <p:nvPr/>
        </p:nvSpPr>
        <p:spPr>
          <a:xfrm>
            <a:off x="7537013" y="5450086"/>
            <a:ext cx="2139434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Datplūsma un sekotāji</a:t>
            </a:r>
            <a:endParaRPr lang="en-US" sz="1550" dirty="0"/>
          </a:p>
        </p:txBody>
      </p:sp>
      <p:sp>
        <p:nvSpPr>
          <p:cNvPr id="32" name="Text 24"/>
          <p:cNvSpPr/>
          <p:nvPr/>
        </p:nvSpPr>
        <p:spPr>
          <a:xfrm>
            <a:off x="7537013" y="5764768"/>
            <a:ext cx="6133267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Piesaistīt jaunu auditoriju un veidot lojālu kopienu.</a:t>
            </a:r>
            <a:endParaRPr lang="en-US" sz="1250" dirty="0"/>
          </a:p>
        </p:txBody>
      </p:sp>
      <p:sp>
        <p:nvSpPr>
          <p:cNvPr id="33" name="Shape 25"/>
          <p:cNvSpPr/>
          <p:nvPr/>
        </p:nvSpPr>
        <p:spPr>
          <a:xfrm>
            <a:off x="793790" y="6272093"/>
            <a:ext cx="13042821" cy="762000"/>
          </a:xfrm>
          <a:prstGeom prst="roundRect">
            <a:avLst>
              <a:gd name="adj" fmla="val 8752"/>
            </a:avLst>
          </a:prstGeom>
          <a:solidFill>
            <a:srgbClr val="C7C9EA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34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500" y="6491526"/>
            <a:ext cx="198358" cy="158710"/>
          </a:xfrm>
          <a:prstGeom prst="rect">
            <a:avLst/>
          </a:prstGeom>
        </p:spPr>
      </p:pic>
      <p:sp>
        <p:nvSpPr>
          <p:cNvPr id="35" name="Text 26"/>
          <p:cNvSpPr/>
          <p:nvPr/>
        </p:nvSpPr>
        <p:spPr>
          <a:xfrm>
            <a:off x="1309568" y="6422827"/>
            <a:ext cx="12368332" cy="4319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Satura mārketings ir radīt un dalīties ar vērtīgu, bezmaksas saturu, lai piesaistītu un pārvērstu satura lasītājus par pircējiem, un pircējus par atkārtota pirkuma veicējiem.</a:t>
            </a:r>
            <a:endParaRPr lang="en-US" sz="1250" dirty="0"/>
          </a:p>
        </p:txBody>
      </p:sp>
      <p:sp>
        <p:nvSpPr>
          <p:cNvPr id="36" name="Text 27"/>
          <p:cNvSpPr/>
          <p:nvPr/>
        </p:nvSpPr>
        <p:spPr>
          <a:xfrm>
            <a:off x="793790" y="7159109"/>
            <a:ext cx="13042821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Satura mārketings neparedz tiešu pārdošanu. Mērķauditorija tiek iedrošināta veikt pirkumu, balstoties uz uzņēmuma sacīto, tieši tad, kad tā ir gatava.</a:t>
            </a:r>
            <a:endParaRPr lang="en-US" sz="12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40700"/>
            <a:ext cx="9246632" cy="673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Veidot satura mārketinga stratēģiju</a:t>
            </a:r>
            <a:endParaRPr lang="en-US" sz="42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790" y="1950363"/>
            <a:ext cx="215384" cy="215384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93790" y="2259092"/>
            <a:ext cx="6419017" cy="3048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5" name="Text 2"/>
          <p:cNvSpPr/>
          <p:nvPr/>
        </p:nvSpPr>
        <p:spPr>
          <a:xfrm>
            <a:off x="793790" y="2427684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Noteikt mērķus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793790" y="2887028"/>
            <a:ext cx="6419017" cy="336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Definēt vēlamos rezultātus: jauni klienti, pārdošana, iesaiste.</a:t>
            </a:r>
            <a:endParaRPr lang="en-US" sz="16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7475" y="1950363"/>
            <a:ext cx="215384" cy="215384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7417475" y="2259092"/>
            <a:ext cx="6419136" cy="3048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9" name="Text 5"/>
          <p:cNvSpPr/>
          <p:nvPr/>
        </p:nvSpPr>
        <p:spPr>
          <a:xfrm>
            <a:off x="7417475" y="2427684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Zināt savu auditoriju</a:t>
            </a:r>
            <a:endParaRPr lang="en-US" sz="2100" dirty="0"/>
          </a:p>
        </p:txBody>
      </p:sp>
      <p:sp>
        <p:nvSpPr>
          <p:cNvPr id="10" name="Text 6"/>
          <p:cNvSpPr/>
          <p:nvPr/>
        </p:nvSpPr>
        <p:spPr>
          <a:xfrm>
            <a:off x="7417475" y="2887028"/>
            <a:ext cx="6419136" cy="336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Izprast cilvēkus, kuriem veido saturu.</a:t>
            </a:r>
            <a:endParaRPr lang="en-US" sz="16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790" y="3616285"/>
            <a:ext cx="215384" cy="215384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793790" y="3925014"/>
            <a:ext cx="6419017" cy="3048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3" name="Text 8"/>
          <p:cNvSpPr/>
          <p:nvPr/>
        </p:nvSpPr>
        <p:spPr>
          <a:xfrm>
            <a:off x="793790" y="4093607"/>
            <a:ext cx="3522345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Sniegt meklēto informāciju</a:t>
            </a:r>
            <a:endParaRPr lang="en-US" sz="2100" dirty="0"/>
          </a:p>
        </p:txBody>
      </p:sp>
      <p:sp>
        <p:nvSpPr>
          <p:cNvPr id="14" name="Text 9"/>
          <p:cNvSpPr/>
          <p:nvPr/>
        </p:nvSpPr>
        <p:spPr>
          <a:xfrm>
            <a:off x="793790" y="4552950"/>
            <a:ext cx="6419017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 produktu, atbildes uz jautājumiem, stila ieteikumi, izglītojoša informācija.</a:t>
            </a:r>
            <a:endParaRPr lang="en-US" sz="165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17475" y="3616285"/>
            <a:ext cx="215384" cy="215384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7417475" y="3925014"/>
            <a:ext cx="6419136" cy="3048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7" name="Text 11"/>
          <p:cNvSpPr/>
          <p:nvPr/>
        </p:nvSpPr>
        <p:spPr>
          <a:xfrm>
            <a:off x="7417475" y="4093607"/>
            <a:ext cx="2994898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Plānot satura formātus</a:t>
            </a:r>
            <a:endParaRPr lang="en-US" sz="2100" dirty="0"/>
          </a:p>
        </p:txBody>
      </p:sp>
      <p:sp>
        <p:nvSpPr>
          <p:cNvPr id="18" name="Text 12"/>
          <p:cNvSpPr/>
          <p:nvPr/>
        </p:nvSpPr>
        <p:spPr>
          <a:xfrm>
            <a:off x="7417475" y="4552950"/>
            <a:ext cx="6419136" cy="336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Izmantot dažādas platformas tur, kur auditorija pavada laiku.</a:t>
            </a:r>
            <a:endParaRPr lang="en-US" sz="1650" dirty="0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790" y="5618321"/>
            <a:ext cx="215384" cy="215384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793790" y="5927050"/>
            <a:ext cx="6419017" cy="3048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1" name="Text 14"/>
          <p:cNvSpPr/>
          <p:nvPr/>
        </p:nvSpPr>
        <p:spPr>
          <a:xfrm>
            <a:off x="793790" y="6095643"/>
            <a:ext cx="4331137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Apsvērt nepieciešamos resursus</a:t>
            </a:r>
            <a:endParaRPr lang="en-US" sz="2100" dirty="0"/>
          </a:p>
        </p:txBody>
      </p:sp>
      <p:sp>
        <p:nvSpPr>
          <p:cNvPr id="22" name="Text 15"/>
          <p:cNvSpPr/>
          <p:nvPr/>
        </p:nvSpPr>
        <p:spPr>
          <a:xfrm>
            <a:off x="793790" y="6554986"/>
            <a:ext cx="6419017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Izvērtēt un plānot vajadzīgos instrumentus un iesaistītos cilvēkus.</a:t>
            </a:r>
            <a:endParaRPr lang="en-US" sz="1650" dirty="0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17475" y="5618321"/>
            <a:ext cx="215384" cy="215384"/>
          </a:xfrm>
          <a:prstGeom prst="rect">
            <a:avLst/>
          </a:prstGeom>
        </p:spPr>
      </p:pic>
      <p:sp>
        <p:nvSpPr>
          <p:cNvPr id="24" name="Shape 16"/>
          <p:cNvSpPr/>
          <p:nvPr/>
        </p:nvSpPr>
        <p:spPr>
          <a:xfrm>
            <a:off x="7417475" y="5927050"/>
            <a:ext cx="6419136" cy="3048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5" name="Text 17"/>
          <p:cNvSpPr/>
          <p:nvPr/>
        </p:nvSpPr>
        <p:spPr>
          <a:xfrm>
            <a:off x="7417475" y="6095643"/>
            <a:ext cx="4455557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Stratēģiju izveido pats uzņēmums</a:t>
            </a:r>
            <a:endParaRPr lang="en-US" sz="2100" dirty="0"/>
          </a:p>
        </p:txBody>
      </p:sp>
      <p:sp>
        <p:nvSpPr>
          <p:cNvPr id="26" name="Text 18"/>
          <p:cNvSpPr/>
          <p:nvPr/>
        </p:nvSpPr>
        <p:spPr>
          <a:xfrm>
            <a:off x="7417475" y="6554986"/>
            <a:ext cx="6419136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Izstrādāt unikālu pieeju, kas atbilst tieši jūsu uzņēmuma vajadzībām.</a:t>
            </a:r>
            <a:endParaRPr lang="en-US" sz="1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13146" y="2363629"/>
            <a:ext cx="100041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Taktika satura mārketinga virzīšanai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26036"/>
            <a:ext cx="130428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 galvenie soļi efektīvai satura mārketinga īstenošanai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793790" y="4234696"/>
            <a:ext cx="13042821" cy="1631156"/>
          </a:xfrm>
          <a:prstGeom prst="roundRect">
            <a:avLst>
              <a:gd name="adj" fmla="val 584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5" name="Shape 3"/>
          <p:cNvSpPr/>
          <p:nvPr/>
        </p:nvSpPr>
        <p:spPr>
          <a:xfrm>
            <a:off x="801410" y="4242316"/>
            <a:ext cx="6513790" cy="807958"/>
          </a:xfrm>
          <a:prstGeom prst="roundRect">
            <a:avLst>
              <a:gd name="adj" fmla="val 11791"/>
            </a:avLst>
          </a:prstGeom>
          <a:solidFill>
            <a:srgbClr val="DADBF1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6" name="Text 4"/>
          <p:cNvSpPr/>
          <p:nvPr/>
        </p:nvSpPr>
        <p:spPr>
          <a:xfrm>
            <a:off x="2640687" y="44691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Izveidot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7315200" y="4242316"/>
            <a:ext cx="6513790" cy="807958"/>
          </a:xfrm>
          <a:prstGeom prst="rect">
            <a:avLst/>
          </a:prstGeom>
          <a:solidFill>
            <a:srgbClr val="DADBF1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8" name="Shape 6"/>
          <p:cNvSpPr/>
          <p:nvPr/>
        </p:nvSpPr>
        <p:spPr>
          <a:xfrm>
            <a:off x="7315200" y="4242316"/>
            <a:ext cx="30480" cy="807958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9" name="Text 7"/>
          <p:cNvSpPr/>
          <p:nvPr/>
        </p:nvSpPr>
        <p:spPr>
          <a:xfrm>
            <a:off x="9154478" y="44691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Realizēt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801410" y="5050274"/>
            <a:ext cx="6513790" cy="807958"/>
          </a:xfrm>
          <a:prstGeom prst="rect">
            <a:avLst/>
          </a:prstGeom>
          <a:solidFill>
            <a:srgbClr val="DADBF1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1" name="Shape 9"/>
          <p:cNvSpPr/>
          <p:nvPr/>
        </p:nvSpPr>
        <p:spPr>
          <a:xfrm>
            <a:off x="801410" y="5050274"/>
            <a:ext cx="6513790" cy="3048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2" name="Text 10"/>
          <p:cNvSpPr/>
          <p:nvPr/>
        </p:nvSpPr>
        <p:spPr>
          <a:xfrm>
            <a:off x="2640687" y="52770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Izplatīt</a:t>
            </a:r>
            <a:endParaRPr lang="en-US" sz="2200" dirty="0"/>
          </a:p>
        </p:txBody>
      </p:sp>
      <p:sp>
        <p:nvSpPr>
          <p:cNvPr id="13" name="Shape 11"/>
          <p:cNvSpPr/>
          <p:nvPr/>
        </p:nvSpPr>
        <p:spPr>
          <a:xfrm>
            <a:off x="7315200" y="5050274"/>
            <a:ext cx="6513790" cy="807958"/>
          </a:xfrm>
          <a:prstGeom prst="rect">
            <a:avLst/>
          </a:prstGeom>
          <a:solidFill>
            <a:srgbClr val="DADBF1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4" name="Shape 12"/>
          <p:cNvSpPr/>
          <p:nvPr/>
        </p:nvSpPr>
        <p:spPr>
          <a:xfrm>
            <a:off x="7315200" y="5050274"/>
            <a:ext cx="30480" cy="807958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5" name="Shape 13"/>
          <p:cNvSpPr/>
          <p:nvPr/>
        </p:nvSpPr>
        <p:spPr>
          <a:xfrm>
            <a:off x="7315200" y="5050274"/>
            <a:ext cx="6513790" cy="3048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6" name="Text 14"/>
          <p:cNvSpPr/>
          <p:nvPr/>
        </p:nvSpPr>
        <p:spPr>
          <a:xfrm>
            <a:off x="9154478" y="52770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Mērīt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2563</Words>
  <Application>Microsoft Office PowerPoint</Application>
  <PresentationFormat>Pielāgots</PresentationFormat>
  <Paragraphs>452</Paragraphs>
  <Slides>40</Slides>
  <Notes>40</Notes>
  <HiddenSlides>0</HiddenSlides>
  <MMClips>0</MMClips>
  <ScaleCrop>false</ScaleCrop>
  <HeadingPairs>
    <vt:vector size="6" baseType="variant">
      <vt:variant>
        <vt:lpstr>Lietotie fonti</vt:lpstr>
      </vt:variant>
      <vt:variant>
        <vt:i4>9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40</vt:i4>
      </vt:variant>
    </vt:vector>
  </HeadingPairs>
  <TitlesOfParts>
    <vt:vector size="50" baseType="lpstr">
      <vt:lpstr>Raleway Light</vt:lpstr>
      <vt:lpstr>Playfair Display Bold</vt:lpstr>
      <vt:lpstr>Inter Bold</vt:lpstr>
      <vt:lpstr>Raleway</vt:lpstr>
      <vt:lpstr>Inter</vt:lpstr>
      <vt:lpstr>Roboto</vt:lpstr>
      <vt:lpstr>Inter Light</vt:lpstr>
      <vt:lpstr>Open Sans</vt:lpstr>
      <vt:lpstr>Arial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Gints Krūmiņš</cp:lastModifiedBy>
  <cp:revision>2</cp:revision>
  <dcterms:created xsi:type="dcterms:W3CDTF">2026-03-18T19:15:10Z</dcterms:created>
  <dcterms:modified xsi:type="dcterms:W3CDTF">2026-05-13T10:58:43Z</dcterms:modified>
</cp:coreProperties>
</file>