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4630400" cy="8229600"/>
  <p:notesSz cx="8229600" cy="14630400"/>
  <p:embeddedFontLst>
    <p:embeddedFont>
      <p:font typeface="DM Sans Semi Bold" panose="020B0604020202020204" charset="-70"/>
      <p:regular r:id="rId27"/>
    </p:embeddedFont>
    <p:embeddedFont>
      <p:font typeface="Inter Medium" panose="020B0604020202020204" charset="0"/>
      <p:regular r:id="rId28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6999F-E638-49A1-A83A-06CCA239A6C5}" v="10" dt="2026-05-08T11:35:44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ts Krūmiņš" userId="a90215d2-4ddd-4c49-b52b-24c8c48be455" providerId="ADAL" clId="{EB656BC2-B82A-4B92-85F9-22FF58BFAD04}"/>
    <pc:docChg chg="undo custSel delSld modSld">
      <pc:chgData name="Gints Krūmiņš" userId="a90215d2-4ddd-4c49-b52b-24c8c48be455" providerId="ADAL" clId="{EB656BC2-B82A-4B92-85F9-22FF58BFAD04}" dt="2026-05-08T11:36:45.089" v="93" actId="20577"/>
      <pc:docMkLst>
        <pc:docMk/>
      </pc:docMkLst>
      <pc:sldChg chg="modSp mod">
        <pc:chgData name="Gints Krūmiņš" userId="a90215d2-4ddd-4c49-b52b-24c8c48be455" providerId="ADAL" clId="{EB656BC2-B82A-4B92-85F9-22FF58BFAD04}" dt="2026-05-08T11:36:45.089" v="93" actId="20577"/>
        <pc:sldMkLst>
          <pc:docMk/>
          <pc:sldMk cId="0" sldId="256"/>
        </pc:sldMkLst>
        <pc:spChg chg="mod">
          <ac:chgData name="Gints Krūmiņš" userId="a90215d2-4ddd-4c49-b52b-24c8c48be455" providerId="ADAL" clId="{EB656BC2-B82A-4B92-85F9-22FF58BFAD04}" dt="2026-05-08T11:36:24.919" v="55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Gints Krūmiņš" userId="a90215d2-4ddd-4c49-b52b-24c8c48be455" providerId="ADAL" clId="{EB656BC2-B82A-4B92-85F9-22FF58BFAD04}" dt="2026-05-08T11:36:35.129" v="72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Gints Krūmiņš" userId="a90215d2-4ddd-4c49-b52b-24c8c48be455" providerId="ADAL" clId="{EB656BC2-B82A-4B92-85F9-22FF58BFAD04}" dt="2026-05-08T11:36:45.089" v="93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Gints Krūmiņš" userId="a90215d2-4ddd-4c49-b52b-24c8c48be455" providerId="ADAL" clId="{EB656BC2-B82A-4B92-85F9-22FF58BFAD04}" dt="2026-05-08T11:34:44.260" v="54" actId="20577"/>
        <pc:sldMkLst>
          <pc:docMk/>
          <pc:sldMk cId="0" sldId="273"/>
        </pc:sldMkLst>
        <pc:spChg chg="mod">
          <ac:chgData name="Gints Krūmiņš" userId="a90215d2-4ddd-4c49-b52b-24c8c48be455" providerId="ADAL" clId="{EB656BC2-B82A-4B92-85F9-22FF58BFAD04}" dt="2026-05-08T11:34:44.260" v="54" actId="20577"/>
          <ac:spMkLst>
            <pc:docMk/>
            <pc:sldMk cId="0" sldId="273"/>
            <ac:spMk id="11" creationId="{00000000-0000-0000-0000-000000000000}"/>
          </ac:spMkLst>
        </pc:spChg>
        <pc:spChg chg="mod">
          <ac:chgData name="Gints Krūmiņš" userId="a90215d2-4ddd-4c49-b52b-24c8c48be455" providerId="ADAL" clId="{EB656BC2-B82A-4B92-85F9-22FF58BFAD04}" dt="2026-05-08T11:34:35.642" v="50" actId="20577"/>
          <ac:spMkLst>
            <pc:docMk/>
            <pc:sldMk cId="0" sldId="273"/>
            <ac:spMk id="15" creationId="{00000000-0000-0000-0000-000000000000}"/>
          </ac:spMkLst>
        </pc:spChg>
      </pc:sldChg>
      <pc:sldChg chg="modSp mod">
        <pc:chgData name="Gints Krūmiņš" userId="a90215d2-4ddd-4c49-b52b-24c8c48be455" providerId="ADAL" clId="{EB656BC2-B82A-4B92-85F9-22FF58BFAD04}" dt="2026-05-08T11:29:10.022" v="0" actId="6549"/>
        <pc:sldMkLst>
          <pc:docMk/>
          <pc:sldMk cId="0" sldId="278"/>
        </pc:sldMkLst>
        <pc:spChg chg="mod">
          <ac:chgData name="Gints Krūmiņš" userId="a90215d2-4ddd-4c49-b52b-24c8c48be455" providerId="ADAL" clId="{EB656BC2-B82A-4B92-85F9-22FF58BFAD04}" dt="2026-05-08T11:29:10.022" v="0" actId="6549"/>
          <ac:spMkLst>
            <pc:docMk/>
            <pc:sldMk cId="0" sldId="278"/>
            <ac:spMk id="13" creationId="{00000000-0000-0000-0000-000000000000}"/>
          </ac:spMkLst>
        </pc:spChg>
      </pc:sldChg>
      <pc:sldChg chg="del">
        <pc:chgData name="Gints Krūmiņš" userId="a90215d2-4ddd-4c49-b52b-24c8c48be455" providerId="ADAL" clId="{EB656BC2-B82A-4B92-85F9-22FF58BFAD04}" dt="2026-05-08T11:29:22.655" v="1" actId="2696"/>
        <pc:sldMkLst>
          <pc:docMk/>
          <pc:sldMk cId="0" sldId="279"/>
        </pc:sldMkLst>
      </pc:sldChg>
      <pc:sldChg chg="modSp mod">
        <pc:chgData name="Gints Krūmiņš" userId="a90215d2-4ddd-4c49-b52b-24c8c48be455" providerId="ADAL" clId="{EB656BC2-B82A-4B92-85F9-22FF58BFAD04}" dt="2026-05-08T11:29:49.080" v="43" actId="20577"/>
        <pc:sldMkLst>
          <pc:docMk/>
          <pc:sldMk cId="0" sldId="280"/>
        </pc:sldMkLst>
        <pc:spChg chg="mod">
          <ac:chgData name="Gints Krūmiņš" userId="a90215d2-4ddd-4c49-b52b-24c8c48be455" providerId="ADAL" clId="{EB656BC2-B82A-4B92-85F9-22FF58BFAD04}" dt="2026-05-08T11:29:49.080" v="43" actId="20577"/>
          <ac:spMkLst>
            <pc:docMk/>
            <pc:sldMk cId="0" sldId="280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20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ntskrumins.lv/jaunumi/params/post/5241743/seo-2026-gada-kas-mainijies-un-ka-palikt-pamanama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gintskrumins.lv/jaunumi/params/post/5174929/miti-un-patiesibas-4-dala-seo-prasa-menesus-ka-gut-rezultatus-jau-sodi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ds.google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hrefs.com/blog/keyword-research/" TargetMode="External"/><Relationship Id="rId4" Type="http://schemas.openxmlformats.org/officeDocument/2006/relationships/hyperlink" Target="https://www.gintskrumins.lv/jaunumi/params/post/5163306/ka-atrast-pareizos-atslegvardus-savam-mazajam-biznesam-bez-dargiem-rikie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probot.com/serp-chec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hrefs.com/dashboar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developers.google.com/speed/pagespeed/insights/?hl=lv" TargetMode="External"/><Relationship Id="rId5" Type="http://schemas.openxmlformats.org/officeDocument/2006/relationships/hyperlink" Target="https://www.screamingfrog.co.uk/seo-spider/" TargetMode="External"/><Relationship Id="rId4" Type="http://schemas.openxmlformats.org/officeDocument/2006/relationships/hyperlink" Target="https://www.gintskrumins.lv/jaunumi/params/post/4976686/screaming-frog-seo-audits-meta-h1-bildes-atslegas-uz-labaku-redzamib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google.com/search-console/abou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semrush.com/" TargetMode="External"/><Relationship Id="rId4" Type="http://schemas.openxmlformats.org/officeDocument/2006/relationships/hyperlink" Target="https://seranking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gintskrumins.l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evelopers.google.com/search/docs/fundamentals/seo-starter-guide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quoosh.app/" TargetMode="External"/><Relationship Id="rId3" Type="http://schemas.openxmlformats.org/officeDocument/2006/relationships/hyperlink" Target="https://www.gintskrumins.lv/jaunumi/params/post/5230236/e-e-a-t-faktors-kapec-digitala-uzticamiba-ir-svarigaka-par-algoritmiem-2026" TargetMode="External"/><Relationship Id="rId7" Type="http://schemas.openxmlformats.org/officeDocument/2006/relationships/hyperlink" Target="https://tinypng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intskrumins.lv/jaunumi/params/post/5191740/majaslapas-bilzu-optimizacija-2026" TargetMode="External"/><Relationship Id="rId5" Type="http://schemas.openxmlformats.org/officeDocument/2006/relationships/hyperlink" Target="https://www.gintskrumins.lv/jaunumi/params/post/5185295/marketings-google-sge-era-kapec-maksligais-intelekts-tagad-mekle-tiesi-tevi/" TargetMode="External"/><Relationship Id="rId4" Type="http://schemas.openxmlformats.org/officeDocument/2006/relationships/hyperlink" Target="https://www.gintskrumins.lv/jaunumi/params/post/5232561/majaslapas-autoritates-raditajs-authority-score-un-ta-ietekme-uz-seo" TargetMode="External"/><Relationship Id="rId9" Type="http://schemas.openxmlformats.org/officeDocument/2006/relationships/hyperlink" Target="https://compressnow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ntskrumins.lv/jaunumi/params/post/4976679/ka-parbaudit-savu-majaslapu-googlei-2025-gada-vienkarsi-soli" TargetMode="External"/><Relationship Id="rId7" Type="http://schemas.openxmlformats.org/officeDocument/2006/relationships/hyperlink" Target="https://neilpatel.com/ubersugges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iib.com/app/dashboard" TargetMode="External"/><Relationship Id="rId5" Type="http://schemas.openxmlformats.org/officeDocument/2006/relationships/hyperlink" Target="https://www.semrush.com/" TargetMode="External"/><Relationship Id="rId4" Type="http://schemas.openxmlformats.org/officeDocument/2006/relationships/hyperlink" Target="https://pagespeed.web.de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8942"/>
            <a:ext cx="13042821" cy="2764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50"/>
              </a:lnSpc>
              <a:buNone/>
            </a:pPr>
            <a:r>
              <a:rPr lang="en-US" sz="58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Digitālā mārketinga kursi</a:t>
            </a:r>
            <a:endParaRPr lang="en-US" sz="5800" dirty="0"/>
          </a:p>
        </p:txBody>
      </p:sp>
      <p:sp>
        <p:nvSpPr>
          <p:cNvPr id="3" name="Text 1"/>
          <p:cNvSpPr/>
          <p:nvPr/>
        </p:nvSpPr>
        <p:spPr>
          <a:xfrm>
            <a:off x="793790" y="4917281"/>
            <a:ext cx="2948702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lv-LV" sz="2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un SEO audits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5503257"/>
            <a:ext cx="13042821" cy="25956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793790" y="5636895"/>
            <a:ext cx="13042821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 Krūmiņš</a:t>
            </a:r>
            <a:endParaRPr lang="en-US" sz="1150" dirty="0"/>
          </a:p>
          <a:p>
            <a:pPr marL="0" indent="0" algn="l">
              <a:lnSpc>
                <a:spcPts val="1500"/>
              </a:lnSpc>
              <a:buNone/>
            </a:pPr>
            <a:r>
              <a:rPr lang="lv-LV" sz="11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gints@marketingakursi</a:t>
            </a: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.lv</a:t>
            </a:r>
            <a:endParaRPr lang="en-US" sz="1150" dirty="0"/>
          </a:p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25544381</a:t>
            </a:r>
            <a:endParaRPr lang="en-US" sz="1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5659"/>
            <a:ext cx="59022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svarīgākie faktori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18673"/>
            <a:ext cx="6244709" cy="3016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/>
              </a:rPr>
              <a:t>SEO ir ilgtermiņa aktivitāte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MetaData — Title apraksti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Laba lietotāja pieredze (UX)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/>
              </a:rPr>
              <a:t>Pirmajā gadā Google vērtē jūs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Neizmantot pārāk daudz atslēgvārdu un saišu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jāsaprot, par ko ir mājaslapa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Attēli arī jāapraksta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2718673"/>
            <a:ext cx="6244709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Ierīcēm draudzīga, adaptīva mājaslapa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ielādes ātrums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Virsraksti un apakšsadaļas (H1, H2, H3, H4)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Search Console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Saites: ienākošās, izejošas, iekšējās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6182591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93790" y="6473666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595"/>
            <a:ext cx="8506778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Meta Title, Meta Description &amp; URL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82735"/>
            <a:ext cx="39291" cy="26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640" y="1882735"/>
            <a:ext cx="8369856" cy="18627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43025" y="3952161"/>
            <a:ext cx="12501086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793790" y="4634389"/>
            <a:ext cx="4225052" cy="1813679"/>
          </a:xfrm>
          <a:prstGeom prst="roundRect">
            <a:avLst>
              <a:gd name="adj" fmla="val 168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 3"/>
          <p:cNvSpPr/>
          <p:nvPr/>
        </p:nvSpPr>
        <p:spPr>
          <a:xfrm>
            <a:off x="1020723" y="486132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📌</a:t>
            </a: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Meta Title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1020723" y="5290304"/>
            <a:ext cx="3771186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Līdz 60 simboliem. Katrai lapai — unikāls apraksts. Var pievienot mājaslapas nosaukumu beigās ar " - ".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5202555" y="4634389"/>
            <a:ext cx="4225171" cy="1813679"/>
          </a:xfrm>
          <a:prstGeom prst="roundRect">
            <a:avLst>
              <a:gd name="adj" fmla="val 168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Text 6"/>
          <p:cNvSpPr/>
          <p:nvPr/>
        </p:nvSpPr>
        <p:spPr>
          <a:xfrm>
            <a:off x="5429488" y="486132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📝</a:t>
            </a: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Meta Description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429488" y="5290304"/>
            <a:ext cx="3771305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~155–160 simboli. Ja nav izveidots, Google pats izvelk saturu no lapas.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9611439" y="4634389"/>
            <a:ext cx="4225171" cy="1813679"/>
          </a:xfrm>
          <a:prstGeom prst="roundRect">
            <a:avLst>
              <a:gd name="adj" fmla="val 168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3" name="Text 9"/>
          <p:cNvSpPr/>
          <p:nvPr/>
        </p:nvSpPr>
        <p:spPr>
          <a:xfrm>
            <a:off x="9838373" y="486132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🔗</a:t>
            </a: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URL Slug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9838373" y="5290304"/>
            <a:ext cx="3771305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Daļa no saites, kas atbilst konkrētam rakstam. Bez garumzīmēm, bez lielajiem burtiem.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793790" y="6654760"/>
            <a:ext cx="13042821" cy="812244"/>
          </a:xfrm>
          <a:prstGeom prst="roundRect">
            <a:avLst>
              <a:gd name="adj" fmla="val 3770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63" y="6959798"/>
            <a:ext cx="255151" cy="20407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457087" y="6889433"/>
            <a:ext cx="1217545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H1 Tag garums — maks. 60 simboli. Šo informāciju var mainīt mājaslapas satura vadības sistēmā (CMS). Attēli arī jāapraksta.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3569"/>
            <a:ext cx="5210651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Meta Description — ieteikumi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85912"/>
            <a:ext cx="4764048" cy="24198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13490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793790" y="4348639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3"/>
          <p:cNvSpPr/>
          <p:nvPr/>
        </p:nvSpPr>
        <p:spPr>
          <a:xfrm>
            <a:off x="793790" y="4452818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Ievērot garumu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93790" y="4740593"/>
            <a:ext cx="6473547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Pretējā gadījumā Google var neparādīt visu tekstu.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363063" y="4113490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7363063" y="4348639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7"/>
          <p:cNvSpPr/>
          <p:nvPr/>
        </p:nvSpPr>
        <p:spPr>
          <a:xfrm>
            <a:off x="7363063" y="4452818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Lieto aktīvos vārdus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7363063" y="4740593"/>
            <a:ext cx="6473547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Izmanto tādus kā: ienāc, apskati, iepazīsties u.c.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793790" y="5141357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793790" y="5376505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1"/>
          <p:cNvSpPr/>
          <p:nvPr/>
        </p:nvSpPr>
        <p:spPr>
          <a:xfrm>
            <a:off x="793790" y="5480685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Aicini uz darbību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793790" y="5768459"/>
            <a:ext cx="6473547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Piemēram: "Uzzini vairāk par bakalaura studiju programmu — Starpkultūru sakari un izvēlies studēt Latvijas Kultūras Akadēmijā."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7363063" y="5141357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04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7363063" y="5376505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8" name="Text 15"/>
          <p:cNvSpPr/>
          <p:nvPr/>
        </p:nvSpPr>
        <p:spPr>
          <a:xfrm>
            <a:off x="7363063" y="5480685"/>
            <a:ext cx="2558772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Lieto konkrētus atslēgvārdus</a:t>
            </a:r>
            <a:endParaRPr lang="en-US" sz="1450" dirty="0"/>
          </a:p>
        </p:txBody>
      </p:sp>
      <p:sp>
        <p:nvSpPr>
          <p:cNvPr id="19" name="Text 16"/>
          <p:cNvSpPr/>
          <p:nvPr/>
        </p:nvSpPr>
        <p:spPr>
          <a:xfrm>
            <a:off x="7363063" y="5768459"/>
            <a:ext cx="6473547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Vēlams, lai atslēgvārdi parādās pēc iespējas ātrāk tekstā un sasaucas ar lapas tēmu.</a:t>
            </a:r>
            <a:endParaRPr lang="en-US" sz="1150" dirty="0"/>
          </a:p>
        </p:txBody>
      </p:sp>
      <p:sp>
        <p:nvSpPr>
          <p:cNvPr id="20" name="Text 17"/>
          <p:cNvSpPr/>
          <p:nvPr/>
        </p:nvSpPr>
        <p:spPr>
          <a:xfrm>
            <a:off x="793790" y="6363772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05</a:t>
            </a:r>
            <a:endParaRPr lang="en-US" sz="1150" dirty="0"/>
          </a:p>
        </p:txBody>
      </p:sp>
      <p:sp>
        <p:nvSpPr>
          <p:cNvPr id="21" name="Shape 18"/>
          <p:cNvSpPr/>
          <p:nvPr/>
        </p:nvSpPr>
        <p:spPr>
          <a:xfrm>
            <a:off x="793790" y="6598920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2" name="Text 19"/>
          <p:cNvSpPr/>
          <p:nvPr/>
        </p:nvSpPr>
        <p:spPr>
          <a:xfrm>
            <a:off x="793790" y="6703100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Uzsver ieguvumus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793790" y="6990874"/>
            <a:ext cx="6473547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Atklāj konkrētas īpašības, piemēram, mācību programmas galveno fokusu un prasmes.</a:t>
            </a: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7363063" y="6363772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06</a:t>
            </a:r>
            <a:endParaRPr lang="en-US" sz="1150" dirty="0"/>
          </a:p>
        </p:txBody>
      </p:sp>
      <p:sp>
        <p:nvSpPr>
          <p:cNvPr id="25" name="Shape 22"/>
          <p:cNvSpPr/>
          <p:nvPr/>
        </p:nvSpPr>
        <p:spPr>
          <a:xfrm>
            <a:off x="7363063" y="6598920"/>
            <a:ext cx="6473547" cy="1524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6" name="Text 23"/>
          <p:cNvSpPr/>
          <p:nvPr/>
        </p:nvSpPr>
        <p:spPr>
          <a:xfrm>
            <a:off x="7363063" y="6703100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Saskaņot saturu</a:t>
            </a:r>
            <a:endParaRPr lang="en-US" sz="1450" dirty="0"/>
          </a:p>
        </p:txBody>
      </p:sp>
      <p:sp>
        <p:nvSpPr>
          <p:cNvPr id="27" name="Text 24"/>
          <p:cNvSpPr/>
          <p:nvPr/>
        </p:nvSpPr>
        <p:spPr>
          <a:xfrm>
            <a:off x="7363063" y="6990874"/>
            <a:ext cx="6473547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Tekstam vienmēr jāsaskan ar lapas faktisko saturu.</a:t>
            </a:r>
            <a:endParaRPr lang="en-US" sz="11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818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Atslēgvārdi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353145"/>
            <a:ext cx="10635377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optimizācijas galvenais stūrakmens ir atslēgvārdu izpēte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24420"/>
            <a:ext cx="5432465" cy="304216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93790" y="5229820"/>
            <a:ext cx="4250769" cy="1301591"/>
          </a:xfrm>
          <a:prstGeom prst="roundRect">
            <a:avLst>
              <a:gd name="adj" fmla="val 209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 3"/>
          <p:cNvSpPr/>
          <p:nvPr/>
        </p:nvSpPr>
        <p:spPr>
          <a:xfrm>
            <a:off x="998101" y="5434132"/>
            <a:ext cx="307657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⚠️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Pārāk augsta konkurence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98101" y="5804654"/>
            <a:ext cx="3842147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Sarežģīti nokļūt Google TOP pozīcijās pirmajā lapā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189696" y="5229820"/>
            <a:ext cx="4250888" cy="1301591"/>
          </a:xfrm>
          <a:prstGeom prst="roundRect">
            <a:avLst>
              <a:gd name="adj" fmla="val 209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9" name="Text 6"/>
          <p:cNvSpPr/>
          <p:nvPr/>
        </p:nvSpPr>
        <p:spPr>
          <a:xfrm>
            <a:off x="5394008" y="5434132"/>
            <a:ext cx="3532703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📉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Pārāk zems meklējumu skaits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394008" y="5804654"/>
            <a:ext cx="3842266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Netiks veidota plūsma uz mājaslapu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9585722" y="5229820"/>
            <a:ext cx="4250888" cy="1301591"/>
          </a:xfrm>
          <a:prstGeom prst="roundRect">
            <a:avLst>
              <a:gd name="adj" fmla="val 209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2" name="Text 9"/>
          <p:cNvSpPr/>
          <p:nvPr/>
        </p:nvSpPr>
        <p:spPr>
          <a:xfrm>
            <a:off x="9790033" y="5434132"/>
            <a:ext cx="282452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❓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Atbildi uz jautājumiem: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9790033" y="5804654"/>
            <a:ext cx="3842266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 meklē? Kā meklē? Kā atrod? Kā redz mūs? Kas ir konkurenti?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793790" y="6785375"/>
            <a:ext cx="13042821" cy="30242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5" name="Text 12"/>
          <p:cNvSpPr/>
          <p:nvPr/>
        </p:nvSpPr>
        <p:spPr>
          <a:xfrm>
            <a:off x="793790" y="6978848"/>
            <a:ext cx="130428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Ads atslēgvārdu plānotājs: </a:t>
            </a:r>
            <a:r>
              <a:rPr lang="en-US" sz="14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https://ads.google.com/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42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Atslēgvārdu rādītāji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36658"/>
            <a:ext cx="4196358" cy="1813560"/>
          </a:xfrm>
          <a:prstGeom prst="roundRect">
            <a:avLst>
              <a:gd name="adj" fmla="val 187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206347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020604" y="2562463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📊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Search Volume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306050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Meklējumu skaits mēnesī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1836658"/>
            <a:ext cx="4196358" cy="1813560"/>
          </a:xfrm>
          <a:prstGeom prst="roundRect">
            <a:avLst>
              <a:gd name="adj" fmla="val 187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5443776" y="206347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443776" y="2562463"/>
            <a:ext cx="292596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🏋️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Keyword Difficulty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43776" y="306050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Atslēgvārda grūtības pakāpe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1836658"/>
            <a:ext cx="4196358" cy="1813560"/>
          </a:xfrm>
          <a:prstGeom prst="roundRect">
            <a:avLst>
              <a:gd name="adj" fmla="val 187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9866948" y="206347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66948" y="2562463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🎯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Search Intent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866948" y="306050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Meklējuma mērķis</a:t>
            </a:r>
            <a:endParaRPr lang="en-US" sz="17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05369"/>
            <a:ext cx="7471053" cy="36499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9013"/>
            <a:ext cx="7800856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Meklēto atslēgvārdu mērķis — Search Intent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31357"/>
            <a:ext cx="5086588" cy="311550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4554617"/>
            <a:ext cx="6473547" cy="1450062"/>
          </a:xfrm>
          <a:prstGeom prst="roundRect">
            <a:avLst>
              <a:gd name="adj" fmla="val 152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5" name="Shape 2"/>
          <p:cNvSpPr/>
          <p:nvPr/>
        </p:nvSpPr>
        <p:spPr>
          <a:xfrm>
            <a:off x="809030" y="4569857"/>
            <a:ext cx="6443067" cy="442198"/>
          </a:xfrm>
          <a:prstGeom prst="roundRect">
            <a:avLst>
              <a:gd name="adj" fmla="val 86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0014" y="4680347"/>
            <a:ext cx="221099" cy="22109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6429" y="5107781"/>
            <a:ext cx="228361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🧭</a:t>
            </a: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Navigational Keywords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56429" y="5395555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Konkrētie atslēgvārdi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956429" y="5647492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Piemēri: iBanka, Twitter login, Facebook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7363063" y="4554617"/>
            <a:ext cx="6473547" cy="1450062"/>
          </a:xfrm>
          <a:prstGeom prst="roundRect">
            <a:avLst>
              <a:gd name="adj" fmla="val 152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1" name="Shape 7"/>
          <p:cNvSpPr/>
          <p:nvPr/>
        </p:nvSpPr>
        <p:spPr>
          <a:xfrm>
            <a:off x="7378303" y="4569857"/>
            <a:ext cx="6443067" cy="442198"/>
          </a:xfrm>
          <a:prstGeom prst="roundRect">
            <a:avLst>
              <a:gd name="adj" fmla="val 86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9287" y="4680347"/>
            <a:ext cx="221099" cy="22109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25703" y="5107781"/>
            <a:ext cx="236755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ℹ️</a:t>
            </a: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Informational Keywords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7525703" y="5395555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Informatīvie atslēgvārdi</a:t>
            </a:r>
            <a:endParaRPr lang="en-US" sz="1150" dirty="0"/>
          </a:p>
        </p:txBody>
      </p:sp>
      <p:sp>
        <p:nvSpPr>
          <p:cNvPr id="15" name="Text 10"/>
          <p:cNvSpPr/>
          <p:nvPr/>
        </p:nvSpPr>
        <p:spPr>
          <a:xfrm>
            <a:off x="7525703" y="5647492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Piemēri: Kā sasiet kurpi? Kā pagatavot kūku? Labākās vietas Rīgā.</a:t>
            </a:r>
            <a:endParaRPr lang="en-US" sz="1150" dirty="0"/>
          </a:p>
        </p:txBody>
      </p:sp>
      <p:sp>
        <p:nvSpPr>
          <p:cNvPr id="16" name="Shape 11"/>
          <p:cNvSpPr/>
          <p:nvPr/>
        </p:nvSpPr>
        <p:spPr>
          <a:xfrm>
            <a:off x="793790" y="6100405"/>
            <a:ext cx="6473547" cy="1450062"/>
          </a:xfrm>
          <a:prstGeom prst="roundRect">
            <a:avLst>
              <a:gd name="adj" fmla="val 152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7" name="Shape 12"/>
          <p:cNvSpPr/>
          <p:nvPr/>
        </p:nvSpPr>
        <p:spPr>
          <a:xfrm>
            <a:off x="809030" y="6115645"/>
            <a:ext cx="6443067" cy="442198"/>
          </a:xfrm>
          <a:prstGeom prst="roundRect">
            <a:avLst>
              <a:gd name="adj" fmla="val 86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0014" y="6226135"/>
            <a:ext cx="221099" cy="22109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56429" y="6653570"/>
            <a:ext cx="238517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🛒</a:t>
            </a: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Transactional Keywords</a:t>
            </a:r>
            <a:endParaRPr lang="en-US" sz="1450" dirty="0"/>
          </a:p>
        </p:txBody>
      </p:sp>
      <p:sp>
        <p:nvSpPr>
          <p:cNvPr id="20" name="Text 14"/>
          <p:cNvSpPr/>
          <p:nvPr/>
        </p:nvSpPr>
        <p:spPr>
          <a:xfrm>
            <a:off x="956429" y="6941344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Pirkšanas atslēgvārdi</a:t>
            </a:r>
            <a:endParaRPr lang="en-US" sz="1150" dirty="0"/>
          </a:p>
        </p:txBody>
      </p:sp>
      <p:sp>
        <p:nvSpPr>
          <p:cNvPr id="21" name="Text 15"/>
          <p:cNvSpPr/>
          <p:nvPr/>
        </p:nvSpPr>
        <p:spPr>
          <a:xfrm>
            <a:off x="956429" y="7193280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Piemēri: pirkt iPhone online</a:t>
            </a:r>
            <a:endParaRPr lang="en-US" sz="1150" dirty="0"/>
          </a:p>
        </p:txBody>
      </p:sp>
      <p:sp>
        <p:nvSpPr>
          <p:cNvPr id="22" name="Shape 16"/>
          <p:cNvSpPr/>
          <p:nvPr/>
        </p:nvSpPr>
        <p:spPr>
          <a:xfrm>
            <a:off x="7363063" y="6100405"/>
            <a:ext cx="6473547" cy="1450062"/>
          </a:xfrm>
          <a:prstGeom prst="roundRect">
            <a:avLst>
              <a:gd name="adj" fmla="val 152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23" name="Shape 17"/>
          <p:cNvSpPr/>
          <p:nvPr/>
        </p:nvSpPr>
        <p:spPr>
          <a:xfrm>
            <a:off x="7378303" y="6115645"/>
            <a:ext cx="6443067" cy="442198"/>
          </a:xfrm>
          <a:prstGeom prst="roundRect">
            <a:avLst>
              <a:gd name="adj" fmla="val 86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9287" y="6226135"/>
            <a:ext cx="221099" cy="22109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7525703" y="6653570"/>
            <a:ext cx="2262902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💼</a:t>
            </a:r>
            <a:r>
              <a:rPr lang="en-US" sz="14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Commercial Keywords</a:t>
            </a:r>
            <a:endParaRPr lang="en-US" sz="1450" dirty="0"/>
          </a:p>
        </p:txBody>
      </p:sp>
      <p:sp>
        <p:nvSpPr>
          <p:cNvPr id="26" name="Text 19"/>
          <p:cNvSpPr/>
          <p:nvPr/>
        </p:nvSpPr>
        <p:spPr>
          <a:xfrm>
            <a:off x="7525703" y="6941344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Atslēgvārdi ar pirkšanas nolūku</a:t>
            </a:r>
            <a:endParaRPr lang="en-US" sz="1150" dirty="0"/>
          </a:p>
        </p:txBody>
      </p:sp>
      <p:sp>
        <p:nvSpPr>
          <p:cNvPr id="27" name="Text 20"/>
          <p:cNvSpPr/>
          <p:nvPr/>
        </p:nvSpPr>
        <p:spPr>
          <a:xfrm>
            <a:off x="7525703" y="7193280"/>
            <a:ext cx="614826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Piemēri: lidojums no Rīgas uz Stokholmu</a:t>
            </a:r>
            <a:endParaRPr lang="en-US" sz="11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37937"/>
            <a:ext cx="5069562" cy="15207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76368"/>
            <a:ext cx="755142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4"/>
              </a:rPr>
              <a:t>Kur pielietot iegūtos atslēgvārdus?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3160990"/>
            <a:ext cx="6448782" cy="193047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2"/>
          <p:cNvSpPr/>
          <p:nvPr/>
        </p:nvSpPr>
        <p:spPr>
          <a:xfrm>
            <a:off x="975241" y="3342442"/>
            <a:ext cx="2855119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🏗️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Struktūra un navigācija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75241" y="3712964"/>
            <a:ext cx="6085880" cy="1146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un veidojot mājaslapas struktūru un navigāciju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Piešķirot atbilstošus nosaukumus navigācijas elementiem — pogām, saitēm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mājaslapas atvērumus, balstoties uz atslēgvārdiem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387709" y="3160990"/>
            <a:ext cx="6448901" cy="193047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5"/>
          <p:cNvSpPr/>
          <p:nvPr/>
        </p:nvSpPr>
        <p:spPr>
          <a:xfrm>
            <a:off x="7569160" y="3342442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📝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Saturs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69160" y="3712964"/>
            <a:ext cx="6085999" cy="1197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saturu mājaslapas atvērumos — tekstus, video, foto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satura struktūru — galvenos tematus un apakštematus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Apzinot iztrūkstošo informāciju mājaslapā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4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tematus mājaslapas blogā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93790" y="5236607"/>
            <a:ext cx="6448782" cy="193047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8"/>
          <p:cNvSpPr/>
          <p:nvPr/>
        </p:nvSpPr>
        <p:spPr>
          <a:xfrm>
            <a:off x="975241" y="5418058"/>
            <a:ext cx="298573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📦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Produkti un pakalpojumi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75241" y="5788581"/>
            <a:ext cx="6085880" cy="1095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Pielāgojot pakalpojumu un produktu nosaukumus atbilstoši meklējumiem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jaunus produktus vai pakalpojumus vai paplašinot to klāstu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387709" y="5236607"/>
            <a:ext cx="6448901" cy="1930479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1"/>
          <p:cNvSpPr/>
          <p:nvPr/>
        </p:nvSpPr>
        <p:spPr>
          <a:xfrm>
            <a:off x="7569160" y="5418058"/>
            <a:ext cx="2833807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📊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Analīze un optimizācija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569160" y="5788581"/>
            <a:ext cx="6085999" cy="1197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Redzot mājaslapas reālās pozīcijas Google meklētājā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Izvirzot prioritātes SEO optimizācijas projektam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Pieņemot lēmumu par mājaslapā veicamajiem uzlabojumiem</a:t>
            </a:r>
            <a:endParaRPr lang="en-US" sz="1400" dirty="0"/>
          </a:p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4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Plānojot un veidojot URL / permalink struktūru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93790" y="7330321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https://ahrefs.com/blog/keyword-research/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3133"/>
            <a:ext cx="80029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Kādi atslēgvārdi tiek meklēti?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15540"/>
            <a:ext cx="6407944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2642354"/>
            <a:ext cx="375082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🛠️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Pakalpojumu atslēgvārdi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7428548" y="2415540"/>
            <a:ext cx="6408063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655362" y="2642354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📦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Produkti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93790" y="3457932"/>
            <a:ext cx="6407944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1020604" y="3684746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🏷️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Brendi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428548" y="3457932"/>
            <a:ext cx="6408063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7655362" y="3684746"/>
            <a:ext cx="358140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🏆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Konkurentu atslēgvārdi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93790" y="4500324"/>
            <a:ext cx="6407944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1020604" y="4727138"/>
            <a:ext cx="504182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📍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Ģeogrāfiskās lokācijas atslēgvārdi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7428548" y="4500324"/>
            <a:ext cx="6408063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7655362" y="4727138"/>
            <a:ext cx="4917162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❓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Jautājumi / Problēmu atslēgvārdi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93790" y="5542717"/>
            <a:ext cx="6407944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1020604" y="5769531"/>
            <a:ext cx="3124319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🔄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Netiešie atslēgvārdi</a:t>
            </a:r>
            <a:endParaRPr lang="en-US" sz="2200" dirty="0"/>
          </a:p>
        </p:txBody>
      </p:sp>
      <p:sp>
        <p:nvSpPr>
          <p:cNvPr id="17" name="Shape 15"/>
          <p:cNvSpPr/>
          <p:nvPr/>
        </p:nvSpPr>
        <p:spPr>
          <a:xfrm>
            <a:off x="7428548" y="5542717"/>
            <a:ext cx="6408063" cy="815578"/>
          </a:xfrm>
          <a:prstGeom prst="roundRect">
            <a:avLst>
              <a:gd name="adj" fmla="val 417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8" name="Text 16"/>
          <p:cNvSpPr/>
          <p:nvPr/>
        </p:nvSpPr>
        <p:spPr>
          <a:xfrm>
            <a:off x="7655362" y="5769531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➕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u.c.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66134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Atslēgvārdu pozīciju pārbaude: </a:t>
            </a: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https://www.serprobot.com/serp-check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765"/>
            <a:ext cx="733258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Atslēgvārdu izpētes process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869519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2205157"/>
            <a:ext cx="6419017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793790" y="2373749"/>
            <a:ext cx="593050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Sagatavo idejas potenciālajiem atslēgvārdiem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93790" y="2833092"/>
            <a:ext cx="6419017" cy="155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Produktu nosaukumi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Pakalpojumi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Frāzes, kuras varētu lietot klienti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Konkurentu mājaslapas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417475" y="1869519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17475" y="2205157"/>
            <a:ext cx="6419136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Text 7"/>
          <p:cNvSpPr/>
          <p:nvPr/>
        </p:nvSpPr>
        <p:spPr>
          <a:xfrm>
            <a:off x="7417475" y="237374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Fiksē idejas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7417475" y="2833092"/>
            <a:ext cx="641913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Sheets vai MS Excel dokumentā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93790" y="4758452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lv-LV" sz="1650" dirty="0">
                <a:solidFill>
                  <a:srgbClr val="464646"/>
                </a:solidFill>
                <a:ea typeface="DM Sans Light" pitchFamily="34" charset="-122"/>
              </a:rPr>
              <a:t>03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93790" y="5094089"/>
            <a:ext cx="6419017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793790" y="5262682"/>
            <a:ext cx="3523655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"Iebaro" idejas izpētes rīkos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793790" y="5722025"/>
            <a:ext cx="6419017" cy="155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Keyword Planner (Google Ads)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SEMrush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Ahrefs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u.c.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17475" y="4758452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lv-LV" sz="1650" dirty="0">
                <a:solidFill>
                  <a:srgbClr val="464646"/>
                </a:solidFill>
                <a:ea typeface="DM Sans Light" pitchFamily="34" charset="-122"/>
              </a:rPr>
              <a:t>04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417475" y="5094089"/>
            <a:ext cx="6419136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7" name="Text 15"/>
          <p:cNvSpPr/>
          <p:nvPr/>
        </p:nvSpPr>
        <p:spPr>
          <a:xfrm>
            <a:off x="7417475" y="5262682"/>
            <a:ext cx="523648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Veic datu kvalitatīvo atlasi un grupēšanu</a:t>
            </a:r>
            <a:endParaRPr lang="en-US" sz="2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57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audita rīki (1/2)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18140"/>
            <a:ext cx="4196358" cy="2955608"/>
          </a:xfrm>
          <a:prstGeom prst="roundRect">
            <a:avLst>
              <a:gd name="adj" fmla="val 115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51084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Ahrefs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65853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Nosaka mājaslapas pozīcijas Google pēc atslēgvārdiem, analizē lietotāju darbības un konkurentus.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51084" y="5553551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app.ahrefs.com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18140"/>
            <a:ext cx="4196358" cy="2955608"/>
          </a:xfrm>
          <a:prstGeom prst="roundRect">
            <a:avLst>
              <a:gd name="adj" fmla="val 115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5474256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4"/>
              </a:rPr>
              <a:t>Screaming Frog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74256" y="3965853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Pārmeklē vietni, atrod nestrādājošas saites, nepareizi izveidotus virsrakstus un citas kļūdas. Sarežģītāks rīks.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474256" y="5553551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screamingfrog.co.uk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18140"/>
            <a:ext cx="4196358" cy="2955608"/>
          </a:xfrm>
          <a:prstGeom prst="roundRect">
            <a:avLst>
              <a:gd name="adj" fmla="val 115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9897427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PageSpeed Insights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97427" y="3965853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rīks, kas parāda mājaslapas ielādes ātrumu — gan datoram, gan mobilajām ierīcēm.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97427" y="519064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developers.google.com/speed/pagespeed/insights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Kas ir SEO?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2415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SEO = Search Engine Optimization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optimizācija meklētājprogrammām: Google, Bing, Yahoo, DuckDuckGo, Baidu (Ķīna)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Process, kas palīdz mājaslapai pacelties pozīcijās Google uz konkrētiem atslēgvārdiem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85,55% lieto Google datorā; 94,84% — mobilajā ierīcē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756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audita rīki (2/2)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69977"/>
            <a:ext cx="4196358" cy="4051935"/>
          </a:xfrm>
          <a:prstGeom prst="roundRect">
            <a:avLst>
              <a:gd name="adj" fmla="val 840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51084" y="2927271"/>
            <a:ext cx="357794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📊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Google Search Console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425309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Bezmaksas rīks. Iesniedz lapas karti (Site Map), lai Google labāk saprastu lapas struktūru. Parāda, kuri atvērumi tiek indeksēti un kuri tiek izslēgti no meklēšanas rezultātiem.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51084" y="573881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🔗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search.google.com/search-console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669977"/>
            <a:ext cx="4196358" cy="4051935"/>
          </a:xfrm>
          <a:prstGeom prst="roundRect">
            <a:avLst>
              <a:gd name="adj" fmla="val 840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5474256" y="2927271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📈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SE Ranking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74256" y="3425309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Palīdz mārketinga speciālistiem optimizēt vietni vai emuāru. Piedāvā desmitiem funkciju ar vienkāršu informācijas paneli.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474256" y="5013008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🔗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seranking.com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669977"/>
            <a:ext cx="4196358" cy="4051935"/>
          </a:xfrm>
          <a:prstGeom prst="roundRect">
            <a:avLst>
              <a:gd name="adj" fmla="val 840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9897427" y="2927271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🔬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SEMrush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97427" y="3425309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Veic atslēgvārdu izpēti, izseko konkurentu stratēģijas, veic SEO auditu, meklē atpakaļsaišu iespējas un daudz ko citu.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97427" y="5013008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🔗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semrush.com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218" y="624483"/>
            <a:ext cx="7165062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Kam vēl pievērst uzmanību?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0218" y="1599009"/>
            <a:ext cx="2386013" cy="3737610"/>
          </a:xfrm>
          <a:prstGeom prst="roundRect">
            <a:avLst>
              <a:gd name="adj" fmla="val 134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Shape 2"/>
          <p:cNvSpPr/>
          <p:nvPr/>
        </p:nvSpPr>
        <p:spPr>
          <a:xfrm>
            <a:off x="1004649" y="1813441"/>
            <a:ext cx="643414" cy="643414"/>
          </a:xfrm>
          <a:prstGeom prst="roundRect">
            <a:avLst>
              <a:gd name="adj" fmla="val 1421026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576" y="1990368"/>
            <a:ext cx="289560" cy="2895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4649" y="2659618"/>
            <a:ext cx="1957149" cy="1005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Citas meklētājprogrammas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1004649" y="3786783"/>
            <a:ext cx="1957149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 tikai Google — Bing, DuckDuckGo, Yahoo u.c.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3378994" y="1599009"/>
            <a:ext cx="2386013" cy="3737610"/>
          </a:xfrm>
          <a:prstGeom prst="roundRect">
            <a:avLst>
              <a:gd name="adj" fmla="val 134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Shape 6"/>
          <p:cNvSpPr/>
          <p:nvPr/>
        </p:nvSpPr>
        <p:spPr>
          <a:xfrm>
            <a:off x="3593425" y="1813441"/>
            <a:ext cx="643414" cy="643414"/>
          </a:xfrm>
          <a:prstGeom prst="roundRect">
            <a:avLst>
              <a:gd name="adj" fmla="val 1421026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0352" y="1990368"/>
            <a:ext cx="289560" cy="2895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593425" y="2659618"/>
            <a:ext cx="1957149" cy="670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Interneta katalogi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3593425" y="3451622"/>
            <a:ext cx="1957149" cy="1001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Lursoft, 1188, firmas.lv — profilu uzturēšana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5967770" y="1599009"/>
            <a:ext cx="2386013" cy="3737610"/>
          </a:xfrm>
          <a:prstGeom prst="roundRect">
            <a:avLst>
              <a:gd name="adj" fmla="val 134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5" name="Shape 10"/>
          <p:cNvSpPr/>
          <p:nvPr/>
        </p:nvSpPr>
        <p:spPr>
          <a:xfrm>
            <a:off x="6182201" y="1813441"/>
            <a:ext cx="643414" cy="643414"/>
          </a:xfrm>
          <a:prstGeom prst="roundRect">
            <a:avLst>
              <a:gd name="adj" fmla="val 1421026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128" y="1990368"/>
            <a:ext cx="289560" cy="2895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82201" y="2659618"/>
            <a:ext cx="19571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Sociālie tīkli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6182201" y="3116461"/>
            <a:ext cx="1957149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Facebook, Instagram, LinkedIn, Google My Business</a:t>
            </a:r>
            <a:endParaRPr lang="en-US" sz="1650" dirty="0"/>
          </a:p>
        </p:txBody>
      </p:sp>
      <p:sp>
        <p:nvSpPr>
          <p:cNvPr id="19" name="Shape 13"/>
          <p:cNvSpPr/>
          <p:nvPr/>
        </p:nvSpPr>
        <p:spPr>
          <a:xfrm>
            <a:off x="790218" y="5539383"/>
            <a:ext cx="7563564" cy="2065734"/>
          </a:xfrm>
          <a:prstGeom prst="roundRect">
            <a:avLst>
              <a:gd name="adj" fmla="val 155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0" name="Shape 14"/>
          <p:cNvSpPr/>
          <p:nvPr/>
        </p:nvSpPr>
        <p:spPr>
          <a:xfrm>
            <a:off x="1004649" y="5753814"/>
            <a:ext cx="643414" cy="643414"/>
          </a:xfrm>
          <a:prstGeom prst="roundRect">
            <a:avLst>
              <a:gd name="adj" fmla="val 1421026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1576" y="5930741"/>
            <a:ext cx="289560" cy="28956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004649" y="6599992"/>
            <a:ext cx="3773924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Reklāmvietas un reklāmraksti</a:t>
            </a:r>
            <a:endParaRPr lang="en-US" sz="2100" dirty="0"/>
          </a:p>
        </p:txBody>
      </p:sp>
      <p:sp>
        <p:nvSpPr>
          <p:cNvPr id="23" name="Text 16"/>
          <p:cNvSpPr/>
          <p:nvPr/>
        </p:nvSpPr>
        <p:spPr>
          <a:xfrm>
            <a:off x="1004649" y="7056834"/>
            <a:ext cx="7134701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Maksas reklāmas un sponsorēts saturs</a:t>
            </a:r>
            <a:endParaRPr lang="en-US" sz="16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6759"/>
            <a:ext cx="685942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Vai jūs atrod Google meklētājā?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651992"/>
            <a:ext cx="427720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568" y="1684615"/>
            <a:ext cx="2882265" cy="33894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74530" y="1651992"/>
            <a:ext cx="427720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793790" y="5400556"/>
            <a:ext cx="4250769" cy="1255871"/>
          </a:xfrm>
          <a:prstGeom prst="roundRect">
            <a:avLst>
              <a:gd name="adj" fmla="val 21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4"/>
          <p:cNvSpPr/>
          <p:nvPr/>
        </p:nvSpPr>
        <p:spPr>
          <a:xfrm>
            <a:off x="975241" y="5582007"/>
            <a:ext cx="2665809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1️⃣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Organiskā meklēšana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75241" y="5952530"/>
            <a:ext cx="3887867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Laba mājaslapa ar kvalitatīvu SEO = labs organiskais apmeklējums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5189696" y="5400556"/>
            <a:ext cx="4250888" cy="1255871"/>
          </a:xfrm>
          <a:prstGeom prst="roundRect">
            <a:avLst>
              <a:gd name="adj" fmla="val 21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7"/>
          <p:cNvSpPr/>
          <p:nvPr/>
        </p:nvSpPr>
        <p:spPr>
          <a:xfrm>
            <a:off x="5371148" y="5582007"/>
            <a:ext cx="251305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2️⃣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Google My Business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371148" y="5952530"/>
            <a:ext cx="3887986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Labi konfigurēts profils = parādīšanās lokālajos meklēšanas rezultātos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9585722" y="5400556"/>
            <a:ext cx="4250888" cy="1255871"/>
          </a:xfrm>
          <a:prstGeom prst="roundRect">
            <a:avLst>
              <a:gd name="adj" fmla="val 21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0"/>
          <p:cNvSpPr/>
          <p:nvPr/>
        </p:nvSpPr>
        <p:spPr>
          <a:xfrm>
            <a:off x="9767173" y="5582007"/>
            <a:ext cx="2968943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3️⃣</a:t>
            </a: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Google Search reklāmas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9767173" y="5952530"/>
            <a:ext cx="3887986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Maksas reklāmas augstākām pozīcijām meklēšanas rezultātos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793790" y="6819662"/>
            <a:ext cx="13042821" cy="673060"/>
          </a:xfrm>
          <a:prstGeom prst="roundRect">
            <a:avLst>
              <a:gd name="adj" fmla="val 4044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41" y="7078147"/>
            <a:ext cx="226814" cy="181451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383506" y="7010162"/>
            <a:ext cx="12271653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Ievērojot Google izstrādātu paraugpraksi, meklētājam ir iespēja vieglāk pārmeklēt, indeksēt un izprast lapas saturu.</a:t>
            </a: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629483"/>
            <a:ext cx="5084683" cy="635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Praktiskais darbs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90932" y="1629728"/>
            <a:ext cx="13048536" cy="3540919"/>
          </a:xfrm>
          <a:prstGeom prst="roundRect">
            <a:avLst>
              <a:gd name="adj" fmla="val 862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91" y="1893094"/>
            <a:ext cx="381357" cy="3050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79007" y="1862852"/>
            <a:ext cx="5229106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1. Uzdevums: Mājaslapas SEO audits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579007" y="2426375"/>
            <a:ext cx="12057102" cy="616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Mērķis:</a:t>
            </a: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Apgūt pamata principus mājaslapas SEO (Search Engine Optimization) auditā, analizējot atsevišķas lapas elementus un to atbilstību meklētājprogrammu optimizācijas prasībām. SEO auditam izmantot rīku </a:t>
            </a:r>
            <a:r>
              <a:rPr lang="en-US" sz="1600" i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Screaming Frog</a:t>
            </a: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579007" y="3207425"/>
            <a:ext cx="12057102" cy="179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Izvēlieties 5 konkrētas mājaslapas sadaļas (produkta lapu, pakalpojuma aprakstu, bloga ierakstu u.c.)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Izmantojot kontrolsarakstu, veiciet rūpīgu izvēlētās lapas auditu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Katram punktam sniedziet atbildi: "Jā", "Nē", "Daļēji", "Nav piemērojams" — ar pamatojumu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Identificējiet stiprās un vājās puses saistībā ar SEO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5"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Sniedziet vismaz 3 konkrētus ieteikumus, pamatojot ar SEO labākajām praksēm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90932" y="5375791"/>
            <a:ext cx="13048536" cy="1370886"/>
          </a:xfrm>
          <a:prstGeom prst="roundRect">
            <a:avLst>
              <a:gd name="adj" fmla="val 2225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91" y="5639157"/>
            <a:ext cx="381357" cy="3050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579007" y="5608915"/>
            <a:ext cx="3050858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2. Uzdevums</a:t>
            </a:r>
            <a:endParaRPr lang="en-US" sz="2400" dirty="0"/>
          </a:p>
        </p:txBody>
      </p:sp>
      <p:sp>
        <p:nvSpPr>
          <p:cNvPr id="11" name="Text 7"/>
          <p:cNvSpPr/>
          <p:nvPr/>
        </p:nvSpPr>
        <p:spPr>
          <a:xfrm>
            <a:off x="1579007" y="6172438"/>
            <a:ext cx="12057102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Veikt to pašu ar vienu veselu mājaslapu un aprakstīt situāciju ar pamata SEO un ieteikumus uzlabojumiem.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790932" y="7053509"/>
            <a:ext cx="13048536" cy="32980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9"/>
          <p:cNvSpPr/>
          <p:nvPr/>
        </p:nvSpPr>
        <p:spPr>
          <a:xfrm>
            <a:off x="790932" y="7291626"/>
            <a:ext cx="13048536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96283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Paldies par uzmanību!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992880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👤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Gints Krūmiņš</a:t>
            </a:r>
            <a:r>
              <a:rPr lang="en-US" sz="175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📧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lv-LV" sz="17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gints@marketingakursi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.lv</a:t>
            </a:r>
            <a:r>
              <a:rPr lang="en-US" sz="175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📞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25544381</a:t>
            </a:r>
            <a:endParaRPr lang="lv-LV" sz="1750" dirty="0">
              <a:solidFill>
                <a:srgbClr val="464646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lv-LV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/>
              </a:rPr>
              <a:t>www.gintskrumins.lv</a:t>
            </a:r>
            <a:r>
              <a:rPr lang="lv-LV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5813"/>
            <a:ext cx="87162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Meklētājprogrammu mārketings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8221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252311"/>
            <a:ext cx="283488" cy="2268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191708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Nekas nav svarīgāks par organisko plūsmu uz mājaslapu, ko iespējams veidot bez maksas.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127183"/>
            <a:ext cx="6407944" cy="1738432"/>
          </a:xfrm>
          <a:prstGeom prst="roundRect">
            <a:avLst>
              <a:gd name="adj" fmla="val 195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 4"/>
          <p:cNvSpPr/>
          <p:nvPr/>
        </p:nvSpPr>
        <p:spPr>
          <a:xfrm>
            <a:off x="1051084" y="4384477"/>
            <a:ext cx="368986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🌿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Organiskā plūsma (SEO)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4882515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Search Engine Optimization — bezmaksas pozīcijas meklētājprogrammās.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28548" y="4127183"/>
            <a:ext cx="6408063" cy="1738432"/>
          </a:xfrm>
          <a:prstGeom prst="roundRect">
            <a:avLst>
              <a:gd name="adj" fmla="val 195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Text 7"/>
          <p:cNvSpPr/>
          <p:nvPr/>
        </p:nvSpPr>
        <p:spPr>
          <a:xfrm>
            <a:off x="7685842" y="4384477"/>
            <a:ext cx="334446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💰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Maksas plūsma (PPC)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685842" y="4882515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Search Ads, Google Display Network — maksā par augstākām pozīcijām.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61207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70–80% lietotāju neskatās uz reklāmām Google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44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Kādēļ SEO ir svarīgs?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77854"/>
            <a:ext cx="6407944" cy="2214205"/>
          </a:xfrm>
          <a:prstGeom prst="roundRect">
            <a:avLst>
              <a:gd name="adj" fmla="val 153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Shape 2"/>
          <p:cNvSpPr/>
          <p:nvPr/>
        </p:nvSpPr>
        <p:spPr>
          <a:xfrm>
            <a:off x="1020604" y="210466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229171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011924"/>
            <a:ext cx="38825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Mērķauditorijas sasniegšana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3502343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Ātrāk un efektīvāk sasniedz savu īsto auditoriju.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1877854"/>
            <a:ext cx="6408063" cy="2214205"/>
          </a:xfrm>
          <a:prstGeom prst="roundRect">
            <a:avLst>
              <a:gd name="adj" fmla="val 153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Shape 6"/>
          <p:cNvSpPr/>
          <p:nvPr/>
        </p:nvSpPr>
        <p:spPr>
          <a:xfrm>
            <a:off x="7655362" y="210466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528" y="2291715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3011924"/>
            <a:ext cx="2957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Lielāka atpazīstamība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3502343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Palielini biznesa vai bloga redzamību digitālajā vidē.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318873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Shape 10"/>
          <p:cNvSpPr/>
          <p:nvPr/>
        </p:nvSpPr>
        <p:spPr>
          <a:xfrm>
            <a:off x="1020604" y="454568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4732734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0604" y="5452943"/>
            <a:ext cx="31428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Uzticamības veidošana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0604" y="594336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Palīdz iegūt un nostiprināt mērķauditorijas uzticību.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318873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9" name="Shape 14"/>
          <p:cNvSpPr/>
          <p:nvPr/>
        </p:nvSpPr>
        <p:spPr>
          <a:xfrm>
            <a:off x="7655362" y="454568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528" y="4732734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55362" y="54529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Klientu piesaiste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55362" y="5943362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Piesaista potenciālos klientus un izglīto tos par industriju.</a:t>
            </a:r>
            <a:endParaRPr lang="en-US" sz="1750" dirty="0"/>
          </a:p>
        </p:txBody>
      </p:sp>
      <p:sp>
        <p:nvSpPr>
          <p:cNvPr id="23" name="Text 17"/>
          <p:cNvSpPr/>
          <p:nvPr/>
        </p:nvSpPr>
        <p:spPr>
          <a:xfrm>
            <a:off x="793790" y="71511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highlight>
                  <a:srgbClr val="F2F2F2"/>
                </a:highlight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1. pozīcijā organiskajā meklēšanā saņem 32% no visiem klikšķiem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7408"/>
            <a:ext cx="8280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iedalās 3 galvenajās daļās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79815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Shape 2"/>
          <p:cNvSpPr/>
          <p:nvPr/>
        </p:nvSpPr>
        <p:spPr>
          <a:xfrm>
            <a:off x="1020604" y="35066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693676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On-Page SEO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90430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iekšējā optimizācija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79815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Shape 6"/>
          <p:cNvSpPr/>
          <p:nvPr/>
        </p:nvSpPr>
        <p:spPr>
          <a:xfrm>
            <a:off x="5443776" y="35066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693676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Off-Page SEO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90430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Darbības ārpus mājaslapas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279815"/>
            <a:ext cx="4196358" cy="2214205"/>
          </a:xfrm>
          <a:prstGeom prst="roundRect">
            <a:avLst>
              <a:gd name="adj" fmla="val 153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Shape 10"/>
          <p:cNvSpPr/>
          <p:nvPr/>
        </p:nvSpPr>
        <p:spPr>
          <a:xfrm>
            <a:off x="9866948" y="35066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3693676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Site Audit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90430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tehniskais audits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57491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https://developers.google.com/search/docs/fundamentals/seo-starter-guide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09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On-Page SEO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29814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133951" y="2173367"/>
            <a:ext cx="60394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Esošo metadatu optimizācija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456884" y="229814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797046" y="2173367"/>
            <a:ext cx="6039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Virsrakstu optimizēšana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31146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1133951" y="2989898"/>
            <a:ext cx="60394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Iekšējo saišu pievienošana (internal links)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56884" y="31146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7797046" y="2989898"/>
            <a:ext cx="6039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Atkārtota atslēgvārdu izpēte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39312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1133951" y="3806428"/>
            <a:ext cx="60394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/>
              </a:rPr>
              <a:t>E-E-A-T saturs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(Experience, Expertise,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/>
              </a:rPr>
              <a:t>Authority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/>
              </a:rPr>
              <a:t>Trustworthiness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)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56884" y="39312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7797046" y="3806428"/>
            <a:ext cx="603956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✅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/>
              </a:rPr>
              <a:t>Attēlu saglabāšana pareizajos formātos 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(piem. JPEG: 43 KB vs PNG: 388 KB)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4900765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793790" y="5276850"/>
            <a:ext cx="43843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Noderīgi rīki attēlu optimizācijai: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93790" y="5971342"/>
            <a:ext cx="1304282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TinyPNG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squoosh.app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Compress Now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46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Atrodiet atšķirības!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18767"/>
            <a:ext cx="3978116" cy="26509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2484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1,6 MB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2518767"/>
            <a:ext cx="3978116" cy="26509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32928" y="542484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329 KB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2518767"/>
            <a:ext cx="3978116" cy="265140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872067" y="542532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156 KB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793790" y="6360828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5"/>
          <p:cNvSpPr/>
          <p:nvPr/>
        </p:nvSpPr>
        <p:spPr>
          <a:xfrm>
            <a:off x="793790" y="665190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Mazāks faila izmērs = ātrāka mājaslapas ielāde = labāks SEO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Off-Page SEO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41989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Saišu veidošana (Link Building)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Jūsu mājaslapas saites iekļaušana citās mājaslapās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52907"/>
            <a:ext cx="3103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Atsauksmju pārvaldība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parādīšanās atsauksmju lapās (Google My Business)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Sociālie tīkli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Atpazīstamības celšana, izmantojot YouTube, Instagram un Facebook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Satura mārketings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Interviju sniegšana, rakstu veidošana citām mājaslapām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351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3"/>
              </a:rPr>
              <a:t>Site Audit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25923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Palīdz saprast mājaslapas tehnisko stāvokli un identificēt uzlabojumu iespējas, piemēram, ielādes ātrumu.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788093"/>
            <a:ext cx="6407944" cy="1375529"/>
          </a:xfrm>
          <a:prstGeom prst="roundRect">
            <a:avLst>
              <a:gd name="adj" fmla="val 24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051084" y="4045387"/>
            <a:ext cx="308800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🔧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PageSpeed Insights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51084" y="4543425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https://pagespeed.web.dev/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788093"/>
            <a:ext cx="6408063" cy="1375529"/>
          </a:xfrm>
          <a:prstGeom prst="roundRect">
            <a:avLst>
              <a:gd name="adj" fmla="val 24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7685842" y="4045387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🔧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SEMrush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85842" y="4543425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https://www.semrush.com/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5390436"/>
            <a:ext cx="6407944" cy="1375529"/>
          </a:xfrm>
          <a:prstGeom prst="roundRect">
            <a:avLst>
              <a:gd name="adj" fmla="val 24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1051084" y="5647730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🔧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Diib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51084" y="614576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https://diib.com/app/dashboard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5390436"/>
            <a:ext cx="6408063" cy="1375529"/>
          </a:xfrm>
          <a:prstGeom prst="roundRect">
            <a:avLst>
              <a:gd name="adj" fmla="val 24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7685842" y="5647730"/>
            <a:ext cx="3711178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🔧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Ubersuggest (Neil Patel)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85842" y="6145768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https://neilpatel.com/ubersuggest/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1474</Words>
  <Application>Microsoft Office PowerPoint</Application>
  <PresentationFormat>Pielāgots</PresentationFormat>
  <Paragraphs>260</Paragraphs>
  <Slides>24</Slides>
  <Notes>24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24</vt:i4>
      </vt:variant>
    </vt:vector>
  </HeadingPairs>
  <TitlesOfParts>
    <vt:vector size="29" baseType="lpstr">
      <vt:lpstr>DM Sans Semi Bold</vt:lpstr>
      <vt:lpstr>DM Sans Light</vt:lpstr>
      <vt:lpstr>Arial</vt:lpstr>
      <vt:lpstr>Inter Medium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Gints Krūmiņš</cp:lastModifiedBy>
  <cp:revision>1</cp:revision>
  <dcterms:created xsi:type="dcterms:W3CDTF">2026-03-17T11:46:45Z</dcterms:created>
  <dcterms:modified xsi:type="dcterms:W3CDTF">2026-05-08T11:36:54Z</dcterms:modified>
</cp:coreProperties>
</file>