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60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80" r:id="rId21"/>
    <p:sldId id="281" r:id="rId22"/>
    <p:sldId id="282" r:id="rId23"/>
    <p:sldId id="283" r:id="rId24"/>
    <p:sldId id="284" r:id="rId25"/>
  </p:sldIdLst>
  <p:sldSz cx="14630400" cy="8229600"/>
  <p:notesSz cx="8229600" cy="14630400"/>
  <p:embeddedFontLst>
    <p:embeddedFont>
      <p:font typeface="Montserrat Bold" panose="020B0604020202020204" charset="-70"/>
      <p:bold r:id="rId27"/>
    </p:embeddedFont>
    <p:embeddedFont>
      <p:font typeface="Source Sans 3" panose="020B0604020202020204" charset="0"/>
      <p:regular r:id="rId28"/>
    </p:embeddedFont>
  </p:embeddedFontLst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3" d="100"/>
          <a:sy n="93" d="100"/>
        </p:scale>
        <p:origin x="5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nts Krūmiņš" userId="a90215d2-4ddd-4c49-b52b-24c8c48be455" providerId="ADAL" clId="{EB656BC2-B82A-4B92-85F9-22FF58BFAD04}"/>
    <pc:docChg chg="custSel delSld modSld sldOrd">
      <pc:chgData name="Gints Krūmiņš" userId="a90215d2-4ddd-4c49-b52b-24c8c48be455" providerId="ADAL" clId="{EB656BC2-B82A-4B92-85F9-22FF58BFAD04}" dt="2026-05-13T12:44:44.057" v="168" actId="47"/>
      <pc:docMkLst>
        <pc:docMk/>
      </pc:docMkLst>
      <pc:sldChg chg="modSp mod">
        <pc:chgData name="Gints Krūmiņš" userId="a90215d2-4ddd-4c49-b52b-24c8c48be455" providerId="ADAL" clId="{EB656BC2-B82A-4B92-85F9-22FF58BFAD04}" dt="2026-05-13T12:43:45.908" v="162" actId="20577"/>
        <pc:sldMkLst>
          <pc:docMk/>
          <pc:sldMk cId="0" sldId="256"/>
        </pc:sldMkLst>
        <pc:spChg chg="mod">
          <ac:chgData name="Gints Krūmiņš" userId="a90215d2-4ddd-4c49-b52b-24c8c48be455" providerId="ADAL" clId="{EB656BC2-B82A-4B92-85F9-22FF58BFAD04}" dt="2026-05-13T12:43:34.891" v="139" actId="20577"/>
          <ac:spMkLst>
            <pc:docMk/>
            <pc:sldMk cId="0" sldId="256"/>
            <ac:spMk id="2" creationId="{00000000-0000-0000-0000-000000000000}"/>
          </ac:spMkLst>
        </pc:spChg>
        <pc:spChg chg="mod">
          <ac:chgData name="Gints Krūmiņš" userId="a90215d2-4ddd-4c49-b52b-24c8c48be455" providerId="ADAL" clId="{EB656BC2-B82A-4B92-85F9-22FF58BFAD04}" dt="2026-05-13T12:43:32.619" v="138" actId="20577"/>
          <ac:spMkLst>
            <pc:docMk/>
            <pc:sldMk cId="0" sldId="256"/>
            <ac:spMk id="3" creationId="{00000000-0000-0000-0000-000000000000}"/>
          </ac:spMkLst>
        </pc:spChg>
        <pc:spChg chg="mod">
          <ac:chgData name="Gints Krūmiņš" userId="a90215d2-4ddd-4c49-b52b-24c8c48be455" providerId="ADAL" clId="{EB656BC2-B82A-4B92-85F9-22FF58BFAD04}" dt="2026-05-13T12:43:45.908" v="162" actId="20577"/>
          <ac:spMkLst>
            <pc:docMk/>
            <pc:sldMk cId="0" sldId="256"/>
            <ac:spMk id="5" creationId="{00000000-0000-0000-0000-000000000000}"/>
          </ac:spMkLst>
        </pc:spChg>
      </pc:sldChg>
      <pc:sldChg chg="del">
        <pc:chgData name="Gints Krūmiņš" userId="a90215d2-4ddd-4c49-b52b-24c8c48be455" providerId="ADAL" clId="{EB656BC2-B82A-4B92-85F9-22FF58BFAD04}" dt="2026-05-13T12:43:52.061" v="163" actId="47"/>
        <pc:sldMkLst>
          <pc:docMk/>
          <pc:sldMk cId="0" sldId="258"/>
        </pc:sldMkLst>
      </pc:sldChg>
      <pc:sldChg chg="del">
        <pc:chgData name="Gints Krūmiņš" userId="a90215d2-4ddd-4c49-b52b-24c8c48be455" providerId="ADAL" clId="{EB656BC2-B82A-4B92-85F9-22FF58BFAD04}" dt="2026-05-13T12:44:03.534" v="164" actId="47"/>
        <pc:sldMkLst>
          <pc:docMk/>
          <pc:sldMk cId="0" sldId="259"/>
        </pc:sldMkLst>
      </pc:sldChg>
      <pc:sldChg chg="modSp mod">
        <pc:chgData name="Gints Krūmiņš" userId="a90215d2-4ddd-4c49-b52b-24c8c48be455" providerId="ADAL" clId="{EB656BC2-B82A-4B92-85F9-22FF58BFAD04}" dt="2026-05-13T12:44:14.726" v="165" actId="6549"/>
        <pc:sldMkLst>
          <pc:docMk/>
          <pc:sldMk cId="0" sldId="260"/>
        </pc:sldMkLst>
        <pc:spChg chg="mod">
          <ac:chgData name="Gints Krūmiņš" userId="a90215d2-4ddd-4c49-b52b-24c8c48be455" providerId="ADAL" clId="{EB656BC2-B82A-4B92-85F9-22FF58BFAD04}" dt="2026-05-13T12:44:14.726" v="165" actId="6549"/>
          <ac:spMkLst>
            <pc:docMk/>
            <pc:sldMk cId="0" sldId="260"/>
            <ac:spMk id="31" creationId="{00000000-0000-0000-0000-000000000000}"/>
          </ac:spMkLst>
        </pc:spChg>
      </pc:sldChg>
      <pc:sldChg chg="del">
        <pc:chgData name="Gints Krūmiņš" userId="a90215d2-4ddd-4c49-b52b-24c8c48be455" providerId="ADAL" clId="{EB656BC2-B82A-4B92-85F9-22FF58BFAD04}" dt="2026-05-13T12:44:18.649" v="166" actId="47"/>
        <pc:sldMkLst>
          <pc:docMk/>
          <pc:sldMk cId="0" sldId="261"/>
        </pc:sldMkLst>
      </pc:sldChg>
      <pc:sldChg chg="del">
        <pc:chgData name="Gints Krūmiņš" userId="a90215d2-4ddd-4c49-b52b-24c8c48be455" providerId="ADAL" clId="{EB656BC2-B82A-4B92-85F9-22FF58BFAD04}" dt="2026-05-13T12:44:34.356" v="167" actId="47"/>
        <pc:sldMkLst>
          <pc:docMk/>
          <pc:sldMk cId="0" sldId="286"/>
        </pc:sldMkLst>
      </pc:sldChg>
      <pc:sldChg chg="del">
        <pc:chgData name="Gints Krūmiņš" userId="a90215d2-4ddd-4c49-b52b-24c8c48be455" providerId="ADAL" clId="{EB656BC2-B82A-4B92-85F9-22FF58BFAD04}" dt="2026-05-13T12:44:44.057" v="168" actId="47"/>
        <pc:sldMkLst>
          <pc:docMk/>
          <pc:sldMk cId="0" sldId="28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0773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lv-LV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lv-LV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lv-LV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lv-LV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lv-LV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lv-LV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lv-LV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lv-LV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lv-LV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lv-LV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lv-LV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lv-LV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lv-LV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lv-LV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lv-LV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lv-LV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lv-LV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lv-LV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lv-LV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2.svg"/><Relationship Id="rId7" Type="http://schemas.openxmlformats.org/officeDocument/2006/relationships/image" Target="../media/image26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5.svg"/><Relationship Id="rId11" Type="http://schemas.openxmlformats.org/officeDocument/2006/relationships/image" Target="../media/image29.svg"/><Relationship Id="rId5" Type="http://schemas.openxmlformats.org/officeDocument/2006/relationships/image" Target="../media/image24.svg"/><Relationship Id="rId10" Type="http://schemas.openxmlformats.org/officeDocument/2006/relationships/image" Target="../media/image28.svg"/><Relationship Id="rId4" Type="http://schemas.openxmlformats.org/officeDocument/2006/relationships/image" Target="../media/image23.svg"/><Relationship Id="rId9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4.svg"/><Relationship Id="rId5" Type="http://schemas.openxmlformats.org/officeDocument/2006/relationships/image" Target="../media/image33.svg"/><Relationship Id="rId4" Type="http://schemas.openxmlformats.org/officeDocument/2006/relationships/image" Target="../media/image32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svg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3798" y="1905357"/>
            <a:ext cx="1332786" cy="2962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endParaRPr lang="en-US" sz="1550" dirty="0"/>
          </a:p>
        </p:txBody>
      </p:sp>
      <p:sp>
        <p:nvSpPr>
          <p:cNvPr id="3" name="Text 1"/>
          <p:cNvSpPr/>
          <p:nvPr/>
        </p:nvSpPr>
        <p:spPr>
          <a:xfrm>
            <a:off x="863798" y="2374225"/>
            <a:ext cx="12902803" cy="21038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Digitālā mārketinga kursi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863798" y="4971607"/>
            <a:ext cx="12902803" cy="38457"/>
          </a:xfrm>
          <a:prstGeom prst="rect">
            <a:avLst/>
          </a:prstGeom>
          <a:solidFill>
            <a:srgbClr val="3D3838">
              <a:alpha val="50000"/>
            </a:srgbClr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5" name="Text 3"/>
          <p:cNvSpPr/>
          <p:nvPr/>
        </p:nvSpPr>
        <p:spPr>
          <a:xfrm>
            <a:off x="863798" y="5287685"/>
            <a:ext cx="12902803" cy="1110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Gints Krūmiņš</a:t>
            </a:r>
            <a:endParaRPr lang="en-US" sz="1900" dirty="0"/>
          </a:p>
          <a:p>
            <a:pPr marL="0" indent="0" algn="l">
              <a:lnSpc>
                <a:spcPts val="2900"/>
              </a:lnSpc>
              <a:buNone/>
            </a:pPr>
            <a:r>
              <a:rPr lang="lv-LV" sz="1900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gints@marketingakursi</a:t>
            </a:r>
            <a:r>
              <a:rPr lang="en-US" sz="19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.lv</a:t>
            </a:r>
            <a:endParaRPr lang="en-US" sz="1900" dirty="0"/>
          </a:p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25544381</a:t>
            </a:r>
            <a:endParaRPr lang="en-US" sz="1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05038" y="1167646"/>
            <a:ext cx="10220325" cy="701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00"/>
              </a:lnSpc>
              <a:buNone/>
            </a:pPr>
            <a:r>
              <a:rPr lang="en-US" sz="44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(Digitālā) mārketinga vienādojums</a:t>
            </a:r>
            <a:endParaRPr lang="en-US" sz="4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798" y="2362557"/>
            <a:ext cx="6451402" cy="98726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10615" y="3596640"/>
            <a:ext cx="2804874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Mērķis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1110615" y="4095274"/>
            <a:ext cx="5957768" cy="370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Ko vēlamies sasniegt?</a:t>
            </a:r>
            <a:endParaRPr lang="en-US" sz="19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0" y="2362557"/>
            <a:ext cx="6451402" cy="98726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562017" y="3596640"/>
            <a:ext cx="2804874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Auditorija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7562017" y="4095274"/>
            <a:ext cx="5957768" cy="370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Ko mēs uzrunājam?</a:t>
            </a:r>
            <a:endParaRPr lang="en-US" sz="19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3798" y="4712256"/>
            <a:ext cx="6451402" cy="98726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110615" y="5946338"/>
            <a:ext cx="2804874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Saturs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1110615" y="6444972"/>
            <a:ext cx="5957768" cy="370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Ko mēs sakām?</a:t>
            </a:r>
            <a:endParaRPr lang="en-US" sz="19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5200" y="4712256"/>
            <a:ext cx="6451402" cy="987266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7562017" y="5946338"/>
            <a:ext cx="2804874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Kanāls</a:t>
            </a:r>
            <a:endParaRPr lang="en-US" sz="2200" dirty="0"/>
          </a:p>
        </p:txBody>
      </p:sp>
      <p:sp>
        <p:nvSpPr>
          <p:cNvPr id="14" name="Text 8"/>
          <p:cNvSpPr/>
          <p:nvPr/>
        </p:nvSpPr>
        <p:spPr>
          <a:xfrm>
            <a:off x="7562017" y="6444972"/>
            <a:ext cx="5957768" cy="370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Kur mēs to sakām?</a:t>
            </a:r>
            <a:endParaRPr lang="en-US" sz="1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3798" y="2011680"/>
            <a:ext cx="12902803" cy="29028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7600"/>
              </a:lnSpc>
              <a:buNone/>
            </a:pPr>
            <a:r>
              <a:rPr lang="en-US" sz="60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"Dizains, mājaslapa vai reklāma nav pabeigta, kamēr to nesāk kāds lietot!"</a:t>
            </a:r>
            <a:endParaRPr lang="en-US" sz="6050" dirty="0"/>
          </a:p>
        </p:txBody>
      </p:sp>
      <p:sp>
        <p:nvSpPr>
          <p:cNvPr id="3" name="Shape 1"/>
          <p:cNvSpPr/>
          <p:nvPr/>
        </p:nvSpPr>
        <p:spPr>
          <a:xfrm>
            <a:off x="863798" y="5531558"/>
            <a:ext cx="12902803" cy="38457"/>
          </a:xfrm>
          <a:prstGeom prst="rect">
            <a:avLst/>
          </a:prstGeom>
          <a:solidFill>
            <a:srgbClr val="3D3838">
              <a:alpha val="50000"/>
            </a:srgbClr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4" name="Text 2"/>
          <p:cNvSpPr/>
          <p:nvPr/>
        </p:nvSpPr>
        <p:spPr>
          <a:xfrm>
            <a:off x="863798" y="5847636"/>
            <a:ext cx="12902803" cy="370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Lietotāju uzvedība un atsauksmes ir neatņemama dizaina procesa daļa. Testē, mēri, uzlabo.</a:t>
            </a:r>
            <a:endParaRPr lang="en-US" sz="1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596878" y="758904"/>
            <a:ext cx="7436525" cy="701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00"/>
              </a:lnSpc>
              <a:buNone/>
            </a:pPr>
            <a:r>
              <a:rPr lang="en-US" sz="44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Digitālā mārketinga veidi</a:t>
            </a:r>
            <a:endParaRPr lang="en-US" sz="4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3798" y="1953816"/>
            <a:ext cx="616982" cy="61698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63798" y="2879288"/>
            <a:ext cx="2804874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Satura mārketings</a:t>
            </a:r>
            <a:endParaRPr lang="en-US" sz="22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66592" y="1953816"/>
            <a:ext cx="616982" cy="61698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166592" y="2879288"/>
            <a:ext cx="2804874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Video mārketings</a:t>
            </a:r>
            <a:endParaRPr lang="en-US" sz="22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69386" y="1953816"/>
            <a:ext cx="616982" cy="61698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469386" y="2879288"/>
            <a:ext cx="2804874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Viral mārketings</a:t>
            </a:r>
            <a:endParaRPr lang="en-US" sz="2200" dirty="0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72180" y="1953816"/>
            <a:ext cx="616982" cy="616982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10772180" y="2879288"/>
            <a:ext cx="2804874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Maksas reklāmas</a:t>
            </a:r>
            <a:endParaRPr lang="en-US" sz="2200" dirty="0"/>
          </a:p>
        </p:txBody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63798" y="3723561"/>
            <a:ext cx="616982" cy="616982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863798" y="4649033"/>
            <a:ext cx="2994303" cy="7012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Sociālo mediju mārketings</a:t>
            </a:r>
            <a:endParaRPr lang="en-US" sz="2200" dirty="0"/>
          </a:p>
        </p:txBody>
      </p:sp>
      <p:pic>
        <p:nvPicPr>
          <p:cNvPr id="13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66592" y="3723561"/>
            <a:ext cx="616982" cy="616982"/>
          </a:xfrm>
          <a:prstGeom prst="rect">
            <a:avLst/>
          </a:prstGeom>
        </p:spPr>
      </p:pic>
      <p:sp>
        <p:nvSpPr>
          <p:cNvPr id="14" name="Text 6"/>
          <p:cNvSpPr/>
          <p:nvPr/>
        </p:nvSpPr>
        <p:spPr>
          <a:xfrm>
            <a:off x="4166592" y="4649033"/>
            <a:ext cx="2994303" cy="10519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SEO (Meklētājprogrammu optimizācija)</a:t>
            </a:r>
            <a:endParaRPr lang="en-US" sz="2200" dirty="0"/>
          </a:p>
        </p:txBody>
      </p:sp>
      <p:pic>
        <p:nvPicPr>
          <p:cNvPr id="15" name="Image 6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469386" y="3723561"/>
            <a:ext cx="616982" cy="616982"/>
          </a:xfrm>
          <a:prstGeom prst="rect">
            <a:avLst/>
          </a:prstGeom>
        </p:spPr>
      </p:pic>
      <p:sp>
        <p:nvSpPr>
          <p:cNvPr id="16" name="Text 7"/>
          <p:cNvSpPr/>
          <p:nvPr/>
        </p:nvSpPr>
        <p:spPr>
          <a:xfrm>
            <a:off x="7469386" y="4649033"/>
            <a:ext cx="2994303" cy="7012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Influenceru mārketings</a:t>
            </a:r>
            <a:endParaRPr lang="en-US" sz="2200" dirty="0"/>
          </a:p>
        </p:txBody>
      </p:sp>
      <p:pic>
        <p:nvPicPr>
          <p:cNvPr id="17" name="Image 7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772180" y="3723561"/>
            <a:ext cx="616982" cy="616982"/>
          </a:xfrm>
          <a:prstGeom prst="rect">
            <a:avLst/>
          </a:prstGeom>
        </p:spPr>
      </p:pic>
      <p:sp>
        <p:nvSpPr>
          <p:cNvPr id="18" name="Text 8"/>
          <p:cNvSpPr/>
          <p:nvPr/>
        </p:nvSpPr>
        <p:spPr>
          <a:xfrm>
            <a:off x="10772180" y="4649033"/>
            <a:ext cx="2885003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E-pastu mārketings</a:t>
            </a:r>
            <a:endParaRPr lang="en-US" sz="2200" dirty="0"/>
          </a:p>
        </p:txBody>
      </p:sp>
      <p:pic>
        <p:nvPicPr>
          <p:cNvPr id="19" name="Image 8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63798" y="6194584"/>
            <a:ext cx="616982" cy="616982"/>
          </a:xfrm>
          <a:prstGeom prst="rect">
            <a:avLst/>
          </a:prstGeom>
        </p:spPr>
      </p:pic>
      <p:sp>
        <p:nvSpPr>
          <p:cNvPr id="20" name="Text 9"/>
          <p:cNvSpPr/>
          <p:nvPr/>
        </p:nvSpPr>
        <p:spPr>
          <a:xfrm>
            <a:off x="863798" y="7120057"/>
            <a:ext cx="2804874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SMS mārketings</a:t>
            </a:r>
            <a:endParaRPr lang="en-US" sz="2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77383" y="896303"/>
            <a:ext cx="5075634" cy="4557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8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Digitālā mārketinga kanāli</a:t>
            </a:r>
            <a:endParaRPr lang="en-US" sz="2850" dirty="0"/>
          </a:p>
        </p:txBody>
      </p:sp>
      <p:sp>
        <p:nvSpPr>
          <p:cNvPr id="3" name="Shape 1"/>
          <p:cNvSpPr/>
          <p:nvPr/>
        </p:nvSpPr>
        <p:spPr>
          <a:xfrm>
            <a:off x="863798" y="1560552"/>
            <a:ext cx="6399252" cy="481251"/>
          </a:xfrm>
          <a:prstGeom prst="roundRect">
            <a:avLst>
              <a:gd name="adj" fmla="val 480072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4" name="Text 2"/>
          <p:cNvSpPr/>
          <p:nvPr/>
        </p:nvSpPr>
        <p:spPr>
          <a:xfrm>
            <a:off x="3943112" y="1650802"/>
            <a:ext cx="240625" cy="3007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8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1024176" y="2145983"/>
            <a:ext cx="6078498" cy="1985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🌐</a:t>
            </a:r>
            <a:r>
              <a:rPr lang="en-US" sz="12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Mājaslapa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7367230" y="1560552"/>
            <a:ext cx="6399371" cy="481251"/>
          </a:xfrm>
          <a:prstGeom prst="roundRect">
            <a:avLst>
              <a:gd name="adj" fmla="val 480072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7" name="Text 5"/>
          <p:cNvSpPr/>
          <p:nvPr/>
        </p:nvSpPr>
        <p:spPr>
          <a:xfrm>
            <a:off x="10446544" y="1650802"/>
            <a:ext cx="240625" cy="3007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8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7527608" y="2145983"/>
            <a:ext cx="6078617" cy="1985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✍️</a:t>
            </a:r>
            <a:r>
              <a:rPr lang="en-US" sz="12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Korporatīvais blogs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863798" y="2609136"/>
            <a:ext cx="6399252" cy="481251"/>
          </a:xfrm>
          <a:prstGeom prst="roundRect">
            <a:avLst>
              <a:gd name="adj" fmla="val 480072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10" name="Text 8"/>
          <p:cNvSpPr/>
          <p:nvPr/>
        </p:nvSpPr>
        <p:spPr>
          <a:xfrm>
            <a:off x="3943112" y="2699385"/>
            <a:ext cx="240625" cy="3007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8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</a:t>
            </a:r>
            <a:endParaRPr lang="en-US" sz="1850" dirty="0"/>
          </a:p>
        </p:txBody>
      </p:sp>
      <p:sp>
        <p:nvSpPr>
          <p:cNvPr id="11" name="Text 9"/>
          <p:cNvSpPr/>
          <p:nvPr/>
        </p:nvSpPr>
        <p:spPr>
          <a:xfrm>
            <a:off x="1024176" y="3194566"/>
            <a:ext cx="6078498" cy="1985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📱</a:t>
            </a:r>
            <a:r>
              <a:rPr lang="en-US" sz="12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Sociālie mediji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7367230" y="2609136"/>
            <a:ext cx="6399371" cy="481251"/>
          </a:xfrm>
          <a:prstGeom prst="roundRect">
            <a:avLst>
              <a:gd name="adj" fmla="val 480072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13" name="Text 11"/>
          <p:cNvSpPr/>
          <p:nvPr/>
        </p:nvSpPr>
        <p:spPr>
          <a:xfrm>
            <a:off x="10446544" y="2699385"/>
            <a:ext cx="240625" cy="3007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8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4</a:t>
            </a:r>
            <a:endParaRPr lang="en-US" sz="1850" dirty="0"/>
          </a:p>
        </p:txBody>
      </p:sp>
      <p:sp>
        <p:nvSpPr>
          <p:cNvPr id="14" name="Text 12"/>
          <p:cNvSpPr/>
          <p:nvPr/>
        </p:nvSpPr>
        <p:spPr>
          <a:xfrm>
            <a:off x="7527608" y="3194566"/>
            <a:ext cx="6078617" cy="1985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📲</a:t>
            </a:r>
            <a:r>
              <a:rPr lang="en-US" sz="12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Mobilā aplikācija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863798" y="3657719"/>
            <a:ext cx="6399252" cy="481251"/>
          </a:xfrm>
          <a:prstGeom prst="roundRect">
            <a:avLst>
              <a:gd name="adj" fmla="val 480072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16" name="Text 14"/>
          <p:cNvSpPr/>
          <p:nvPr/>
        </p:nvSpPr>
        <p:spPr>
          <a:xfrm>
            <a:off x="3943112" y="3747968"/>
            <a:ext cx="240625" cy="3007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8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5</a:t>
            </a:r>
            <a:endParaRPr lang="en-US" sz="1850" dirty="0"/>
          </a:p>
        </p:txBody>
      </p:sp>
      <p:sp>
        <p:nvSpPr>
          <p:cNvPr id="17" name="Text 15"/>
          <p:cNvSpPr/>
          <p:nvPr/>
        </p:nvSpPr>
        <p:spPr>
          <a:xfrm>
            <a:off x="1024176" y="4243149"/>
            <a:ext cx="6078498" cy="1985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🔍</a:t>
            </a:r>
            <a:r>
              <a:rPr lang="en-US" sz="12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Google meklētājs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7367230" y="3657719"/>
            <a:ext cx="6399371" cy="481251"/>
          </a:xfrm>
          <a:prstGeom prst="roundRect">
            <a:avLst>
              <a:gd name="adj" fmla="val 480072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19" name="Text 17"/>
          <p:cNvSpPr/>
          <p:nvPr/>
        </p:nvSpPr>
        <p:spPr>
          <a:xfrm>
            <a:off x="10446544" y="3747968"/>
            <a:ext cx="240625" cy="3007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8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6</a:t>
            </a:r>
            <a:endParaRPr lang="en-US" sz="1850" dirty="0"/>
          </a:p>
        </p:txBody>
      </p:sp>
      <p:sp>
        <p:nvSpPr>
          <p:cNvPr id="20" name="Text 18"/>
          <p:cNvSpPr/>
          <p:nvPr/>
        </p:nvSpPr>
        <p:spPr>
          <a:xfrm>
            <a:off x="7527608" y="4243149"/>
            <a:ext cx="6078617" cy="1985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📰</a:t>
            </a:r>
            <a:r>
              <a:rPr lang="en-US" sz="12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Populāri un nišas portāli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863798" y="4706303"/>
            <a:ext cx="6399252" cy="481251"/>
          </a:xfrm>
          <a:prstGeom prst="roundRect">
            <a:avLst>
              <a:gd name="adj" fmla="val 480072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22" name="Text 20"/>
          <p:cNvSpPr/>
          <p:nvPr/>
        </p:nvSpPr>
        <p:spPr>
          <a:xfrm>
            <a:off x="3943112" y="4796552"/>
            <a:ext cx="240625" cy="3007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8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7</a:t>
            </a:r>
            <a:endParaRPr lang="en-US" sz="1850" dirty="0"/>
          </a:p>
        </p:txBody>
      </p:sp>
      <p:sp>
        <p:nvSpPr>
          <p:cNvPr id="23" name="Text 21"/>
          <p:cNvSpPr/>
          <p:nvPr/>
        </p:nvSpPr>
        <p:spPr>
          <a:xfrm>
            <a:off x="1024176" y="5291733"/>
            <a:ext cx="6078498" cy="1985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🛒</a:t>
            </a:r>
            <a:r>
              <a:rPr lang="en-US" sz="12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Gatavās tirgus vietas (Amazon, eBay, Etsy, 220.lv u.c.)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7367230" y="4706303"/>
            <a:ext cx="6399371" cy="481251"/>
          </a:xfrm>
          <a:prstGeom prst="roundRect">
            <a:avLst>
              <a:gd name="adj" fmla="val 480072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25" name="Text 23"/>
          <p:cNvSpPr/>
          <p:nvPr/>
        </p:nvSpPr>
        <p:spPr>
          <a:xfrm>
            <a:off x="10446544" y="4796552"/>
            <a:ext cx="240625" cy="3007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8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8</a:t>
            </a:r>
            <a:endParaRPr lang="en-US" sz="1850" dirty="0"/>
          </a:p>
        </p:txBody>
      </p:sp>
      <p:sp>
        <p:nvSpPr>
          <p:cNvPr id="26" name="Text 24"/>
          <p:cNvSpPr/>
          <p:nvPr/>
        </p:nvSpPr>
        <p:spPr>
          <a:xfrm>
            <a:off x="7527608" y="5291733"/>
            <a:ext cx="6078617" cy="1985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💬</a:t>
            </a:r>
            <a:r>
              <a:rPr lang="en-US" sz="12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Forumi</a:t>
            </a:r>
            <a:endParaRPr lang="en-US" sz="1250" dirty="0"/>
          </a:p>
        </p:txBody>
      </p:sp>
      <p:sp>
        <p:nvSpPr>
          <p:cNvPr id="27" name="Shape 25"/>
          <p:cNvSpPr/>
          <p:nvPr/>
        </p:nvSpPr>
        <p:spPr>
          <a:xfrm>
            <a:off x="863798" y="5754886"/>
            <a:ext cx="6399252" cy="481251"/>
          </a:xfrm>
          <a:prstGeom prst="roundRect">
            <a:avLst>
              <a:gd name="adj" fmla="val 480072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28" name="Text 26"/>
          <p:cNvSpPr/>
          <p:nvPr/>
        </p:nvSpPr>
        <p:spPr>
          <a:xfrm>
            <a:off x="3943112" y="5845135"/>
            <a:ext cx="240625" cy="3007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8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9</a:t>
            </a:r>
            <a:endParaRPr lang="en-US" sz="1850" dirty="0"/>
          </a:p>
        </p:txBody>
      </p:sp>
      <p:sp>
        <p:nvSpPr>
          <p:cNvPr id="29" name="Text 27"/>
          <p:cNvSpPr/>
          <p:nvPr/>
        </p:nvSpPr>
        <p:spPr>
          <a:xfrm>
            <a:off x="1024176" y="6340316"/>
            <a:ext cx="6078498" cy="1985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📧</a:t>
            </a:r>
            <a:r>
              <a:rPr lang="en-US" sz="12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E-pasts</a:t>
            </a:r>
            <a:endParaRPr lang="en-US" sz="1250" dirty="0"/>
          </a:p>
        </p:txBody>
      </p:sp>
      <p:sp>
        <p:nvSpPr>
          <p:cNvPr id="30" name="Shape 28"/>
          <p:cNvSpPr/>
          <p:nvPr/>
        </p:nvSpPr>
        <p:spPr>
          <a:xfrm>
            <a:off x="7367230" y="5754886"/>
            <a:ext cx="6399371" cy="481251"/>
          </a:xfrm>
          <a:prstGeom prst="roundRect">
            <a:avLst>
              <a:gd name="adj" fmla="val 480072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31" name="Text 29"/>
          <p:cNvSpPr/>
          <p:nvPr/>
        </p:nvSpPr>
        <p:spPr>
          <a:xfrm>
            <a:off x="10446544" y="5845135"/>
            <a:ext cx="240625" cy="3007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8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10</a:t>
            </a:r>
            <a:endParaRPr lang="en-US" sz="1850" dirty="0"/>
          </a:p>
        </p:txBody>
      </p:sp>
      <p:sp>
        <p:nvSpPr>
          <p:cNvPr id="32" name="Text 30"/>
          <p:cNvSpPr/>
          <p:nvPr/>
        </p:nvSpPr>
        <p:spPr>
          <a:xfrm>
            <a:off x="7527608" y="6340316"/>
            <a:ext cx="6078617" cy="1985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📋</a:t>
            </a:r>
            <a:r>
              <a:rPr lang="en-US" sz="12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Online katalogi</a:t>
            </a:r>
            <a:endParaRPr lang="en-US" sz="1250" dirty="0"/>
          </a:p>
        </p:txBody>
      </p:sp>
      <p:sp>
        <p:nvSpPr>
          <p:cNvPr id="33" name="Shape 31"/>
          <p:cNvSpPr/>
          <p:nvPr/>
        </p:nvSpPr>
        <p:spPr>
          <a:xfrm>
            <a:off x="863798" y="6816566"/>
            <a:ext cx="12902803" cy="516731"/>
          </a:xfrm>
          <a:prstGeom prst="roundRect">
            <a:avLst>
              <a:gd name="adj" fmla="val 4657"/>
            </a:avLst>
          </a:prstGeom>
          <a:solidFill>
            <a:srgbClr val="D6D7DC"/>
          </a:solidFill>
          <a:ln/>
        </p:spPr>
        <p:txBody>
          <a:bodyPr/>
          <a:lstStyle/>
          <a:p>
            <a:endParaRPr lang="lv-LV"/>
          </a:p>
        </p:txBody>
      </p:sp>
      <p:pic>
        <p:nvPicPr>
          <p:cNvPr id="3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176" y="7028974"/>
            <a:ext cx="200501" cy="160377"/>
          </a:xfrm>
          <a:prstGeom prst="rect">
            <a:avLst/>
          </a:prstGeom>
        </p:spPr>
      </p:pic>
      <p:sp>
        <p:nvSpPr>
          <p:cNvPr id="35" name="Text 32"/>
          <p:cNvSpPr/>
          <p:nvPr/>
        </p:nvSpPr>
        <p:spPr>
          <a:xfrm>
            <a:off x="1385054" y="6960751"/>
            <a:ext cx="12221170" cy="1985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⏱️ </a:t>
            </a:r>
            <a:r>
              <a:rPr lang="en-US" sz="1250" b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Vidējais patērētāja uzmanības ilgums ir 8 sekundes — jūsu saturam ir jābūt nozīmīgam!</a:t>
            </a:r>
            <a:endParaRPr lang="en-US" sz="12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91996" y="821055"/>
            <a:ext cx="3646289" cy="4557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8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Liekam kopā</a:t>
            </a:r>
            <a:endParaRPr lang="en-US" sz="2850" dirty="0"/>
          </a:p>
        </p:txBody>
      </p:sp>
      <p:sp>
        <p:nvSpPr>
          <p:cNvPr id="3" name="Shape 1"/>
          <p:cNvSpPr/>
          <p:nvPr/>
        </p:nvSpPr>
        <p:spPr>
          <a:xfrm>
            <a:off x="863798" y="1485305"/>
            <a:ext cx="12902803" cy="1402675"/>
          </a:xfrm>
          <a:prstGeom prst="roundRect">
            <a:avLst>
              <a:gd name="adj" fmla="val 1716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4" name="Shape 2"/>
          <p:cNvSpPr/>
          <p:nvPr/>
        </p:nvSpPr>
        <p:spPr>
          <a:xfrm>
            <a:off x="1024176" y="1645682"/>
            <a:ext cx="481251" cy="481251"/>
          </a:xfrm>
          <a:prstGeom prst="roundRect">
            <a:avLst>
              <a:gd name="adj" fmla="val 18998580"/>
            </a:avLst>
          </a:prstGeom>
          <a:solidFill>
            <a:srgbClr val="2D2E34"/>
          </a:solidFill>
          <a:ln/>
        </p:spPr>
        <p:txBody>
          <a:bodyPr/>
          <a:lstStyle/>
          <a:p>
            <a:endParaRPr lang="lv-LV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6454" y="1777960"/>
            <a:ext cx="216575" cy="21657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24176" y="2231112"/>
            <a:ext cx="1976557" cy="23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🎬</a:t>
            </a:r>
            <a:r>
              <a:rPr lang="en-US" sz="14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Video mārketings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1024176" y="2529007"/>
            <a:ext cx="12582049" cy="1985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Facebook, YouTube, Instagram, TikTok u.c.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863798" y="2992160"/>
            <a:ext cx="12902803" cy="1402675"/>
          </a:xfrm>
          <a:prstGeom prst="roundRect">
            <a:avLst>
              <a:gd name="adj" fmla="val 1716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9" name="Shape 6"/>
          <p:cNvSpPr/>
          <p:nvPr/>
        </p:nvSpPr>
        <p:spPr>
          <a:xfrm>
            <a:off x="1024176" y="3152537"/>
            <a:ext cx="481251" cy="481251"/>
          </a:xfrm>
          <a:prstGeom prst="roundRect">
            <a:avLst>
              <a:gd name="adj" fmla="val 18998580"/>
            </a:avLst>
          </a:prstGeom>
          <a:solidFill>
            <a:srgbClr val="2D2E34"/>
          </a:solidFill>
          <a:ln/>
        </p:spPr>
        <p:txBody>
          <a:bodyPr/>
          <a:lstStyle/>
          <a:p>
            <a:endParaRPr lang="lv-LV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6454" y="3284815"/>
            <a:ext cx="216575" cy="216575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024176" y="3737967"/>
            <a:ext cx="1916906" cy="23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💰</a:t>
            </a:r>
            <a:r>
              <a:rPr lang="en-US" sz="14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Maksas reklāmas</a:t>
            </a:r>
            <a:endParaRPr lang="en-US" sz="1400" dirty="0"/>
          </a:p>
        </p:txBody>
      </p:sp>
      <p:sp>
        <p:nvSpPr>
          <p:cNvPr id="12" name="Text 8"/>
          <p:cNvSpPr/>
          <p:nvPr/>
        </p:nvSpPr>
        <p:spPr>
          <a:xfrm>
            <a:off x="1024176" y="4035862"/>
            <a:ext cx="12582049" cy="1985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Google Ads, Facebook, ziņu portāli u.c.</a:t>
            </a:r>
            <a:endParaRPr lang="en-US" sz="1250" dirty="0"/>
          </a:p>
        </p:txBody>
      </p:sp>
      <p:sp>
        <p:nvSpPr>
          <p:cNvPr id="13" name="Shape 9"/>
          <p:cNvSpPr/>
          <p:nvPr/>
        </p:nvSpPr>
        <p:spPr>
          <a:xfrm>
            <a:off x="863798" y="4499015"/>
            <a:ext cx="12902803" cy="1402675"/>
          </a:xfrm>
          <a:prstGeom prst="roundRect">
            <a:avLst>
              <a:gd name="adj" fmla="val 1716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14" name="Shape 10"/>
          <p:cNvSpPr/>
          <p:nvPr/>
        </p:nvSpPr>
        <p:spPr>
          <a:xfrm>
            <a:off x="1024176" y="4659392"/>
            <a:ext cx="481251" cy="481251"/>
          </a:xfrm>
          <a:prstGeom prst="roundRect">
            <a:avLst>
              <a:gd name="adj" fmla="val 18998580"/>
            </a:avLst>
          </a:prstGeom>
          <a:solidFill>
            <a:srgbClr val="2D2E34"/>
          </a:solidFill>
          <a:ln/>
        </p:spPr>
        <p:txBody>
          <a:bodyPr/>
          <a:lstStyle/>
          <a:p>
            <a:endParaRPr lang="lv-LV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56454" y="4791670"/>
            <a:ext cx="216575" cy="216575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024176" y="5244822"/>
            <a:ext cx="2152888" cy="23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📧</a:t>
            </a:r>
            <a:r>
              <a:rPr lang="en-US" sz="14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E-pastu mārketings</a:t>
            </a:r>
            <a:endParaRPr lang="en-US" sz="1400" dirty="0"/>
          </a:p>
        </p:txBody>
      </p:sp>
      <p:sp>
        <p:nvSpPr>
          <p:cNvPr id="17" name="Text 12"/>
          <p:cNvSpPr/>
          <p:nvPr/>
        </p:nvSpPr>
        <p:spPr>
          <a:xfrm>
            <a:off x="1024176" y="5542717"/>
            <a:ext cx="12582049" cy="1985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Pašu klientiem, citu organizāciju e-pastu saraksti</a:t>
            </a:r>
            <a:endParaRPr lang="en-US" sz="1250" dirty="0"/>
          </a:p>
        </p:txBody>
      </p:sp>
      <p:sp>
        <p:nvSpPr>
          <p:cNvPr id="18" name="Shape 13"/>
          <p:cNvSpPr/>
          <p:nvPr/>
        </p:nvSpPr>
        <p:spPr>
          <a:xfrm>
            <a:off x="863798" y="6005870"/>
            <a:ext cx="12902803" cy="1402675"/>
          </a:xfrm>
          <a:prstGeom prst="roundRect">
            <a:avLst>
              <a:gd name="adj" fmla="val 1716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19" name="Shape 14"/>
          <p:cNvSpPr/>
          <p:nvPr/>
        </p:nvSpPr>
        <p:spPr>
          <a:xfrm>
            <a:off x="1024176" y="6166247"/>
            <a:ext cx="481251" cy="481251"/>
          </a:xfrm>
          <a:prstGeom prst="roundRect">
            <a:avLst>
              <a:gd name="adj" fmla="val 18998580"/>
            </a:avLst>
          </a:prstGeom>
          <a:solidFill>
            <a:srgbClr val="2D2E34"/>
          </a:solidFill>
          <a:ln/>
        </p:spPr>
        <p:txBody>
          <a:bodyPr/>
          <a:lstStyle/>
          <a:p>
            <a:endParaRPr lang="lv-LV"/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56454" y="6298525"/>
            <a:ext cx="216575" cy="216575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1024176" y="6751677"/>
            <a:ext cx="2043232" cy="23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📝</a:t>
            </a:r>
            <a:r>
              <a:rPr lang="en-US" sz="14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Satura mārketings</a:t>
            </a:r>
            <a:endParaRPr lang="en-US" sz="1400" dirty="0"/>
          </a:p>
        </p:txBody>
      </p:sp>
      <p:sp>
        <p:nvSpPr>
          <p:cNvPr id="22" name="Text 16"/>
          <p:cNvSpPr/>
          <p:nvPr/>
        </p:nvSpPr>
        <p:spPr>
          <a:xfrm>
            <a:off x="1024176" y="7049572"/>
            <a:ext cx="12582049" cy="1985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Mājaslapa, soc. mediji, e-pasts u.c.</a:t>
            </a:r>
            <a:endParaRPr lang="en-US" sz="12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15057" y="1098709"/>
            <a:ext cx="8000167" cy="701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00"/>
              </a:lnSpc>
              <a:buNone/>
            </a:pPr>
            <a:r>
              <a:rPr lang="en-US" sz="44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Kanālu izvēle un prioritātes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63798" y="2293620"/>
            <a:ext cx="12902803" cy="462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Nesāciet izmantot kanālu tikai tādēļ, ka tas ir vienkārši!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863798" y="3311604"/>
            <a:ext cx="6150293" cy="3459361"/>
          </a:xfrm>
          <a:prstGeom prst="roundRect">
            <a:avLst>
              <a:gd name="adj" fmla="val 1070"/>
            </a:avLst>
          </a:prstGeom>
          <a:solidFill>
            <a:srgbClr val="FFFFFF"/>
          </a:solidFill>
          <a:ln w="30480">
            <a:solidFill>
              <a:srgbClr val="D8D4D4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5" name="Text 3"/>
          <p:cNvSpPr/>
          <p:nvPr/>
        </p:nvSpPr>
        <p:spPr>
          <a:xfrm>
            <a:off x="1141095" y="3588901"/>
            <a:ext cx="2804874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Jautājiet sev: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141095" y="4186357"/>
            <a:ext cx="5595699" cy="2307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Kur auditorija visbiežāk meklēs vajadzīgo informāciju par jums? (Google, citu lapās, jūsu lapā...)</a:t>
            </a:r>
            <a:endParaRPr lang="en-US" sz="1900" dirty="0"/>
          </a:p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Kur interneta vidē ir atrodama auditorija, kuru varētu interesēt jūsu piedāvājums? (Katalogi, sociālie mediji, forumi...)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7623929" y="3311604"/>
            <a:ext cx="6150293" cy="3541514"/>
          </a:xfrm>
          <a:prstGeom prst="roundRect">
            <a:avLst>
              <a:gd name="adj" fmla="val 1045"/>
            </a:avLst>
          </a:prstGeom>
          <a:solidFill>
            <a:srgbClr val="FFFFFF"/>
          </a:solidFill>
          <a:ln w="30480">
            <a:solidFill>
              <a:srgbClr val="D8D4D4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8" name="Text 6"/>
          <p:cNvSpPr/>
          <p:nvPr/>
        </p:nvSpPr>
        <p:spPr>
          <a:xfrm>
            <a:off x="7901226" y="3588901"/>
            <a:ext cx="2804874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Fakts: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7901226" y="4186357"/>
            <a:ext cx="5595699" cy="14023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000"/>
              </a:lnSpc>
              <a:buNone/>
            </a:pPr>
            <a:r>
              <a:rPr lang="en-US" sz="88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87%</a:t>
            </a:r>
            <a:endParaRPr lang="en-US" sz="8800" dirty="0"/>
          </a:p>
        </p:txBody>
      </p:sp>
      <p:sp>
        <p:nvSpPr>
          <p:cNvPr id="10" name="Text 8"/>
          <p:cNvSpPr/>
          <p:nvPr/>
        </p:nvSpPr>
        <p:spPr>
          <a:xfrm>
            <a:off x="7901226" y="5835491"/>
            <a:ext cx="5595699" cy="740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cilvēku, kuri iepērkas tiešsaistē, apgalvo, ka sociālie mediji palīdz viņiem pieņemt pirkšanas lēmumu.</a:t>
            </a:r>
            <a:endParaRPr lang="en-US" sz="1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24883" y="1410891"/>
            <a:ext cx="10780633" cy="701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00"/>
              </a:lnSpc>
              <a:buNone/>
            </a:pPr>
            <a:r>
              <a:rPr lang="en-US" sz="44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Meklēšanas un sociālo mediju saturs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1582103" y="2729151"/>
            <a:ext cx="4713684" cy="4206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300"/>
              </a:lnSpc>
              <a:buNone/>
            </a:pPr>
            <a:r>
              <a:rPr lang="en-US" sz="26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Sociālo mediju mārketings</a:t>
            </a:r>
            <a:endParaRPr lang="en-US" sz="2650" dirty="0"/>
          </a:p>
        </p:txBody>
      </p:sp>
      <p:sp>
        <p:nvSpPr>
          <p:cNvPr id="4" name="Text 2"/>
          <p:cNvSpPr/>
          <p:nvPr/>
        </p:nvSpPr>
        <p:spPr>
          <a:xfrm>
            <a:off x="2082879" y="3248501"/>
            <a:ext cx="3712131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Tu vēlies atrast auditoriju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863798" y="3845957"/>
            <a:ext cx="6150293" cy="740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Auditoriju piesaista izklaides materiāli un interesants saturs, kurš nav primāri vērsts uz pirkuma veikšanu.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8602623" y="2729151"/>
            <a:ext cx="4192786" cy="4206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300"/>
              </a:lnSpc>
              <a:buNone/>
            </a:pPr>
            <a:r>
              <a:rPr lang="en-US" sz="26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Meklēšanas mārketings</a:t>
            </a:r>
            <a:endParaRPr lang="en-US" sz="2650" dirty="0"/>
          </a:p>
        </p:txBody>
      </p:sp>
      <p:sp>
        <p:nvSpPr>
          <p:cNvPr id="7" name="Text 5"/>
          <p:cNvSpPr/>
          <p:nvPr/>
        </p:nvSpPr>
        <p:spPr>
          <a:xfrm>
            <a:off x="8766691" y="3248501"/>
            <a:ext cx="3864650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Auditorija vēlas atrast Tevi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623929" y="3845957"/>
            <a:ext cx="6150293" cy="740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Lietotājam ir noteiktas vajadzības — meklē informāciju, lai varētu apmierināt savu vajadzību.</a:t>
            </a:r>
            <a:endParaRPr lang="en-US" sz="1900" dirty="0"/>
          </a:p>
        </p:txBody>
      </p:sp>
      <p:sp>
        <p:nvSpPr>
          <p:cNvPr id="9" name="Shape 7"/>
          <p:cNvSpPr/>
          <p:nvPr/>
        </p:nvSpPr>
        <p:spPr>
          <a:xfrm>
            <a:off x="863798" y="5085993"/>
            <a:ext cx="6327934" cy="1732598"/>
          </a:xfrm>
          <a:prstGeom prst="roundRect">
            <a:avLst>
              <a:gd name="adj" fmla="val 213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10" name="Text 8"/>
          <p:cNvSpPr/>
          <p:nvPr/>
        </p:nvSpPr>
        <p:spPr>
          <a:xfrm>
            <a:off x="1110615" y="5332809"/>
            <a:ext cx="2804874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89%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110615" y="5831443"/>
            <a:ext cx="5834301" cy="740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uzņēmumu paļaujas uz dabisko meklēšanu kā visefektīvāko izplatīšanas kanālu.</a:t>
            </a:r>
            <a:endParaRPr lang="en-US" sz="1900" dirty="0"/>
          </a:p>
        </p:txBody>
      </p:sp>
      <p:sp>
        <p:nvSpPr>
          <p:cNvPr id="12" name="Shape 10"/>
          <p:cNvSpPr/>
          <p:nvPr/>
        </p:nvSpPr>
        <p:spPr>
          <a:xfrm>
            <a:off x="7438549" y="5085993"/>
            <a:ext cx="6328053" cy="1732598"/>
          </a:xfrm>
          <a:prstGeom prst="roundRect">
            <a:avLst>
              <a:gd name="adj" fmla="val 213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13" name="Text 11"/>
          <p:cNvSpPr/>
          <p:nvPr/>
        </p:nvSpPr>
        <p:spPr>
          <a:xfrm>
            <a:off x="7685365" y="5332809"/>
            <a:ext cx="2804874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68%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7685365" y="5831443"/>
            <a:ext cx="5834420" cy="370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tiešsaistes pieredzes sākas ar meklētājprogrammu.</a:t>
            </a:r>
            <a:endParaRPr lang="en-US" sz="1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468291" y="987862"/>
            <a:ext cx="7693819" cy="6661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200"/>
              </a:lnSpc>
              <a:buNone/>
            </a:pPr>
            <a:r>
              <a:rPr lang="en-US" sz="41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Fear of Missing Out (FOMO)</a:t>
            </a:r>
            <a:endParaRPr lang="en-US" sz="4150" dirty="0"/>
          </a:p>
        </p:txBody>
      </p:sp>
      <p:sp>
        <p:nvSpPr>
          <p:cNvPr id="3" name="Text 1"/>
          <p:cNvSpPr/>
          <p:nvPr/>
        </p:nvSpPr>
        <p:spPr>
          <a:xfrm>
            <a:off x="5658207" y="1743075"/>
            <a:ext cx="3313867" cy="3330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Bailes nepagūt / zaudēt</a:t>
            </a:r>
            <a:endParaRPr lang="en-US" sz="2050" dirty="0"/>
          </a:p>
        </p:txBody>
      </p:sp>
      <p:sp>
        <p:nvSpPr>
          <p:cNvPr id="4" name="Shape 2"/>
          <p:cNvSpPr/>
          <p:nvPr/>
        </p:nvSpPr>
        <p:spPr>
          <a:xfrm>
            <a:off x="863798" y="2410182"/>
            <a:ext cx="3058716" cy="2304455"/>
          </a:xfrm>
          <a:prstGeom prst="roundRect">
            <a:avLst>
              <a:gd name="adj" fmla="val 1526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5" name="Text 3"/>
          <p:cNvSpPr/>
          <p:nvPr/>
        </p:nvSpPr>
        <p:spPr>
          <a:xfrm>
            <a:off x="1098233" y="2644616"/>
            <a:ext cx="2589848" cy="673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🛍️</a:t>
            </a:r>
            <a:r>
              <a:rPr lang="en-US" sz="20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Izpirkto preču rādīšana</a:t>
            </a:r>
            <a:endParaRPr lang="en-US" sz="2050" dirty="0"/>
          </a:p>
        </p:txBody>
      </p:sp>
      <p:sp>
        <p:nvSpPr>
          <p:cNvPr id="6" name="Text 4"/>
          <p:cNvSpPr/>
          <p:nvPr/>
        </p:nvSpPr>
        <p:spPr>
          <a:xfrm>
            <a:off x="1098233" y="3451860"/>
            <a:ext cx="2589848" cy="6855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Parādīt izpirktās preces un to popularitāti.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4145161" y="2410182"/>
            <a:ext cx="3058716" cy="2304455"/>
          </a:xfrm>
          <a:prstGeom prst="roundRect">
            <a:avLst>
              <a:gd name="adj" fmla="val 1526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8" name="Text 6"/>
          <p:cNvSpPr/>
          <p:nvPr/>
        </p:nvSpPr>
        <p:spPr>
          <a:xfrm>
            <a:off x="4379595" y="2644616"/>
            <a:ext cx="2589848" cy="673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⏰</a:t>
            </a:r>
            <a:r>
              <a:rPr lang="en-US" sz="20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Ierobežota laika piedāvājums</a:t>
            </a:r>
            <a:endParaRPr lang="en-US" sz="2050" dirty="0"/>
          </a:p>
        </p:txBody>
      </p:sp>
      <p:sp>
        <p:nvSpPr>
          <p:cNvPr id="9" name="Text 7"/>
          <p:cNvSpPr/>
          <p:nvPr/>
        </p:nvSpPr>
        <p:spPr>
          <a:xfrm>
            <a:off x="4379595" y="3451860"/>
            <a:ext cx="2589848" cy="10283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Norāde, ka piedāvājums ir spēkā tikai ierobežotu laiku.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7426523" y="2410182"/>
            <a:ext cx="3058716" cy="2304455"/>
          </a:xfrm>
          <a:prstGeom prst="roundRect">
            <a:avLst>
              <a:gd name="adj" fmla="val 1526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11" name="Text 9"/>
          <p:cNvSpPr/>
          <p:nvPr/>
        </p:nvSpPr>
        <p:spPr>
          <a:xfrm>
            <a:off x="7660958" y="2644616"/>
            <a:ext cx="2589848" cy="3406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⏳</a:t>
            </a:r>
            <a:r>
              <a:rPr lang="en-US" sz="20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Atskaites laiks</a:t>
            </a:r>
            <a:endParaRPr lang="en-US" sz="2050" dirty="0"/>
          </a:p>
        </p:txBody>
      </p:sp>
      <p:sp>
        <p:nvSpPr>
          <p:cNvPr id="12" name="Text 10"/>
          <p:cNvSpPr/>
          <p:nvPr/>
        </p:nvSpPr>
        <p:spPr>
          <a:xfrm>
            <a:off x="7660958" y="3118842"/>
            <a:ext cx="2589848" cy="10283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Izmantot taimerus steidzamības sajūtas radīšanai.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10707886" y="2410182"/>
            <a:ext cx="3058716" cy="2304455"/>
          </a:xfrm>
          <a:prstGeom prst="roundRect">
            <a:avLst>
              <a:gd name="adj" fmla="val 1526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14" name="Text 12"/>
          <p:cNvSpPr/>
          <p:nvPr/>
        </p:nvSpPr>
        <p:spPr>
          <a:xfrm>
            <a:off x="10942320" y="2644616"/>
            <a:ext cx="2589848" cy="673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🔔</a:t>
            </a:r>
            <a:r>
              <a:rPr lang="en-US" sz="20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Pēdējās aktivitātes</a:t>
            </a:r>
            <a:endParaRPr lang="en-US" sz="2050" dirty="0"/>
          </a:p>
        </p:txBody>
      </p:sp>
      <p:sp>
        <p:nvSpPr>
          <p:cNvPr id="15" name="Text 13"/>
          <p:cNvSpPr/>
          <p:nvPr/>
        </p:nvSpPr>
        <p:spPr>
          <a:xfrm>
            <a:off x="10942320" y="3451860"/>
            <a:ext cx="2589848" cy="10283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Paziņojumi par to, ka kāds tikko veica pirkumu vai rezervāciju.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863798" y="4937284"/>
            <a:ext cx="3058716" cy="2304455"/>
          </a:xfrm>
          <a:prstGeom prst="roundRect">
            <a:avLst>
              <a:gd name="adj" fmla="val 1526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17" name="Text 15"/>
          <p:cNvSpPr/>
          <p:nvPr/>
        </p:nvSpPr>
        <p:spPr>
          <a:xfrm>
            <a:off x="1098233" y="5171718"/>
            <a:ext cx="2589848" cy="673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📦</a:t>
            </a:r>
            <a:r>
              <a:rPr lang="en-US" sz="20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Noliktavas atlikumi</a:t>
            </a:r>
            <a:endParaRPr lang="en-US" sz="2050" dirty="0"/>
          </a:p>
        </p:txBody>
      </p:sp>
      <p:sp>
        <p:nvSpPr>
          <p:cNvPr id="18" name="Text 16"/>
          <p:cNvSpPr/>
          <p:nvPr/>
        </p:nvSpPr>
        <p:spPr>
          <a:xfrm>
            <a:off x="1098233" y="5978962"/>
            <a:ext cx="2589848" cy="10283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Informēt, ja noliktavā atlicis vairs tikai viens eksemplārs.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4145161" y="4937284"/>
            <a:ext cx="3058716" cy="2304455"/>
          </a:xfrm>
          <a:prstGeom prst="roundRect">
            <a:avLst>
              <a:gd name="adj" fmla="val 1526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20" name="Text 18"/>
          <p:cNvSpPr/>
          <p:nvPr/>
        </p:nvSpPr>
        <p:spPr>
          <a:xfrm>
            <a:off x="4379595" y="5171718"/>
            <a:ext cx="2589848" cy="673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🌟</a:t>
            </a:r>
            <a:r>
              <a:rPr lang="en-US" sz="20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Dienas piedāvājumi</a:t>
            </a:r>
            <a:endParaRPr lang="en-US" sz="2050" dirty="0"/>
          </a:p>
        </p:txBody>
      </p:sp>
      <p:sp>
        <p:nvSpPr>
          <p:cNvPr id="21" name="Text 19"/>
          <p:cNvSpPr/>
          <p:nvPr/>
        </p:nvSpPr>
        <p:spPr>
          <a:xfrm>
            <a:off x="4379595" y="5978962"/>
            <a:ext cx="2589848" cy="6855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Ekskluzīvi piedāvājumi ierobežotā daudzumā.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7426523" y="4937284"/>
            <a:ext cx="3058716" cy="2304455"/>
          </a:xfrm>
          <a:prstGeom prst="roundRect">
            <a:avLst>
              <a:gd name="adj" fmla="val 1526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23" name="Text 21"/>
          <p:cNvSpPr/>
          <p:nvPr/>
        </p:nvSpPr>
        <p:spPr>
          <a:xfrm>
            <a:off x="7660958" y="5171718"/>
            <a:ext cx="2589848" cy="673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🏆</a:t>
            </a:r>
            <a:r>
              <a:rPr lang="en-US" sz="20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Populārākās preces</a:t>
            </a:r>
            <a:endParaRPr lang="en-US" sz="2050" dirty="0"/>
          </a:p>
        </p:txBody>
      </p:sp>
      <p:sp>
        <p:nvSpPr>
          <p:cNvPr id="24" name="Text 22"/>
          <p:cNvSpPr/>
          <p:nvPr/>
        </p:nvSpPr>
        <p:spPr>
          <a:xfrm>
            <a:off x="7660958" y="5978962"/>
            <a:ext cx="2589848" cy="10283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Saraksts ar pieprasītākajām precēm šobrīd.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10707886" y="4937284"/>
            <a:ext cx="3058716" cy="2304455"/>
          </a:xfrm>
          <a:prstGeom prst="roundRect">
            <a:avLst>
              <a:gd name="adj" fmla="val 1526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26" name="Text 24"/>
          <p:cNvSpPr/>
          <p:nvPr/>
        </p:nvSpPr>
        <p:spPr>
          <a:xfrm>
            <a:off x="10942320" y="5171718"/>
            <a:ext cx="2589848" cy="673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🛒</a:t>
            </a:r>
            <a:r>
              <a:rPr lang="en-US" sz="20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Pamudinājumi grozam</a:t>
            </a:r>
            <a:endParaRPr lang="en-US" sz="2050" dirty="0"/>
          </a:p>
        </p:txBody>
      </p:sp>
      <p:sp>
        <p:nvSpPr>
          <p:cNvPr id="27" name="Text 25"/>
          <p:cNvSpPr/>
          <p:nvPr/>
        </p:nvSpPr>
        <p:spPr>
          <a:xfrm>
            <a:off x="10942320" y="5978962"/>
            <a:ext cx="2589848" cy="6855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Citi ātri aicinājumi pabeigt pirkumu.</a:t>
            </a:r>
            <a:endParaRPr lang="en-US" sz="1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3084" y="679013"/>
            <a:ext cx="4720828" cy="560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Klienta / pircēja ceļš</a:t>
            </a:r>
            <a:endParaRPr lang="en-US" sz="3500" dirty="0"/>
          </a:p>
        </p:txBody>
      </p:sp>
      <p:sp>
        <p:nvSpPr>
          <p:cNvPr id="3" name="Shape 1"/>
          <p:cNvSpPr/>
          <p:nvPr/>
        </p:nvSpPr>
        <p:spPr>
          <a:xfrm>
            <a:off x="863084" y="1850588"/>
            <a:ext cx="6373297" cy="197168"/>
          </a:xfrm>
          <a:prstGeom prst="roundRect">
            <a:avLst>
              <a:gd name="adj" fmla="val 15009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4" name="Text 2"/>
          <p:cNvSpPr/>
          <p:nvPr/>
        </p:nvSpPr>
        <p:spPr>
          <a:xfrm>
            <a:off x="1060252" y="2205395"/>
            <a:ext cx="2241828" cy="2801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🔍</a:t>
            </a:r>
            <a:r>
              <a:rPr lang="en-US" sz="17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Apzināšanās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1060252" y="2580084"/>
            <a:ext cx="5978962" cy="2662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5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Klients uzzina par produktu vai pakalpojumu.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7394019" y="1554718"/>
            <a:ext cx="6373297" cy="197168"/>
          </a:xfrm>
          <a:prstGeom prst="roundRect">
            <a:avLst>
              <a:gd name="adj" fmla="val 15009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7" name="Text 5"/>
          <p:cNvSpPr/>
          <p:nvPr/>
        </p:nvSpPr>
        <p:spPr>
          <a:xfrm>
            <a:off x="7591187" y="1909524"/>
            <a:ext cx="2241828" cy="2801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🤔</a:t>
            </a:r>
            <a:r>
              <a:rPr lang="en-US" sz="17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Apsvēršana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7591187" y="2284214"/>
            <a:ext cx="5978962" cy="2662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5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Klients salīdzina dažādas iespējas un risinājumus.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863084" y="3496985"/>
            <a:ext cx="6373297" cy="197168"/>
          </a:xfrm>
          <a:prstGeom prst="roundRect">
            <a:avLst>
              <a:gd name="adj" fmla="val 15009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10" name="Text 8"/>
          <p:cNvSpPr/>
          <p:nvPr/>
        </p:nvSpPr>
        <p:spPr>
          <a:xfrm>
            <a:off x="1060252" y="3851791"/>
            <a:ext cx="2241828" cy="2801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💳</a:t>
            </a:r>
            <a:r>
              <a:rPr lang="en-US" sz="17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Lēmums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1060252" y="4226481"/>
            <a:ext cx="5978962" cy="2662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5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Klients veic pirkumu vai izvēlas konkrētu pakalpojumu.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7394019" y="3201114"/>
            <a:ext cx="6373297" cy="197168"/>
          </a:xfrm>
          <a:prstGeom prst="roundRect">
            <a:avLst>
              <a:gd name="adj" fmla="val 15009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13" name="Text 11"/>
          <p:cNvSpPr/>
          <p:nvPr/>
        </p:nvSpPr>
        <p:spPr>
          <a:xfrm>
            <a:off x="7591187" y="3555921"/>
            <a:ext cx="2241828" cy="2801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❤️</a:t>
            </a:r>
            <a:r>
              <a:rPr lang="en-US" sz="17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Lojalitāte</a:t>
            </a:r>
            <a:endParaRPr lang="en-US" sz="1750" dirty="0"/>
          </a:p>
        </p:txBody>
      </p:sp>
      <p:sp>
        <p:nvSpPr>
          <p:cNvPr id="14" name="Text 12"/>
          <p:cNvSpPr/>
          <p:nvPr/>
        </p:nvSpPr>
        <p:spPr>
          <a:xfrm>
            <a:off x="7591187" y="3930610"/>
            <a:ext cx="5978962" cy="2662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5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Klients atgriežas un iesaka produktu citiem.</a:t>
            </a:r>
            <a:endParaRPr lang="en-US" sz="1550" dirty="0"/>
          </a:p>
        </p:txBody>
      </p:sp>
      <p:pic>
        <p:nvPicPr>
          <p:cNvPr id="1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4370" y="4995148"/>
            <a:ext cx="5661660" cy="165163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3798" y="761405"/>
            <a:ext cx="4263390" cy="532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150"/>
              </a:lnSpc>
              <a:buNone/>
            </a:pPr>
            <a:r>
              <a:rPr lang="en-US" sz="33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Klienta ceļš</a:t>
            </a:r>
            <a:endParaRPr lang="en-US" sz="3350" dirty="0"/>
          </a:p>
        </p:txBody>
      </p:sp>
      <p:sp>
        <p:nvSpPr>
          <p:cNvPr id="3" name="Text 1"/>
          <p:cNvSpPr/>
          <p:nvPr/>
        </p:nvSpPr>
        <p:spPr>
          <a:xfrm>
            <a:off x="863798" y="1739741"/>
            <a:ext cx="12902803" cy="3427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Uzrunāšana ar atbilstošu risinājumu, saturu, atbilstošā posmā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63798" y="2684740"/>
            <a:ext cx="6340078" cy="234434"/>
          </a:xfrm>
          <a:prstGeom prst="roundRect">
            <a:avLst>
              <a:gd name="adj" fmla="val 15004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5" name="Text 3"/>
          <p:cNvSpPr/>
          <p:nvPr/>
        </p:nvSpPr>
        <p:spPr>
          <a:xfrm>
            <a:off x="1098233" y="3141821"/>
            <a:ext cx="2664619" cy="3406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🔍</a:t>
            </a:r>
            <a:r>
              <a:rPr lang="en-US" sz="20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Apzināšanās</a:t>
            </a:r>
            <a:endParaRPr lang="en-US" sz="2050" dirty="0"/>
          </a:p>
        </p:txBody>
      </p:sp>
      <p:sp>
        <p:nvSpPr>
          <p:cNvPr id="6" name="Text 4"/>
          <p:cNvSpPr/>
          <p:nvPr/>
        </p:nvSpPr>
        <p:spPr>
          <a:xfrm>
            <a:off x="1098233" y="3616047"/>
            <a:ext cx="5871210" cy="3427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Informatīvs saturs, blogi, sociālie mediji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7426523" y="2333030"/>
            <a:ext cx="6340078" cy="234434"/>
          </a:xfrm>
          <a:prstGeom prst="roundRect">
            <a:avLst>
              <a:gd name="adj" fmla="val 15004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8" name="Text 6"/>
          <p:cNvSpPr/>
          <p:nvPr/>
        </p:nvSpPr>
        <p:spPr>
          <a:xfrm>
            <a:off x="7660958" y="2790111"/>
            <a:ext cx="2664619" cy="3406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🤔</a:t>
            </a:r>
            <a:r>
              <a:rPr lang="en-US" sz="20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Apsvēršana</a:t>
            </a:r>
            <a:endParaRPr lang="en-US" sz="2050" dirty="0"/>
          </a:p>
        </p:txBody>
      </p:sp>
      <p:sp>
        <p:nvSpPr>
          <p:cNvPr id="9" name="Text 7"/>
          <p:cNvSpPr/>
          <p:nvPr/>
        </p:nvSpPr>
        <p:spPr>
          <a:xfrm>
            <a:off x="7660958" y="3264337"/>
            <a:ext cx="5871210" cy="3427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Salīdzinājumi, atsauksmes, gadījumu izpēte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863798" y="4767620"/>
            <a:ext cx="6340078" cy="234434"/>
          </a:xfrm>
          <a:prstGeom prst="roundRect">
            <a:avLst>
              <a:gd name="adj" fmla="val 15004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11" name="Text 9"/>
          <p:cNvSpPr/>
          <p:nvPr/>
        </p:nvSpPr>
        <p:spPr>
          <a:xfrm>
            <a:off x="1098233" y="5224701"/>
            <a:ext cx="2664619" cy="3406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💳</a:t>
            </a:r>
            <a:r>
              <a:rPr lang="en-US" sz="20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Lēmums</a:t>
            </a:r>
            <a:endParaRPr lang="en-US" sz="2050" dirty="0"/>
          </a:p>
        </p:txBody>
      </p:sp>
      <p:sp>
        <p:nvSpPr>
          <p:cNvPr id="12" name="Text 10"/>
          <p:cNvSpPr/>
          <p:nvPr/>
        </p:nvSpPr>
        <p:spPr>
          <a:xfrm>
            <a:off x="1098233" y="5698927"/>
            <a:ext cx="5871210" cy="3427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Piedāvājumi, demonstrācijas, bezmaksas izmēģinājumi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7426523" y="4415909"/>
            <a:ext cx="6340078" cy="234434"/>
          </a:xfrm>
          <a:prstGeom prst="roundRect">
            <a:avLst>
              <a:gd name="adj" fmla="val 15004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14" name="Text 12"/>
          <p:cNvSpPr/>
          <p:nvPr/>
        </p:nvSpPr>
        <p:spPr>
          <a:xfrm>
            <a:off x="7660958" y="4872990"/>
            <a:ext cx="2664619" cy="3406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❤️</a:t>
            </a:r>
            <a:r>
              <a:rPr lang="en-US" sz="20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Lojalitāte</a:t>
            </a:r>
            <a:endParaRPr lang="en-US" sz="2050" dirty="0"/>
          </a:p>
        </p:txBody>
      </p:sp>
      <p:sp>
        <p:nvSpPr>
          <p:cNvPr id="15" name="Text 13"/>
          <p:cNvSpPr/>
          <p:nvPr/>
        </p:nvSpPr>
        <p:spPr>
          <a:xfrm>
            <a:off x="7660958" y="5347216"/>
            <a:ext cx="5871210" cy="3427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E-pasta kampaņas, ekskluzīvi piedāvājumi, kopiena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863798" y="6526649"/>
            <a:ext cx="12902803" cy="941546"/>
          </a:xfrm>
          <a:prstGeom prst="roundRect">
            <a:avLst>
              <a:gd name="adj" fmla="val 3736"/>
            </a:avLst>
          </a:prstGeom>
          <a:solidFill>
            <a:srgbClr val="D6D7DC"/>
          </a:solidFill>
          <a:ln/>
        </p:spPr>
        <p:txBody>
          <a:bodyPr/>
          <a:lstStyle/>
          <a:p>
            <a:endParaRPr lang="lv-LV"/>
          </a:p>
        </p:txBody>
      </p:sp>
      <p:pic>
        <p:nvPicPr>
          <p:cNvPr id="1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233" y="6858357"/>
            <a:ext cx="293013" cy="234434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1625679" y="6807875"/>
            <a:ext cx="11906488" cy="3427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Katram posmam nepieciešams atšķirīgs saturs un kanāls.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1408" y="749141"/>
            <a:ext cx="5051465" cy="673119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60928" y="1115020"/>
            <a:ext cx="3953351" cy="4941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31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Par mani</a:t>
            </a:r>
            <a:endParaRPr lang="en-US" sz="3100" dirty="0"/>
          </a:p>
        </p:txBody>
      </p:sp>
      <p:pic>
        <p:nvPicPr>
          <p:cNvPr id="5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0928" y="1792962"/>
            <a:ext cx="434816" cy="434816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760928" y="2381012"/>
            <a:ext cx="3734395" cy="889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350" b="1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Biznesa</a:t>
            </a:r>
            <a:r>
              <a:rPr lang="en-US" sz="1350" b="1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350" b="1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pieredze</a:t>
            </a:r>
            <a:r>
              <a:rPr lang="lv-LV" sz="1350" b="1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350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Esmu</a:t>
            </a:r>
            <a:r>
              <a:rPr lang="en-US" sz="13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no biznesa vides un visu savu darba mūžu (25 gadu stāžs) esmu strādājis pārdošanā un vadīšanā un nu jau lekciju vadīšanā.</a:t>
            </a:r>
            <a:endParaRPr lang="en-US" sz="1350" dirty="0"/>
          </a:p>
        </p:txBody>
      </p:sp>
      <p:pic>
        <p:nvPicPr>
          <p:cNvPr id="7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48557" y="1792962"/>
            <a:ext cx="434816" cy="434816"/>
          </a:xfrm>
          <a:prstGeom prst="rect">
            <a:avLst/>
          </a:prstGeom>
        </p:spPr>
      </p:pic>
      <p:sp>
        <p:nvSpPr>
          <p:cNvPr id="8" name="Text 2"/>
          <p:cNvSpPr/>
          <p:nvPr/>
        </p:nvSpPr>
        <p:spPr>
          <a:xfrm>
            <a:off x="4648557" y="2381012"/>
            <a:ext cx="3734514" cy="889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350" b="1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Pasniedzēja</a:t>
            </a:r>
            <a:r>
              <a:rPr lang="en-US" sz="1350" b="1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350" b="1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darbs</a:t>
            </a:r>
            <a:r>
              <a:rPr lang="lv-LV" sz="1350" b="1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350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Lekcijas</a:t>
            </a:r>
            <a:r>
              <a:rPr lang="en-US" sz="13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RTU vadu jau 10 gadus, esmu novadījis aptuveni 1500 lekcijas, kopumā vairāk nekā 7500 stundas.</a:t>
            </a:r>
            <a:endParaRPr lang="en-US" sz="1350" dirty="0"/>
          </a:p>
        </p:txBody>
      </p:sp>
      <p:pic>
        <p:nvPicPr>
          <p:cNvPr id="9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0928" y="3515320"/>
            <a:ext cx="434816" cy="434816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760928" y="4103370"/>
            <a:ext cx="3734395" cy="889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350" b="1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Izglītība</a:t>
            </a:r>
            <a:r>
              <a:rPr lang="lv-LV" sz="1350" b="1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350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Bakalaurs</a:t>
            </a:r>
            <a:r>
              <a:rPr lang="en-US" sz="13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uzņēmējdarbībā un vadībā. Digitālais mārketings apgūts pašmācību ceļā, papildināts LU, Turibā un daudzos profesionālos kursos.</a:t>
            </a:r>
            <a:endParaRPr lang="en-US" sz="1350" dirty="0"/>
          </a:p>
        </p:txBody>
      </p:sp>
      <p:pic>
        <p:nvPicPr>
          <p:cNvPr id="11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48557" y="3515320"/>
            <a:ext cx="434816" cy="434816"/>
          </a:xfrm>
          <a:prstGeom prst="rect">
            <a:avLst/>
          </a:prstGeom>
        </p:spPr>
      </p:pic>
      <p:sp>
        <p:nvSpPr>
          <p:cNvPr id="12" name="Text 4"/>
          <p:cNvSpPr/>
          <p:nvPr/>
        </p:nvSpPr>
        <p:spPr>
          <a:xfrm>
            <a:off x="4648557" y="4103370"/>
            <a:ext cx="3734514" cy="889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350" b="1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Praktiskā</a:t>
            </a:r>
            <a:r>
              <a:rPr lang="en-US" sz="1350" b="1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350" b="1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darbība</a:t>
            </a:r>
            <a:r>
              <a:rPr lang="lv-LV" sz="1350" b="1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350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Ikdienā</a:t>
            </a:r>
            <a:r>
              <a:rPr lang="en-US" sz="13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veicu SEO auditus, konsultēju klientus, kā arī uzturu un pārvaldu Meta Ads un Google Ads kontus.</a:t>
            </a:r>
            <a:endParaRPr lang="en-US" sz="1350" dirty="0"/>
          </a:p>
        </p:txBody>
      </p:sp>
      <p:pic>
        <p:nvPicPr>
          <p:cNvPr id="13" name="Image 6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0928" y="5237678"/>
            <a:ext cx="434816" cy="434816"/>
          </a:xfrm>
          <a:prstGeom prst="rect">
            <a:avLst/>
          </a:prstGeom>
        </p:spPr>
      </p:pic>
      <p:sp>
        <p:nvSpPr>
          <p:cNvPr id="14" name="Text 5"/>
          <p:cNvSpPr/>
          <p:nvPr/>
        </p:nvSpPr>
        <p:spPr>
          <a:xfrm>
            <a:off x="760928" y="5825728"/>
            <a:ext cx="3734395" cy="6668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350" b="1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Brīvais</a:t>
            </a:r>
            <a:r>
              <a:rPr lang="en-US" sz="1350" b="1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350" b="1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laiks</a:t>
            </a:r>
            <a:r>
              <a:rPr lang="lv-LV" sz="1350" b="1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350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Ārpus</a:t>
            </a:r>
            <a:r>
              <a:rPr lang="en-US" sz="13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darba pienākumiem kvalitatīvi pavadu laiku ar ģimeni un aizraujos ar medībām.</a:t>
            </a:r>
            <a:endParaRPr lang="en-US" sz="1350" dirty="0"/>
          </a:p>
        </p:txBody>
      </p:sp>
      <p:sp>
        <p:nvSpPr>
          <p:cNvPr id="15" name="Shape 6"/>
          <p:cNvSpPr/>
          <p:nvPr/>
        </p:nvSpPr>
        <p:spPr>
          <a:xfrm>
            <a:off x="760928" y="6717417"/>
            <a:ext cx="7622143" cy="29289"/>
          </a:xfrm>
          <a:prstGeom prst="rect">
            <a:avLst/>
          </a:prstGeom>
          <a:solidFill>
            <a:srgbClr val="3D3838">
              <a:alpha val="50000"/>
            </a:srgbClr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16" name="Text 7"/>
          <p:cNvSpPr/>
          <p:nvPr/>
        </p:nvSpPr>
        <p:spPr>
          <a:xfrm>
            <a:off x="760928" y="6884551"/>
            <a:ext cx="7622143" cy="229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📧</a:t>
            </a:r>
            <a:r>
              <a:rPr lang="en-US" sz="13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Gints.krumins@rtu.lv   |   </a:t>
            </a:r>
            <a:r>
              <a:rPr lang="en-US" sz="13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📞</a:t>
            </a:r>
            <a:r>
              <a:rPr lang="en-US" sz="13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25544381</a:t>
            </a:r>
            <a:endParaRPr lang="en-US" sz="13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3798" y="816650"/>
            <a:ext cx="12902803" cy="14025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Unique Selling Points (USP) – Konkurētspējīgās īpašības</a:t>
            </a:r>
            <a:endParaRPr lang="en-US" sz="4400" dirty="0"/>
          </a:p>
        </p:txBody>
      </p:sp>
      <p:sp>
        <p:nvSpPr>
          <p:cNvPr id="3" name="Shape 1"/>
          <p:cNvSpPr/>
          <p:nvPr/>
        </p:nvSpPr>
        <p:spPr>
          <a:xfrm>
            <a:off x="863798" y="2712839"/>
            <a:ext cx="12902803" cy="1394222"/>
          </a:xfrm>
          <a:prstGeom prst="roundRect">
            <a:avLst>
              <a:gd name="adj" fmla="val 2656"/>
            </a:avLst>
          </a:prstGeom>
          <a:solidFill>
            <a:srgbClr val="D6D7DC"/>
          </a:solidFill>
          <a:ln/>
        </p:spPr>
        <p:txBody>
          <a:bodyPr/>
          <a:lstStyle/>
          <a:p>
            <a:endParaRPr lang="lv-LV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0615" y="3064431"/>
            <a:ext cx="308491" cy="24681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665923" y="3021330"/>
            <a:ext cx="11853863" cy="740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b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Definīcija:</a:t>
            </a:r>
            <a:r>
              <a:rPr lang="en-US" sz="19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USP ir faktors vai apsvērums, ko pārdevējs uzrāda kā iemeslu tam, ka viens produkts vai pakalpojums atšķiras un ir labāks par konkurentu.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863798" y="4384715"/>
            <a:ext cx="12902803" cy="370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Konkurētspējīgās īpašības ir pazīmes, kas izceļ produkta labumus un kas ir nozīmīgas klientam.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863798" y="5032534"/>
            <a:ext cx="12902803" cy="370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USP ir teikums – frāze, kas izceļ produkta un/vai zīmola galveno atšķirību no konkurentiem.</a:t>
            </a:r>
            <a:endParaRPr lang="en-US" sz="1900" dirty="0"/>
          </a:p>
        </p:txBody>
      </p:sp>
      <p:sp>
        <p:nvSpPr>
          <p:cNvPr id="8" name="Shape 5"/>
          <p:cNvSpPr/>
          <p:nvPr/>
        </p:nvSpPr>
        <p:spPr>
          <a:xfrm>
            <a:off x="863798" y="5680353"/>
            <a:ext cx="12902803" cy="1732598"/>
          </a:xfrm>
          <a:prstGeom prst="roundRect">
            <a:avLst>
              <a:gd name="adj" fmla="val 213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9" name="Text 6"/>
          <p:cNvSpPr/>
          <p:nvPr/>
        </p:nvSpPr>
        <p:spPr>
          <a:xfrm>
            <a:off x="1110615" y="5927169"/>
            <a:ext cx="4742378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M&amp;M's: "Kūst mutē, nevis rokās."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1110615" y="6425803"/>
            <a:ext cx="12409170" cy="740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1954. gadā M&amp;M's izmantoja patentētu cukura virskārtu, kas neļauj šokolādei izkust rokās – līdz ar to ilgāk varēja pārnēsāt, salīdzinājumā ar konkurentu produkciju.</a:t>
            </a:r>
            <a:endParaRPr lang="en-US" sz="1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3798" y="1468636"/>
            <a:ext cx="10543937" cy="701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Digitālā mārketinga termini – 1. daļa</a:t>
            </a:r>
            <a:endParaRPr lang="en-US" sz="4400" dirty="0"/>
          </a:p>
        </p:txBody>
      </p:sp>
      <p:sp>
        <p:nvSpPr>
          <p:cNvPr id="3" name="Shape 1"/>
          <p:cNvSpPr/>
          <p:nvPr/>
        </p:nvSpPr>
        <p:spPr>
          <a:xfrm>
            <a:off x="863798" y="2663547"/>
            <a:ext cx="6327934" cy="2110383"/>
          </a:xfrm>
          <a:prstGeom prst="roundRect">
            <a:avLst>
              <a:gd name="adj" fmla="val 1754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4" name="Text 2"/>
          <p:cNvSpPr/>
          <p:nvPr/>
        </p:nvSpPr>
        <p:spPr>
          <a:xfrm>
            <a:off x="1110615" y="2910364"/>
            <a:ext cx="5151834" cy="3582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📊</a:t>
            </a:r>
            <a:r>
              <a:rPr lang="en-US" sz="22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KPI (Key Performance Indicator)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110615" y="3416618"/>
            <a:ext cx="5834301" cy="1110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Mērķis, kuru jāsasniedz ar reklāmas palīdzību. Piemēri: Cost Per Acquisition, Click Through Rate, Impresijas, Bounce Rate, Engagement Rate, ROAS u.c.</a:t>
            </a:r>
            <a:endParaRPr lang="en-US" sz="1900" dirty="0"/>
          </a:p>
        </p:txBody>
      </p:sp>
      <p:sp>
        <p:nvSpPr>
          <p:cNvPr id="6" name="Shape 4"/>
          <p:cNvSpPr/>
          <p:nvPr/>
        </p:nvSpPr>
        <p:spPr>
          <a:xfrm>
            <a:off x="7438549" y="2663547"/>
            <a:ext cx="6328053" cy="2110383"/>
          </a:xfrm>
          <a:prstGeom prst="roundRect">
            <a:avLst>
              <a:gd name="adj" fmla="val 1754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7" name="Text 5"/>
          <p:cNvSpPr/>
          <p:nvPr/>
        </p:nvSpPr>
        <p:spPr>
          <a:xfrm>
            <a:off x="7685365" y="2910364"/>
            <a:ext cx="4294346" cy="3582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💸</a:t>
            </a:r>
            <a:r>
              <a:rPr lang="en-US" sz="22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CPA (Cost Per Acquisition)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685365" y="3416618"/>
            <a:ext cx="5834420" cy="370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Parāda, cik maksā viena klienta iegūšana.</a:t>
            </a:r>
            <a:endParaRPr lang="en-US" sz="1900" dirty="0"/>
          </a:p>
        </p:txBody>
      </p:sp>
      <p:sp>
        <p:nvSpPr>
          <p:cNvPr id="9" name="Shape 7"/>
          <p:cNvSpPr/>
          <p:nvPr/>
        </p:nvSpPr>
        <p:spPr>
          <a:xfrm>
            <a:off x="863798" y="5020747"/>
            <a:ext cx="6327934" cy="1740218"/>
          </a:xfrm>
          <a:prstGeom prst="roundRect">
            <a:avLst>
              <a:gd name="adj" fmla="val 2128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10" name="Text 8"/>
          <p:cNvSpPr/>
          <p:nvPr/>
        </p:nvSpPr>
        <p:spPr>
          <a:xfrm>
            <a:off x="1110615" y="5267563"/>
            <a:ext cx="3882152" cy="3582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🎯</a:t>
            </a:r>
            <a:r>
              <a:rPr lang="en-US" sz="22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Konversija (Conversion)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110615" y="5773817"/>
            <a:ext cx="5834301" cy="740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Digitālā mārketinga mērķis mārketinga stratēģijā, kuru sasniedz klients.</a:t>
            </a:r>
            <a:endParaRPr lang="en-US" sz="1900" dirty="0"/>
          </a:p>
        </p:txBody>
      </p:sp>
      <p:sp>
        <p:nvSpPr>
          <p:cNvPr id="12" name="Shape 10"/>
          <p:cNvSpPr/>
          <p:nvPr/>
        </p:nvSpPr>
        <p:spPr>
          <a:xfrm>
            <a:off x="7438549" y="5020747"/>
            <a:ext cx="6328053" cy="1740218"/>
          </a:xfrm>
          <a:prstGeom prst="roundRect">
            <a:avLst>
              <a:gd name="adj" fmla="val 2128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13" name="Text 11"/>
          <p:cNvSpPr/>
          <p:nvPr/>
        </p:nvSpPr>
        <p:spPr>
          <a:xfrm>
            <a:off x="7685365" y="5267563"/>
            <a:ext cx="4514255" cy="3582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📈</a:t>
            </a:r>
            <a:r>
              <a:rPr lang="en-US" sz="22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ROAS (Return on Ad Spend)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7685365" y="5773817"/>
            <a:ext cx="5834420" cy="740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Parāda, cik tiek iegūts atpakaļ apgrozījumā uz katru iztērēto digitālā mārketinga iedaļu.</a:t>
            </a:r>
            <a:endParaRPr lang="en-US" sz="1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9869" y="693301"/>
            <a:ext cx="10610731" cy="697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Digitālā mārketinga termini – 2. daļa</a:t>
            </a:r>
            <a:endParaRPr lang="en-US" sz="4350" dirty="0"/>
          </a:p>
        </p:txBody>
      </p:sp>
      <p:sp>
        <p:nvSpPr>
          <p:cNvPr id="3" name="Shape 1"/>
          <p:cNvSpPr/>
          <p:nvPr/>
        </p:nvSpPr>
        <p:spPr>
          <a:xfrm>
            <a:off x="859869" y="1880354"/>
            <a:ext cx="6333053" cy="1722239"/>
          </a:xfrm>
          <a:prstGeom prst="roundRect">
            <a:avLst>
              <a:gd name="adj" fmla="val 2140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4" name="Text 2"/>
          <p:cNvSpPr/>
          <p:nvPr/>
        </p:nvSpPr>
        <p:spPr>
          <a:xfrm>
            <a:off x="1105495" y="2125980"/>
            <a:ext cx="4451509" cy="3489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💹</a:t>
            </a:r>
            <a:r>
              <a:rPr lang="en-US" sz="21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ROI (Return on Investment)</a:t>
            </a:r>
            <a:endParaRPr lang="en-US" sz="2150" dirty="0"/>
          </a:p>
        </p:txBody>
      </p:sp>
      <p:sp>
        <p:nvSpPr>
          <p:cNvPr id="5" name="Text 3"/>
          <p:cNvSpPr/>
          <p:nvPr/>
        </p:nvSpPr>
        <p:spPr>
          <a:xfrm>
            <a:off x="1105495" y="2621637"/>
            <a:ext cx="5841802" cy="7353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Koeficients, kurš nosaka peļņas gūšanu vai zaudējumu pret ieguldījumu un izmaksām.</a:t>
            </a:r>
            <a:endParaRPr lang="en-US" sz="1900" dirty="0"/>
          </a:p>
        </p:txBody>
      </p:sp>
      <p:sp>
        <p:nvSpPr>
          <p:cNvPr id="6" name="Shape 4"/>
          <p:cNvSpPr/>
          <p:nvPr/>
        </p:nvSpPr>
        <p:spPr>
          <a:xfrm>
            <a:off x="7437477" y="1880354"/>
            <a:ext cx="6333053" cy="1722239"/>
          </a:xfrm>
          <a:prstGeom prst="roundRect">
            <a:avLst>
              <a:gd name="adj" fmla="val 2140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7" name="Text 5"/>
          <p:cNvSpPr/>
          <p:nvPr/>
        </p:nvSpPr>
        <p:spPr>
          <a:xfrm>
            <a:off x="7683103" y="2125980"/>
            <a:ext cx="3078361" cy="3489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💰</a:t>
            </a:r>
            <a:r>
              <a:rPr lang="en-US" sz="21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Konversiju vērtība</a:t>
            </a:r>
            <a:endParaRPr lang="en-US" sz="2150" dirty="0"/>
          </a:p>
        </p:txBody>
      </p:sp>
      <p:sp>
        <p:nvSpPr>
          <p:cNvPr id="8" name="Text 6"/>
          <p:cNvSpPr/>
          <p:nvPr/>
        </p:nvSpPr>
        <p:spPr>
          <a:xfrm>
            <a:off x="7683103" y="2621637"/>
            <a:ext cx="5841802" cy="7353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Parāda, cik liela vērtība naudas izteiksmē ir iegūta no digitālā mārketinga.</a:t>
            </a:r>
            <a:endParaRPr lang="en-US" sz="1900" dirty="0"/>
          </a:p>
        </p:txBody>
      </p:sp>
      <p:sp>
        <p:nvSpPr>
          <p:cNvPr id="9" name="Shape 7"/>
          <p:cNvSpPr/>
          <p:nvPr/>
        </p:nvSpPr>
        <p:spPr>
          <a:xfrm>
            <a:off x="859869" y="3847148"/>
            <a:ext cx="6333053" cy="1722239"/>
          </a:xfrm>
          <a:prstGeom prst="roundRect">
            <a:avLst>
              <a:gd name="adj" fmla="val 2140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10" name="Text 8"/>
          <p:cNvSpPr/>
          <p:nvPr/>
        </p:nvSpPr>
        <p:spPr>
          <a:xfrm>
            <a:off x="1105495" y="4092773"/>
            <a:ext cx="4070271" cy="3489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👆</a:t>
            </a:r>
            <a:r>
              <a:rPr lang="en-US" sz="21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CTR (Click Through Rate)</a:t>
            </a:r>
            <a:endParaRPr lang="en-US" sz="2150" dirty="0"/>
          </a:p>
        </p:txBody>
      </p:sp>
      <p:sp>
        <p:nvSpPr>
          <p:cNvPr id="11" name="Text 9"/>
          <p:cNvSpPr/>
          <p:nvPr/>
        </p:nvSpPr>
        <p:spPr>
          <a:xfrm>
            <a:off x="1105495" y="4588431"/>
            <a:ext cx="5841802" cy="7353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Parāda, cik bieži cilvēki klikšķina uz reklāmu pēc tam, kad tā tiek parādīta.</a:t>
            </a:r>
            <a:endParaRPr lang="en-US" sz="1900" dirty="0"/>
          </a:p>
        </p:txBody>
      </p:sp>
      <p:sp>
        <p:nvSpPr>
          <p:cNvPr id="12" name="Shape 10"/>
          <p:cNvSpPr/>
          <p:nvPr/>
        </p:nvSpPr>
        <p:spPr>
          <a:xfrm>
            <a:off x="7437477" y="3847148"/>
            <a:ext cx="6333053" cy="1722239"/>
          </a:xfrm>
          <a:prstGeom prst="roundRect">
            <a:avLst>
              <a:gd name="adj" fmla="val 2140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13" name="Text 11"/>
          <p:cNvSpPr/>
          <p:nvPr/>
        </p:nvSpPr>
        <p:spPr>
          <a:xfrm>
            <a:off x="7683103" y="4092773"/>
            <a:ext cx="2969300" cy="3489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👁️</a:t>
            </a:r>
            <a:r>
              <a:rPr lang="en-US" sz="21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Impression Share</a:t>
            </a:r>
            <a:endParaRPr lang="en-US" sz="2150" dirty="0"/>
          </a:p>
        </p:txBody>
      </p:sp>
      <p:sp>
        <p:nvSpPr>
          <p:cNvPr id="14" name="Text 12"/>
          <p:cNvSpPr/>
          <p:nvPr/>
        </p:nvSpPr>
        <p:spPr>
          <a:xfrm>
            <a:off x="7683103" y="4588431"/>
            <a:ext cx="5841802" cy="7353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Parāda, cik liela daļa no potenciāliem parādīšanas brīžiem reklāma tiek parādīta.</a:t>
            </a:r>
            <a:endParaRPr lang="en-US" sz="1900" dirty="0"/>
          </a:p>
        </p:txBody>
      </p:sp>
      <p:sp>
        <p:nvSpPr>
          <p:cNvPr id="15" name="Shape 13"/>
          <p:cNvSpPr/>
          <p:nvPr/>
        </p:nvSpPr>
        <p:spPr>
          <a:xfrm>
            <a:off x="859869" y="5813941"/>
            <a:ext cx="6333053" cy="1722239"/>
          </a:xfrm>
          <a:prstGeom prst="roundRect">
            <a:avLst>
              <a:gd name="adj" fmla="val 2140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16" name="Text 14"/>
          <p:cNvSpPr/>
          <p:nvPr/>
        </p:nvSpPr>
        <p:spPr>
          <a:xfrm>
            <a:off x="1105495" y="6059567"/>
            <a:ext cx="2791897" cy="3489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📡</a:t>
            </a:r>
            <a:r>
              <a:rPr lang="en-US" sz="21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Reach</a:t>
            </a:r>
            <a:endParaRPr lang="en-US" sz="2150" dirty="0"/>
          </a:p>
        </p:txBody>
      </p:sp>
      <p:sp>
        <p:nvSpPr>
          <p:cNvPr id="17" name="Text 15"/>
          <p:cNvSpPr/>
          <p:nvPr/>
        </p:nvSpPr>
        <p:spPr>
          <a:xfrm>
            <a:off x="1105495" y="6555224"/>
            <a:ext cx="5841802" cy="7353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Digitālā mārketinga sasniegtās auditorijas lielums. Katrs sasniegts lietotājs (atšķirībā no impresijām).</a:t>
            </a:r>
            <a:endParaRPr lang="en-US" sz="1900" dirty="0"/>
          </a:p>
        </p:txBody>
      </p:sp>
      <p:sp>
        <p:nvSpPr>
          <p:cNvPr id="18" name="Shape 16"/>
          <p:cNvSpPr/>
          <p:nvPr/>
        </p:nvSpPr>
        <p:spPr>
          <a:xfrm>
            <a:off x="7437477" y="5813941"/>
            <a:ext cx="6333053" cy="1722239"/>
          </a:xfrm>
          <a:prstGeom prst="roundRect">
            <a:avLst>
              <a:gd name="adj" fmla="val 2140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19" name="Text 17"/>
          <p:cNvSpPr/>
          <p:nvPr/>
        </p:nvSpPr>
        <p:spPr>
          <a:xfrm>
            <a:off x="7683103" y="6059567"/>
            <a:ext cx="3079790" cy="3489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❤️</a:t>
            </a:r>
            <a:r>
              <a:rPr lang="en-US" sz="21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Engagement Rate</a:t>
            </a:r>
            <a:endParaRPr lang="en-US" sz="2150" dirty="0"/>
          </a:p>
        </p:txBody>
      </p:sp>
      <p:sp>
        <p:nvSpPr>
          <p:cNvPr id="20" name="Text 18"/>
          <p:cNvSpPr/>
          <p:nvPr/>
        </p:nvSpPr>
        <p:spPr>
          <a:xfrm>
            <a:off x="7683103" y="6555224"/>
            <a:ext cx="5841802" cy="7353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Līmenis, kurā lietotāji mijiedarbojas ar saturu (komentāri, dalīšanās, klikšķi u.c.).</a:t>
            </a:r>
            <a:endParaRPr lang="en-US" sz="1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3798" y="703898"/>
            <a:ext cx="9056846" cy="5960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50"/>
              </a:lnSpc>
              <a:buNone/>
            </a:pPr>
            <a:r>
              <a:rPr lang="en-US" sz="37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Digitālā mārketinga termini – 3. daļa</a:t>
            </a:r>
            <a:endParaRPr lang="en-US" sz="3750" dirty="0"/>
          </a:p>
        </p:txBody>
      </p:sp>
      <p:sp>
        <p:nvSpPr>
          <p:cNvPr id="3" name="Shape 1"/>
          <p:cNvSpPr/>
          <p:nvPr/>
        </p:nvSpPr>
        <p:spPr>
          <a:xfrm>
            <a:off x="863798" y="1656517"/>
            <a:ext cx="6362224" cy="1406366"/>
          </a:xfrm>
          <a:prstGeom prst="roundRect">
            <a:avLst>
              <a:gd name="adj" fmla="val 2238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4" name="Text 2"/>
          <p:cNvSpPr/>
          <p:nvPr/>
        </p:nvSpPr>
        <p:spPr>
          <a:xfrm>
            <a:off x="1073587" y="1866305"/>
            <a:ext cx="2846903" cy="2978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🖱️</a:t>
            </a:r>
            <a:r>
              <a:rPr lang="en-US" sz="18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CPC (Cost Per Click)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1073587" y="2271117"/>
            <a:ext cx="5942648" cy="5819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6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Cena par klikšķi. Veidojot kampaņas, tiek noteikta maksimālā cena, par kuru tiks iegūti vislabākie rezultāti.</a:t>
            </a:r>
            <a:endParaRPr lang="en-US" sz="1650" dirty="0"/>
          </a:p>
        </p:txBody>
      </p:sp>
      <p:sp>
        <p:nvSpPr>
          <p:cNvPr id="6" name="Shape 4"/>
          <p:cNvSpPr/>
          <p:nvPr/>
        </p:nvSpPr>
        <p:spPr>
          <a:xfrm>
            <a:off x="7404259" y="1656517"/>
            <a:ext cx="6362343" cy="1406366"/>
          </a:xfrm>
          <a:prstGeom prst="roundRect">
            <a:avLst>
              <a:gd name="adj" fmla="val 2238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7" name="Text 5"/>
          <p:cNvSpPr/>
          <p:nvPr/>
        </p:nvSpPr>
        <p:spPr>
          <a:xfrm>
            <a:off x="7614047" y="1866305"/>
            <a:ext cx="4449128" cy="2978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📊</a:t>
            </a:r>
            <a:r>
              <a:rPr lang="en-US" sz="18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CPM (Cost Per 1000 Impressions)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7614047" y="2271117"/>
            <a:ext cx="5942767" cy="2909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6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Cena par 1000 impresijām.</a:t>
            </a:r>
            <a:endParaRPr lang="en-US" sz="1650" dirty="0"/>
          </a:p>
        </p:txBody>
      </p:sp>
      <p:sp>
        <p:nvSpPr>
          <p:cNvPr id="9" name="Shape 7"/>
          <p:cNvSpPr/>
          <p:nvPr/>
        </p:nvSpPr>
        <p:spPr>
          <a:xfrm>
            <a:off x="863798" y="3241119"/>
            <a:ext cx="6362224" cy="1406366"/>
          </a:xfrm>
          <a:prstGeom prst="roundRect">
            <a:avLst>
              <a:gd name="adj" fmla="val 2238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10" name="Text 8"/>
          <p:cNvSpPr/>
          <p:nvPr/>
        </p:nvSpPr>
        <p:spPr>
          <a:xfrm>
            <a:off x="1073587" y="3450908"/>
            <a:ext cx="2765227" cy="2978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📣</a:t>
            </a:r>
            <a:r>
              <a:rPr lang="en-US" sz="18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CTA (Call to Action)</a:t>
            </a:r>
            <a:endParaRPr lang="en-US" sz="1850" dirty="0"/>
          </a:p>
        </p:txBody>
      </p:sp>
      <p:sp>
        <p:nvSpPr>
          <p:cNvPr id="11" name="Text 9"/>
          <p:cNvSpPr/>
          <p:nvPr/>
        </p:nvSpPr>
        <p:spPr>
          <a:xfrm>
            <a:off x="1073587" y="3855720"/>
            <a:ext cx="5942648" cy="2909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6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Aicinājums veikt darbību. Ļoti nozīmīgs faktors CTR uzlabošanā.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7404259" y="3241119"/>
            <a:ext cx="6362343" cy="1406366"/>
          </a:xfrm>
          <a:prstGeom prst="roundRect">
            <a:avLst>
              <a:gd name="adj" fmla="val 2238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13" name="Text 11"/>
          <p:cNvSpPr/>
          <p:nvPr/>
        </p:nvSpPr>
        <p:spPr>
          <a:xfrm>
            <a:off x="7614047" y="3450908"/>
            <a:ext cx="2384108" cy="2978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🚪</a:t>
            </a:r>
            <a:r>
              <a:rPr lang="en-US" sz="18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Bounce Rate</a:t>
            </a:r>
            <a:endParaRPr lang="en-US" sz="1850" dirty="0"/>
          </a:p>
        </p:txBody>
      </p:sp>
      <p:sp>
        <p:nvSpPr>
          <p:cNvPr id="14" name="Text 12"/>
          <p:cNvSpPr/>
          <p:nvPr/>
        </p:nvSpPr>
        <p:spPr>
          <a:xfrm>
            <a:off x="7614047" y="3855720"/>
            <a:ext cx="5942767" cy="5819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6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Lietotāji, kuri pēc pirmās lapas uzreiz izgājuši ārā, neveicot nevienu darbību.</a:t>
            </a:r>
            <a:endParaRPr lang="en-US" sz="1650" dirty="0"/>
          </a:p>
        </p:txBody>
      </p:sp>
      <p:sp>
        <p:nvSpPr>
          <p:cNvPr id="15" name="Shape 13"/>
          <p:cNvSpPr/>
          <p:nvPr/>
        </p:nvSpPr>
        <p:spPr>
          <a:xfrm>
            <a:off x="863798" y="4825722"/>
            <a:ext cx="6362224" cy="1406366"/>
          </a:xfrm>
          <a:prstGeom prst="roundRect">
            <a:avLst>
              <a:gd name="adj" fmla="val 2238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16" name="Text 14"/>
          <p:cNvSpPr/>
          <p:nvPr/>
        </p:nvSpPr>
        <p:spPr>
          <a:xfrm>
            <a:off x="1073587" y="5035510"/>
            <a:ext cx="2384108" cy="2978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⏱️</a:t>
            </a:r>
            <a:r>
              <a:rPr lang="en-US" sz="18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Sesija</a:t>
            </a:r>
            <a:endParaRPr lang="en-US" sz="1850" dirty="0"/>
          </a:p>
        </p:txBody>
      </p:sp>
      <p:sp>
        <p:nvSpPr>
          <p:cNvPr id="17" name="Text 15"/>
          <p:cNvSpPr/>
          <p:nvPr/>
        </p:nvSpPr>
        <p:spPr>
          <a:xfrm>
            <a:off x="1073587" y="5440323"/>
            <a:ext cx="5942648" cy="5819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6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Periods, kuru lietotājs pavada jūsu mājaslapā. Jauna sesija sākas pēc 30 min neaktivitātes.</a:t>
            </a:r>
            <a:endParaRPr lang="en-US" sz="1650" dirty="0"/>
          </a:p>
        </p:txBody>
      </p:sp>
      <p:sp>
        <p:nvSpPr>
          <p:cNvPr id="18" name="Shape 16"/>
          <p:cNvSpPr/>
          <p:nvPr/>
        </p:nvSpPr>
        <p:spPr>
          <a:xfrm>
            <a:off x="7404259" y="4825722"/>
            <a:ext cx="6362343" cy="1406366"/>
          </a:xfrm>
          <a:prstGeom prst="roundRect">
            <a:avLst>
              <a:gd name="adj" fmla="val 2238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19" name="Text 17"/>
          <p:cNvSpPr/>
          <p:nvPr/>
        </p:nvSpPr>
        <p:spPr>
          <a:xfrm>
            <a:off x="7614047" y="5035510"/>
            <a:ext cx="2384108" cy="2978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🔄</a:t>
            </a:r>
            <a:r>
              <a:rPr lang="en-US" sz="18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Remarketing</a:t>
            </a:r>
            <a:endParaRPr lang="en-US" sz="1850" dirty="0"/>
          </a:p>
        </p:txBody>
      </p:sp>
      <p:sp>
        <p:nvSpPr>
          <p:cNvPr id="20" name="Text 18"/>
          <p:cNvSpPr/>
          <p:nvPr/>
        </p:nvSpPr>
        <p:spPr>
          <a:xfrm>
            <a:off x="7614047" y="5440323"/>
            <a:ext cx="5942767" cy="5819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6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Veids, kā sasniegt auditoriju, kuri ir mijiedarbojušies ar jūsu mājaslapu vai citu saturu.</a:t>
            </a:r>
            <a:endParaRPr lang="en-US" sz="1650" dirty="0"/>
          </a:p>
        </p:txBody>
      </p:sp>
      <p:sp>
        <p:nvSpPr>
          <p:cNvPr id="21" name="Shape 19"/>
          <p:cNvSpPr/>
          <p:nvPr/>
        </p:nvSpPr>
        <p:spPr>
          <a:xfrm>
            <a:off x="863798" y="6410325"/>
            <a:ext cx="12902803" cy="1115378"/>
          </a:xfrm>
          <a:prstGeom prst="roundRect">
            <a:avLst>
              <a:gd name="adj" fmla="val 2822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22" name="Text 20"/>
          <p:cNvSpPr/>
          <p:nvPr/>
        </p:nvSpPr>
        <p:spPr>
          <a:xfrm>
            <a:off x="1073587" y="6620113"/>
            <a:ext cx="2978706" cy="2978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🧪</a:t>
            </a:r>
            <a:r>
              <a:rPr lang="en-US" sz="18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A/B tests (Split tests)</a:t>
            </a:r>
            <a:endParaRPr lang="en-US" sz="1850" dirty="0"/>
          </a:p>
        </p:txBody>
      </p:sp>
      <p:sp>
        <p:nvSpPr>
          <p:cNvPr id="23" name="Text 21"/>
          <p:cNvSpPr/>
          <p:nvPr/>
        </p:nvSpPr>
        <p:spPr>
          <a:xfrm>
            <a:off x="1073587" y="7024926"/>
            <a:ext cx="12483227" cy="2909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6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Metode, ar kuras palīdzību tiek testēti dažādi saturu varianti uz vienu un to pašu auditoriju.</a:t>
            </a:r>
            <a:endParaRPr lang="en-US" sz="16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3798" y="972145"/>
            <a:ext cx="9649778" cy="6310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950"/>
              </a:lnSpc>
              <a:buNone/>
            </a:pPr>
            <a:r>
              <a:rPr lang="en-US" sz="39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Digitālā mārketinga termini – 4. daļa</a:t>
            </a:r>
            <a:endParaRPr lang="en-US" sz="3950" dirty="0"/>
          </a:p>
        </p:txBody>
      </p:sp>
      <p:sp>
        <p:nvSpPr>
          <p:cNvPr id="3" name="Shape 1"/>
          <p:cNvSpPr/>
          <p:nvPr/>
        </p:nvSpPr>
        <p:spPr>
          <a:xfrm>
            <a:off x="863798" y="2002988"/>
            <a:ext cx="6351389" cy="1829276"/>
          </a:xfrm>
          <a:prstGeom prst="roundRect">
            <a:avLst>
              <a:gd name="adj" fmla="val 1822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4" name="Text 2"/>
          <p:cNvSpPr/>
          <p:nvPr/>
        </p:nvSpPr>
        <p:spPr>
          <a:xfrm>
            <a:off x="1085850" y="2225040"/>
            <a:ext cx="2524363" cy="3155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🌱</a:t>
            </a:r>
            <a:r>
              <a:rPr lang="en-US" sz="19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Organic Traffic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1085850" y="2660452"/>
            <a:ext cx="5907286" cy="9497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7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Lietotāji, kuri apmeklē mājaslapu no bezmaksas meklēšanas rezultātiem Google vai citā meklētājprogrammā. SEO un satura mārketings palīdz palielināt šo kanālu.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7415093" y="2002988"/>
            <a:ext cx="6351508" cy="1829276"/>
          </a:xfrm>
          <a:prstGeom prst="roundRect">
            <a:avLst>
              <a:gd name="adj" fmla="val 1822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7" name="Text 5"/>
          <p:cNvSpPr/>
          <p:nvPr/>
        </p:nvSpPr>
        <p:spPr>
          <a:xfrm>
            <a:off x="7637145" y="2225040"/>
            <a:ext cx="4887397" cy="3155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🔍</a:t>
            </a:r>
            <a:r>
              <a:rPr lang="en-US" sz="19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SEO (Search Engine Optimization)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7637145" y="2660452"/>
            <a:ext cx="5907405" cy="6331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7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Mājaslapas optimizācija ar mērķi paaugstināt atrašanās vietu meklētājprogrammu rezultātos.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863798" y="4032171"/>
            <a:ext cx="6351389" cy="1829276"/>
          </a:xfrm>
          <a:prstGeom prst="roundRect">
            <a:avLst>
              <a:gd name="adj" fmla="val 1822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10" name="Text 8"/>
          <p:cNvSpPr/>
          <p:nvPr/>
        </p:nvSpPr>
        <p:spPr>
          <a:xfrm>
            <a:off x="1085850" y="4254222"/>
            <a:ext cx="2829639" cy="3155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📝</a:t>
            </a:r>
            <a:r>
              <a:rPr lang="en-US" sz="19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Satura mārketings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1085850" y="4689634"/>
            <a:ext cx="5907286" cy="9497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7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Satura veidošanas metode ar mērķi piesaistīt klientus, veicināt zīmola atpazīstamību, nostiprināt zīmola identitāti un palielināt pārdošanas apjomus.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7415093" y="4032171"/>
            <a:ext cx="6351508" cy="1829276"/>
          </a:xfrm>
          <a:prstGeom prst="roundRect">
            <a:avLst>
              <a:gd name="adj" fmla="val 1822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13" name="Text 11"/>
          <p:cNvSpPr/>
          <p:nvPr/>
        </p:nvSpPr>
        <p:spPr>
          <a:xfrm>
            <a:off x="7637145" y="4254222"/>
            <a:ext cx="2524363" cy="3155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🏷️</a:t>
            </a:r>
            <a:r>
              <a:rPr lang="en-US" sz="19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TAG</a:t>
            </a:r>
            <a:endParaRPr lang="en-US" sz="1950" dirty="0"/>
          </a:p>
        </p:txBody>
      </p:sp>
      <p:sp>
        <p:nvSpPr>
          <p:cNvPr id="14" name="Text 12"/>
          <p:cNvSpPr/>
          <p:nvPr/>
        </p:nvSpPr>
        <p:spPr>
          <a:xfrm>
            <a:off x="7637145" y="4689634"/>
            <a:ext cx="5907405" cy="9497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7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Kods, kurš tiek ievietots mājaslapā priekš sistēmām kā Google Analytics, Facebook Analytics u.c., lai nolasītu lietotāju uzvedību.</a:t>
            </a:r>
            <a:endParaRPr lang="en-US" sz="1700" dirty="0"/>
          </a:p>
        </p:txBody>
      </p:sp>
      <p:sp>
        <p:nvSpPr>
          <p:cNvPr id="15" name="Shape 13"/>
          <p:cNvSpPr/>
          <p:nvPr/>
        </p:nvSpPr>
        <p:spPr>
          <a:xfrm>
            <a:off x="863798" y="6061353"/>
            <a:ext cx="12902803" cy="1196102"/>
          </a:xfrm>
          <a:prstGeom prst="roundRect">
            <a:avLst>
              <a:gd name="adj" fmla="val 2786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16" name="Text 14"/>
          <p:cNvSpPr/>
          <p:nvPr/>
        </p:nvSpPr>
        <p:spPr>
          <a:xfrm>
            <a:off x="1085850" y="6283404"/>
            <a:ext cx="4629269" cy="3155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🔗</a:t>
            </a:r>
            <a:r>
              <a:rPr lang="en-US" sz="19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URL (Uniform Resource Locator)</a:t>
            </a:r>
            <a:endParaRPr lang="en-US" sz="1950" dirty="0"/>
          </a:p>
        </p:txBody>
      </p:sp>
      <p:sp>
        <p:nvSpPr>
          <p:cNvPr id="17" name="Text 15"/>
          <p:cNvSpPr/>
          <p:nvPr/>
        </p:nvSpPr>
        <p:spPr>
          <a:xfrm>
            <a:off x="1085850" y="6718816"/>
            <a:ext cx="12458700" cy="316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7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Mājaslapas adrese, kura noved uz kādu resursu. Izmanto, lai novestu lietotāju uz precīzu sadaļu reklamētajam produktam.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4982" y="777716"/>
            <a:ext cx="3397806" cy="42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Kursa tēmas</a:t>
            </a:r>
            <a:endParaRPr lang="en-US" sz="2650" dirty="0"/>
          </a:p>
        </p:txBody>
      </p:sp>
      <p:sp>
        <p:nvSpPr>
          <p:cNvPr id="3" name="Shape 1"/>
          <p:cNvSpPr/>
          <p:nvPr/>
        </p:nvSpPr>
        <p:spPr>
          <a:xfrm>
            <a:off x="1029176" y="1757243"/>
            <a:ext cx="6240661" cy="149423"/>
          </a:xfrm>
          <a:prstGeom prst="roundRect">
            <a:avLst>
              <a:gd name="adj" fmla="val 15008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4" name="Shape 2"/>
          <p:cNvSpPr/>
          <p:nvPr/>
        </p:nvSpPr>
        <p:spPr>
          <a:xfrm>
            <a:off x="804982" y="1607641"/>
            <a:ext cx="448508" cy="448508"/>
          </a:xfrm>
          <a:prstGeom prst="roundRect">
            <a:avLst>
              <a:gd name="adj" fmla="val 101938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7138" y="1719798"/>
            <a:ext cx="224195" cy="22419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54405" y="2146697"/>
            <a:ext cx="2453402" cy="2122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Digitālā mārketinga pamati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954405" y="2413278"/>
            <a:ext cx="6166128" cy="360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Digitālā mārketinga veidi un kanāli. Efektīvas digitālā mārketinga un pārdošanas stratēģijas e-komercijas veikaliem.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7584638" y="1533049"/>
            <a:ext cx="6240661" cy="149423"/>
          </a:xfrm>
          <a:prstGeom prst="roundRect">
            <a:avLst>
              <a:gd name="adj" fmla="val 15008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9" name="Shape 6"/>
          <p:cNvSpPr/>
          <p:nvPr/>
        </p:nvSpPr>
        <p:spPr>
          <a:xfrm>
            <a:off x="7360444" y="1383447"/>
            <a:ext cx="448508" cy="448508"/>
          </a:xfrm>
          <a:prstGeom prst="roundRect">
            <a:avLst>
              <a:gd name="adj" fmla="val 101938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72601" y="1495604"/>
            <a:ext cx="224195" cy="224195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509867" y="1922502"/>
            <a:ext cx="1732359" cy="2122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Mājaslapas izstrāde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7509867" y="2189083"/>
            <a:ext cx="6166128" cy="360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Padziļināta e-komercijas platformu analīze un funkcionalitātes izmantošana. Juridiskie aspekti, klientu apkalpošana un biznesa mērogošanas metodes</a:t>
            </a:r>
            <a:endParaRPr lang="en-US" sz="1150" dirty="0"/>
          </a:p>
        </p:txBody>
      </p:sp>
      <p:sp>
        <p:nvSpPr>
          <p:cNvPr id="13" name="Shape 9"/>
          <p:cNvSpPr/>
          <p:nvPr/>
        </p:nvSpPr>
        <p:spPr>
          <a:xfrm>
            <a:off x="1029176" y="3386971"/>
            <a:ext cx="6240661" cy="149423"/>
          </a:xfrm>
          <a:prstGeom prst="roundRect">
            <a:avLst>
              <a:gd name="adj" fmla="val 15008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14" name="Shape 10"/>
          <p:cNvSpPr/>
          <p:nvPr/>
        </p:nvSpPr>
        <p:spPr>
          <a:xfrm>
            <a:off x="804982" y="3237369"/>
            <a:ext cx="448508" cy="448508"/>
          </a:xfrm>
          <a:prstGeom prst="roundRect">
            <a:avLst>
              <a:gd name="adj" fmla="val 101938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7138" y="3349526"/>
            <a:ext cx="224195" cy="224195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954405" y="3776424"/>
            <a:ext cx="2899291" cy="2122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Meklētājprogrammu mārketings</a:t>
            </a:r>
            <a:endParaRPr lang="en-US" sz="1300" dirty="0"/>
          </a:p>
        </p:txBody>
      </p:sp>
      <p:sp>
        <p:nvSpPr>
          <p:cNvPr id="17" name="Text 12"/>
          <p:cNvSpPr/>
          <p:nvPr/>
        </p:nvSpPr>
        <p:spPr>
          <a:xfrm>
            <a:off x="954405" y="4043005"/>
            <a:ext cx="6166128" cy="180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SEO (S</a:t>
            </a:r>
            <a:r>
              <a:rPr lang="lv-LV" sz="1150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earch</a:t>
            </a:r>
            <a:r>
              <a:rPr lang="lv-LV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lv-LV" sz="1150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engine</a:t>
            </a:r>
            <a:r>
              <a:rPr lang="lv-LV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lv-LV" sz="1150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optimization</a:t>
            </a: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) un SEO audita rīki.Tīmekļa izstrādes tehnoloģiju </a:t>
            </a:r>
            <a:r>
              <a:rPr lang="en-US" sz="1150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praktiska</a:t>
            </a: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150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pielietošana</a:t>
            </a:r>
            <a:endParaRPr lang="lv-LV" sz="1150" dirty="0">
              <a:solidFill>
                <a:srgbClr val="3D3838"/>
              </a:solidFill>
              <a:latin typeface="Source Sans 3" pitchFamily="34" charset="0"/>
              <a:ea typeface="Source Sans 3" pitchFamily="34" charset="-122"/>
              <a:cs typeface="Source Sans 3" pitchFamily="34" charset="-120"/>
            </a:endParaRPr>
          </a:p>
          <a:p>
            <a:pPr marL="0" indent="0" algn="l">
              <a:lnSpc>
                <a:spcPts val="1400"/>
              </a:lnSpc>
              <a:buNone/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e-komercijā ar MI</a:t>
            </a:r>
            <a:endParaRPr lang="en-US" sz="1150" dirty="0"/>
          </a:p>
        </p:txBody>
      </p:sp>
      <p:sp>
        <p:nvSpPr>
          <p:cNvPr id="18" name="Shape 13"/>
          <p:cNvSpPr/>
          <p:nvPr/>
        </p:nvSpPr>
        <p:spPr>
          <a:xfrm>
            <a:off x="7584638" y="3162776"/>
            <a:ext cx="6240661" cy="149423"/>
          </a:xfrm>
          <a:prstGeom prst="roundRect">
            <a:avLst>
              <a:gd name="adj" fmla="val 15008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19" name="Shape 14"/>
          <p:cNvSpPr/>
          <p:nvPr/>
        </p:nvSpPr>
        <p:spPr>
          <a:xfrm>
            <a:off x="7360444" y="3013174"/>
            <a:ext cx="448508" cy="448508"/>
          </a:xfrm>
          <a:prstGeom prst="roundRect">
            <a:avLst>
              <a:gd name="adj" fmla="val 101938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72601" y="3125331"/>
            <a:ext cx="224195" cy="224195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7509867" y="3552230"/>
            <a:ext cx="2635210" cy="2122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Satura un e-pasta mārketings</a:t>
            </a:r>
            <a:endParaRPr lang="en-US" sz="1300" dirty="0"/>
          </a:p>
        </p:txBody>
      </p:sp>
      <p:sp>
        <p:nvSpPr>
          <p:cNvPr id="22" name="Text 16"/>
          <p:cNvSpPr/>
          <p:nvPr/>
        </p:nvSpPr>
        <p:spPr>
          <a:xfrm>
            <a:off x="7509867" y="3818811"/>
            <a:ext cx="6166128" cy="180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Satura mārketings. E-pastu mārketings. Influenceru mārketings.</a:t>
            </a:r>
            <a:endParaRPr lang="en-US" sz="1150" dirty="0"/>
          </a:p>
        </p:txBody>
      </p:sp>
      <p:sp>
        <p:nvSpPr>
          <p:cNvPr id="23" name="Shape 17"/>
          <p:cNvSpPr/>
          <p:nvPr/>
        </p:nvSpPr>
        <p:spPr>
          <a:xfrm>
            <a:off x="1029176" y="4836676"/>
            <a:ext cx="6240661" cy="149423"/>
          </a:xfrm>
          <a:prstGeom prst="roundRect">
            <a:avLst>
              <a:gd name="adj" fmla="val 15008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24" name="Shape 18"/>
          <p:cNvSpPr/>
          <p:nvPr/>
        </p:nvSpPr>
        <p:spPr>
          <a:xfrm>
            <a:off x="804982" y="4687074"/>
            <a:ext cx="448508" cy="448508"/>
          </a:xfrm>
          <a:prstGeom prst="roundRect">
            <a:avLst>
              <a:gd name="adj" fmla="val 101938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pic>
        <p:nvPicPr>
          <p:cNvPr id="25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7138" y="4799231"/>
            <a:ext cx="224195" cy="224195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954405" y="5226129"/>
            <a:ext cx="2159198" cy="2122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Sociālo tīklu mārketings</a:t>
            </a:r>
            <a:endParaRPr lang="en-US" sz="1300" dirty="0"/>
          </a:p>
        </p:txBody>
      </p:sp>
      <p:sp>
        <p:nvSpPr>
          <p:cNvPr id="27" name="Text 20"/>
          <p:cNvSpPr/>
          <p:nvPr/>
        </p:nvSpPr>
        <p:spPr>
          <a:xfrm>
            <a:off x="954405" y="5492710"/>
            <a:ext cx="6166128" cy="360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Facebook reklāmas izveide un analīze. Efektīvas digitālā mārketinga un pārdošanas stratēģijas e-komercijas veikaliem.</a:t>
            </a:r>
            <a:endParaRPr lang="en-US" sz="1150" dirty="0"/>
          </a:p>
        </p:txBody>
      </p:sp>
      <p:sp>
        <p:nvSpPr>
          <p:cNvPr id="28" name="Shape 21"/>
          <p:cNvSpPr/>
          <p:nvPr/>
        </p:nvSpPr>
        <p:spPr>
          <a:xfrm>
            <a:off x="7584638" y="4612481"/>
            <a:ext cx="6240661" cy="149423"/>
          </a:xfrm>
          <a:prstGeom prst="roundRect">
            <a:avLst>
              <a:gd name="adj" fmla="val 15008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29" name="Shape 22"/>
          <p:cNvSpPr/>
          <p:nvPr/>
        </p:nvSpPr>
        <p:spPr>
          <a:xfrm>
            <a:off x="7360444" y="4462879"/>
            <a:ext cx="448508" cy="448508"/>
          </a:xfrm>
          <a:prstGeom prst="roundRect">
            <a:avLst>
              <a:gd name="adj" fmla="val 101938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pic>
        <p:nvPicPr>
          <p:cNvPr id="30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72601" y="4575036"/>
            <a:ext cx="224195" cy="224195"/>
          </a:xfrm>
          <a:prstGeom prst="rect">
            <a:avLst/>
          </a:prstGeom>
        </p:spPr>
      </p:pic>
      <p:sp>
        <p:nvSpPr>
          <p:cNvPr id="31" name="Text 23"/>
          <p:cNvSpPr/>
          <p:nvPr/>
        </p:nvSpPr>
        <p:spPr>
          <a:xfrm>
            <a:off x="7509867" y="5001935"/>
            <a:ext cx="6166128" cy="4245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Mākslīgais </a:t>
            </a:r>
            <a:r>
              <a:rPr lang="en-US" sz="1300" b="1" dirty="0" err="1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intelekts</a:t>
            </a:r>
            <a:r>
              <a:rPr lang="en-US" sz="13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un digitālo produktu tirdzniecības pamati</a:t>
            </a:r>
            <a:endParaRPr lang="en-US" sz="1300" dirty="0"/>
          </a:p>
        </p:txBody>
      </p:sp>
      <p:sp>
        <p:nvSpPr>
          <p:cNvPr id="32" name="Text 24"/>
          <p:cNvSpPr/>
          <p:nvPr/>
        </p:nvSpPr>
        <p:spPr>
          <a:xfrm>
            <a:off x="7509867" y="5480804"/>
            <a:ext cx="6166128" cy="180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Mākslīgā intelekta rīku izmantošana satura veidošanā.</a:t>
            </a:r>
            <a:endParaRPr lang="en-US" sz="1150" dirty="0"/>
          </a:p>
        </p:txBody>
      </p:sp>
      <p:sp>
        <p:nvSpPr>
          <p:cNvPr id="33" name="Shape 25"/>
          <p:cNvSpPr/>
          <p:nvPr/>
        </p:nvSpPr>
        <p:spPr>
          <a:xfrm>
            <a:off x="1029176" y="6466403"/>
            <a:ext cx="6240661" cy="149423"/>
          </a:xfrm>
          <a:prstGeom prst="roundRect">
            <a:avLst>
              <a:gd name="adj" fmla="val 15008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34" name="Shape 26"/>
          <p:cNvSpPr/>
          <p:nvPr/>
        </p:nvSpPr>
        <p:spPr>
          <a:xfrm>
            <a:off x="804982" y="6316801"/>
            <a:ext cx="448508" cy="448508"/>
          </a:xfrm>
          <a:prstGeom prst="roundRect">
            <a:avLst>
              <a:gd name="adj" fmla="val 101938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pic>
        <p:nvPicPr>
          <p:cNvPr id="35" name="Image 6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17138" y="6428958"/>
            <a:ext cx="224195" cy="224195"/>
          </a:xfrm>
          <a:prstGeom prst="rect">
            <a:avLst/>
          </a:prstGeom>
        </p:spPr>
      </p:pic>
      <p:sp>
        <p:nvSpPr>
          <p:cNvPr id="36" name="Text 27"/>
          <p:cNvSpPr/>
          <p:nvPr/>
        </p:nvSpPr>
        <p:spPr>
          <a:xfrm>
            <a:off x="954405" y="6855857"/>
            <a:ext cx="1765935" cy="2122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Google rīku apskats</a:t>
            </a:r>
            <a:endParaRPr lang="en-US" sz="1300" dirty="0"/>
          </a:p>
        </p:txBody>
      </p:sp>
      <p:sp>
        <p:nvSpPr>
          <p:cNvPr id="37" name="Text 28"/>
          <p:cNvSpPr/>
          <p:nvPr/>
        </p:nvSpPr>
        <p:spPr>
          <a:xfrm>
            <a:off x="954405" y="7122438"/>
            <a:ext cx="6166128" cy="180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Google Analytics, MyBusiness, Google Search Console, Microsoft Clarity.</a:t>
            </a:r>
            <a:endParaRPr lang="en-US" sz="1150" dirty="0"/>
          </a:p>
        </p:txBody>
      </p:sp>
      <p:sp>
        <p:nvSpPr>
          <p:cNvPr id="38" name="Shape 29"/>
          <p:cNvSpPr/>
          <p:nvPr/>
        </p:nvSpPr>
        <p:spPr>
          <a:xfrm>
            <a:off x="7584638" y="6242209"/>
            <a:ext cx="6240661" cy="149423"/>
          </a:xfrm>
          <a:prstGeom prst="roundRect">
            <a:avLst>
              <a:gd name="adj" fmla="val 15008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39" name="Shape 30"/>
          <p:cNvSpPr/>
          <p:nvPr/>
        </p:nvSpPr>
        <p:spPr>
          <a:xfrm>
            <a:off x="7360444" y="6092607"/>
            <a:ext cx="448508" cy="448508"/>
          </a:xfrm>
          <a:prstGeom prst="roundRect">
            <a:avLst>
              <a:gd name="adj" fmla="val 101938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pic>
        <p:nvPicPr>
          <p:cNvPr id="40" name="Image 7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472601" y="6204764"/>
            <a:ext cx="224195" cy="224195"/>
          </a:xfrm>
          <a:prstGeom prst="rect">
            <a:avLst/>
          </a:prstGeom>
        </p:spPr>
      </p:pic>
      <p:sp>
        <p:nvSpPr>
          <p:cNvPr id="41" name="Text 31"/>
          <p:cNvSpPr/>
          <p:nvPr/>
        </p:nvSpPr>
        <p:spPr>
          <a:xfrm>
            <a:off x="7509867" y="6631662"/>
            <a:ext cx="2326719" cy="2122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Google Ads un noslēgums</a:t>
            </a:r>
            <a:endParaRPr lang="en-US" sz="1300" dirty="0"/>
          </a:p>
        </p:txBody>
      </p:sp>
      <p:sp>
        <p:nvSpPr>
          <p:cNvPr id="42" name="Text 32"/>
          <p:cNvSpPr/>
          <p:nvPr/>
        </p:nvSpPr>
        <p:spPr>
          <a:xfrm>
            <a:off x="7509867" y="6898243"/>
            <a:ext cx="6166128" cy="180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Google Ads reklāmu izveide / </a:t>
            </a:r>
            <a:r>
              <a:rPr lang="lv-LV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Noslēguma  tests</a:t>
            </a: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3798" y="1364575"/>
            <a:ext cx="1491853" cy="2743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450" dirty="0">
                <a:solidFill>
                  <a:srgbClr val="2D2E34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ŠODIENAS LEKCIJA</a:t>
            </a:r>
            <a:endParaRPr lang="en-US" sz="1450" dirty="0"/>
          </a:p>
        </p:txBody>
      </p:sp>
      <p:sp>
        <p:nvSpPr>
          <p:cNvPr id="3" name="Text 1"/>
          <p:cNvSpPr/>
          <p:nvPr/>
        </p:nvSpPr>
        <p:spPr>
          <a:xfrm>
            <a:off x="863798" y="1798201"/>
            <a:ext cx="9789795" cy="6661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00"/>
              </a:lnSpc>
              <a:buNone/>
            </a:pPr>
            <a:r>
              <a:rPr lang="en-US" sz="41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Digitālā mārketinga veidi un kanāli</a:t>
            </a:r>
            <a:endParaRPr lang="en-US" sz="4150" dirty="0"/>
          </a:p>
        </p:txBody>
      </p:sp>
      <p:sp>
        <p:nvSpPr>
          <p:cNvPr id="4" name="Text 2"/>
          <p:cNvSpPr/>
          <p:nvPr/>
        </p:nvSpPr>
        <p:spPr>
          <a:xfrm>
            <a:off x="863798" y="2798445"/>
            <a:ext cx="12902803" cy="4286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50"/>
              </a:lnSpc>
              <a:buNone/>
            </a:pPr>
            <a:r>
              <a:rPr lang="en-US" sz="23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Iepazīsimies ar galvenajiem digitālā mārketinga veidiem, kanāliem un to pielietojumu.</a:t>
            </a:r>
            <a:endParaRPr lang="en-US" sz="23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798" y="3728085"/>
            <a:ext cx="2956560" cy="29565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857042" y="3677960"/>
            <a:ext cx="7917061" cy="3427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499949" y="1723668"/>
            <a:ext cx="11630382" cy="701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00"/>
              </a:lnSpc>
              <a:buNone/>
            </a:pPr>
            <a:r>
              <a:rPr lang="en-US" sz="44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Digitālais mārketings – ko viņi īsti dara?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63798" y="3041928"/>
            <a:ext cx="3365778" cy="4206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Populāri mīti</a:t>
            </a:r>
            <a:endParaRPr lang="en-US" sz="2650" dirty="0"/>
          </a:p>
        </p:txBody>
      </p:sp>
      <p:sp>
        <p:nvSpPr>
          <p:cNvPr id="4" name="Text 2"/>
          <p:cNvSpPr/>
          <p:nvPr/>
        </p:nvSpPr>
        <p:spPr>
          <a:xfrm>
            <a:off x="863798" y="3709392"/>
            <a:ext cx="6150293" cy="11968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Sagatavot banerus mājas lapām</a:t>
            </a:r>
            <a:endParaRPr lang="en-US" sz="1900" dirty="0"/>
          </a:p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Sociālo mediju pārvaldība (sēdēt visu dienu Facebook un IG)</a:t>
            </a:r>
            <a:endParaRPr lang="en-US" sz="1900" dirty="0"/>
          </a:p>
        </p:txBody>
      </p:sp>
      <p:sp>
        <p:nvSpPr>
          <p:cNvPr id="5" name="Shape 3"/>
          <p:cNvSpPr/>
          <p:nvPr/>
        </p:nvSpPr>
        <p:spPr>
          <a:xfrm>
            <a:off x="7446169" y="2795111"/>
            <a:ext cx="6505813" cy="3710821"/>
          </a:xfrm>
          <a:prstGeom prst="roundRect">
            <a:avLst>
              <a:gd name="adj" fmla="val 998"/>
            </a:avLst>
          </a:prstGeom>
          <a:solidFill>
            <a:srgbClr val="E8F5E9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6" name="Text 4"/>
          <p:cNvSpPr/>
          <p:nvPr/>
        </p:nvSpPr>
        <p:spPr>
          <a:xfrm>
            <a:off x="7692985" y="3041928"/>
            <a:ext cx="3365778" cy="4206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Fakts</a:t>
            </a:r>
            <a:endParaRPr lang="en-US" sz="2650" dirty="0"/>
          </a:p>
        </p:txBody>
      </p:sp>
      <p:sp>
        <p:nvSpPr>
          <p:cNvPr id="7" name="Text 5"/>
          <p:cNvSpPr/>
          <p:nvPr/>
        </p:nvSpPr>
        <p:spPr>
          <a:xfrm>
            <a:off x="7692985" y="3709392"/>
            <a:ext cx="6012180" cy="14023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000"/>
              </a:lnSpc>
              <a:buNone/>
            </a:pPr>
            <a:r>
              <a:rPr lang="en-US" sz="88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72%</a:t>
            </a:r>
            <a:endParaRPr lang="en-US" sz="8800" dirty="0"/>
          </a:p>
        </p:txBody>
      </p:sp>
      <p:sp>
        <p:nvSpPr>
          <p:cNvPr id="8" name="Text 6"/>
          <p:cNvSpPr/>
          <p:nvPr/>
        </p:nvSpPr>
        <p:spPr>
          <a:xfrm>
            <a:off x="7692985" y="5358527"/>
            <a:ext cx="6012180" cy="9253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24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no mārketinga budžeta tiks tērēti digitālajām aktivitātēm</a:t>
            </a:r>
            <a:endParaRPr 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3798" y="1472922"/>
            <a:ext cx="12902803" cy="14025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Digitālais mārketings – tā vairs nav ekstra, bet jau nepieciešamība.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1233964" y="3646765"/>
            <a:ext cx="12532638" cy="9253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24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Digitālais mārketings ir tirgzinības forma, kas koncentrējas uz mārketinga aktivitātēm digitālajā vidē.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863798" y="3369112"/>
            <a:ext cx="30480" cy="1480661"/>
          </a:xfrm>
          <a:prstGeom prst="rect">
            <a:avLst/>
          </a:prstGeom>
          <a:solidFill>
            <a:srgbClr val="2D2E34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5" name="Shape 3"/>
          <p:cNvSpPr/>
          <p:nvPr/>
        </p:nvSpPr>
        <p:spPr>
          <a:xfrm>
            <a:off x="863798" y="5127427"/>
            <a:ext cx="12902803" cy="1629132"/>
          </a:xfrm>
          <a:prstGeom prst="roundRect">
            <a:avLst>
              <a:gd name="adj" fmla="val 2273"/>
            </a:avLst>
          </a:prstGeom>
          <a:solidFill>
            <a:srgbClr val="D6D7DC"/>
          </a:solidFill>
          <a:ln/>
        </p:spPr>
        <p:txBody>
          <a:bodyPr/>
          <a:lstStyle/>
          <a:p>
            <a:endParaRPr lang="lv-LV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0615" y="5464850"/>
            <a:ext cx="350520" cy="28039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07952" y="5435918"/>
            <a:ext cx="2804874" cy="3582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📊 Ietekme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1707952" y="6040993"/>
            <a:ext cx="11811833" cy="370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Covid-19 pandēmijas dēļ 65% uzņēmumu ir paātrinājuši savu digitālo mārketingu.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3798" y="1840706"/>
            <a:ext cx="5609749" cy="701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Mārketinga mērķi</a:t>
            </a:r>
            <a:endParaRPr lang="en-US" sz="4400" dirty="0"/>
          </a:p>
        </p:txBody>
      </p:sp>
      <p:sp>
        <p:nvSpPr>
          <p:cNvPr id="3" name="Shape 1"/>
          <p:cNvSpPr/>
          <p:nvPr/>
        </p:nvSpPr>
        <p:spPr>
          <a:xfrm>
            <a:off x="863798" y="3035618"/>
            <a:ext cx="3040499" cy="1903809"/>
          </a:xfrm>
          <a:prstGeom prst="roundRect">
            <a:avLst>
              <a:gd name="adj" fmla="val 1945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4" name="Text 2"/>
          <p:cNvSpPr/>
          <p:nvPr/>
        </p:nvSpPr>
        <p:spPr>
          <a:xfrm>
            <a:off x="1110615" y="3282434"/>
            <a:ext cx="2546866" cy="10595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💰</a:t>
            </a:r>
            <a:r>
              <a:rPr lang="en-US" sz="22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Palielināt peļņu un ienākumus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4151114" y="3035618"/>
            <a:ext cx="3040618" cy="1903809"/>
          </a:xfrm>
          <a:prstGeom prst="roundRect">
            <a:avLst>
              <a:gd name="adj" fmla="val 1945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6" name="Text 4"/>
          <p:cNvSpPr/>
          <p:nvPr/>
        </p:nvSpPr>
        <p:spPr>
          <a:xfrm>
            <a:off x="4397931" y="3282434"/>
            <a:ext cx="2546985" cy="14101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🔍</a:t>
            </a:r>
            <a:r>
              <a:rPr lang="en-US" sz="22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Īstenot tirgus izpēti, izprast klientu vajadzības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7438549" y="3035618"/>
            <a:ext cx="3040618" cy="1903809"/>
          </a:xfrm>
          <a:prstGeom prst="roundRect">
            <a:avLst>
              <a:gd name="adj" fmla="val 1945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8" name="Text 6"/>
          <p:cNvSpPr/>
          <p:nvPr/>
        </p:nvSpPr>
        <p:spPr>
          <a:xfrm>
            <a:off x="7685365" y="3282434"/>
            <a:ext cx="2546985" cy="10595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🏷️</a:t>
            </a:r>
            <a:r>
              <a:rPr lang="en-US" sz="22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Izveidot un stiprināt zīmola atpazīstamību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0725983" y="3035618"/>
            <a:ext cx="3040618" cy="1903809"/>
          </a:xfrm>
          <a:prstGeom prst="roundRect">
            <a:avLst>
              <a:gd name="adj" fmla="val 1945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10" name="Text 8"/>
          <p:cNvSpPr/>
          <p:nvPr/>
        </p:nvSpPr>
        <p:spPr>
          <a:xfrm>
            <a:off x="10972800" y="3282434"/>
            <a:ext cx="2546985" cy="708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🤝</a:t>
            </a:r>
            <a:r>
              <a:rPr lang="en-US" sz="22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Veidot uzticamību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863798" y="5186243"/>
            <a:ext cx="4136350" cy="1202531"/>
          </a:xfrm>
          <a:prstGeom prst="roundRect">
            <a:avLst>
              <a:gd name="adj" fmla="val 3079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12" name="Text 10"/>
          <p:cNvSpPr/>
          <p:nvPr/>
        </p:nvSpPr>
        <p:spPr>
          <a:xfrm>
            <a:off x="1110615" y="5433060"/>
            <a:ext cx="3642717" cy="708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⭐</a:t>
            </a:r>
            <a:r>
              <a:rPr lang="en-US" sz="22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Uzlabot klientu pieredzi</a:t>
            </a:r>
            <a:endParaRPr lang="en-US" sz="2200" dirty="0"/>
          </a:p>
        </p:txBody>
      </p:sp>
      <p:sp>
        <p:nvSpPr>
          <p:cNvPr id="13" name="Shape 11"/>
          <p:cNvSpPr/>
          <p:nvPr/>
        </p:nvSpPr>
        <p:spPr>
          <a:xfrm>
            <a:off x="5246965" y="5186243"/>
            <a:ext cx="4136350" cy="1202531"/>
          </a:xfrm>
          <a:prstGeom prst="roundRect">
            <a:avLst>
              <a:gd name="adj" fmla="val 3079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14" name="Text 12"/>
          <p:cNvSpPr/>
          <p:nvPr/>
        </p:nvSpPr>
        <p:spPr>
          <a:xfrm>
            <a:off x="5493782" y="5433060"/>
            <a:ext cx="3642717" cy="708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💛</a:t>
            </a:r>
            <a:r>
              <a:rPr lang="en-US" sz="22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Veicināt klientu lojalitāti</a:t>
            </a:r>
            <a:endParaRPr lang="en-US" sz="2200" dirty="0"/>
          </a:p>
        </p:txBody>
      </p:sp>
      <p:sp>
        <p:nvSpPr>
          <p:cNvPr id="15" name="Shape 13"/>
          <p:cNvSpPr/>
          <p:nvPr/>
        </p:nvSpPr>
        <p:spPr>
          <a:xfrm>
            <a:off x="9630132" y="5186243"/>
            <a:ext cx="4136469" cy="1202531"/>
          </a:xfrm>
          <a:prstGeom prst="roundRect">
            <a:avLst>
              <a:gd name="adj" fmla="val 3079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16" name="Text 14"/>
          <p:cNvSpPr/>
          <p:nvPr/>
        </p:nvSpPr>
        <p:spPr>
          <a:xfrm>
            <a:off x="9876949" y="5433060"/>
            <a:ext cx="3642836" cy="708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👁️</a:t>
            </a:r>
            <a:r>
              <a:rPr lang="en-US" sz="22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Iegūt un noturēt uzmanību</a:t>
            </a:r>
            <a:endParaRPr lang="en-US" sz="2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402080" y="681276"/>
            <a:ext cx="11826121" cy="6310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950"/>
              </a:lnSpc>
              <a:buNone/>
            </a:pPr>
            <a:r>
              <a:rPr lang="en-US" sz="39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Digitālais mārketings vs. Tradicionālie mediji</a:t>
            </a:r>
            <a:endParaRPr lang="en-US" sz="3950" dirty="0"/>
          </a:p>
        </p:txBody>
      </p:sp>
      <p:sp>
        <p:nvSpPr>
          <p:cNvPr id="3" name="Text 1"/>
          <p:cNvSpPr/>
          <p:nvPr/>
        </p:nvSpPr>
        <p:spPr>
          <a:xfrm>
            <a:off x="2168009" y="1812012"/>
            <a:ext cx="3571875" cy="3786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50"/>
              </a:lnSpc>
              <a:buNone/>
            </a:pPr>
            <a:r>
              <a:rPr lang="en-US" sz="23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📺 Tradicionālie mediji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863798" y="2415540"/>
            <a:ext cx="6180415" cy="821650"/>
          </a:xfrm>
          <a:prstGeom prst="roundRect">
            <a:avLst>
              <a:gd name="adj" fmla="val 4056"/>
            </a:avLst>
          </a:prstGeom>
          <a:solidFill>
            <a:srgbClr val="FFFFFF"/>
          </a:solidFill>
          <a:ln w="30480">
            <a:solidFill>
              <a:srgbClr val="D8D4D4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5" name="Text 3"/>
          <p:cNvSpPr/>
          <p:nvPr/>
        </p:nvSpPr>
        <p:spPr>
          <a:xfrm>
            <a:off x="1116330" y="2668072"/>
            <a:ext cx="5675352" cy="316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7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Televīzija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863798" y="3437096"/>
            <a:ext cx="6180415" cy="821650"/>
          </a:xfrm>
          <a:prstGeom prst="roundRect">
            <a:avLst>
              <a:gd name="adj" fmla="val 4056"/>
            </a:avLst>
          </a:prstGeom>
          <a:solidFill>
            <a:srgbClr val="FFFFFF"/>
          </a:solidFill>
          <a:ln w="30480">
            <a:solidFill>
              <a:srgbClr val="D8D4D4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7" name="Text 5"/>
          <p:cNvSpPr/>
          <p:nvPr/>
        </p:nvSpPr>
        <p:spPr>
          <a:xfrm>
            <a:off x="1116330" y="3689628"/>
            <a:ext cx="5675352" cy="316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7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Radio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863798" y="4458653"/>
            <a:ext cx="6180415" cy="821650"/>
          </a:xfrm>
          <a:prstGeom prst="roundRect">
            <a:avLst>
              <a:gd name="adj" fmla="val 4056"/>
            </a:avLst>
          </a:prstGeom>
          <a:solidFill>
            <a:srgbClr val="FFFFFF"/>
          </a:solidFill>
          <a:ln w="30480">
            <a:solidFill>
              <a:srgbClr val="D8D4D4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9" name="Text 7"/>
          <p:cNvSpPr/>
          <p:nvPr/>
        </p:nvSpPr>
        <p:spPr>
          <a:xfrm>
            <a:off x="1116330" y="4711184"/>
            <a:ext cx="5675352" cy="316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7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Drukātā prese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863798" y="5480209"/>
            <a:ext cx="6180415" cy="821650"/>
          </a:xfrm>
          <a:prstGeom prst="roundRect">
            <a:avLst>
              <a:gd name="adj" fmla="val 4056"/>
            </a:avLst>
          </a:prstGeom>
          <a:solidFill>
            <a:srgbClr val="FFFFFF"/>
          </a:solidFill>
          <a:ln w="30480">
            <a:solidFill>
              <a:srgbClr val="D8D4D4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1" name="Text 9"/>
          <p:cNvSpPr/>
          <p:nvPr/>
        </p:nvSpPr>
        <p:spPr>
          <a:xfrm>
            <a:off x="1116330" y="5732740"/>
            <a:ext cx="5675352" cy="316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7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Vides reklāma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9169360" y="1812012"/>
            <a:ext cx="3029188" cy="3786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50"/>
              </a:lnSpc>
              <a:buNone/>
            </a:pPr>
            <a:r>
              <a:rPr lang="en-US" sz="23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📱 Digitālie kanāli</a:t>
            </a:r>
            <a:endParaRPr lang="en-US" sz="2350" dirty="0"/>
          </a:p>
        </p:txBody>
      </p:sp>
      <p:sp>
        <p:nvSpPr>
          <p:cNvPr id="13" name="Shape 11"/>
          <p:cNvSpPr/>
          <p:nvPr/>
        </p:nvSpPr>
        <p:spPr>
          <a:xfrm>
            <a:off x="7593806" y="2415540"/>
            <a:ext cx="6180415" cy="821650"/>
          </a:xfrm>
          <a:prstGeom prst="roundRect">
            <a:avLst>
              <a:gd name="adj" fmla="val 4056"/>
            </a:avLst>
          </a:prstGeom>
          <a:solidFill>
            <a:srgbClr val="FFFFFF"/>
          </a:solidFill>
          <a:ln w="30480">
            <a:solidFill>
              <a:srgbClr val="D8D4D4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4" name="Text 12"/>
          <p:cNvSpPr/>
          <p:nvPr/>
        </p:nvSpPr>
        <p:spPr>
          <a:xfrm>
            <a:off x="7846338" y="2668072"/>
            <a:ext cx="5675352" cy="316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7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Mājaslapa</a:t>
            </a:r>
            <a:endParaRPr lang="en-US" sz="1700" dirty="0"/>
          </a:p>
        </p:txBody>
      </p:sp>
      <p:sp>
        <p:nvSpPr>
          <p:cNvPr id="15" name="Shape 13"/>
          <p:cNvSpPr/>
          <p:nvPr/>
        </p:nvSpPr>
        <p:spPr>
          <a:xfrm>
            <a:off x="7593806" y="3437096"/>
            <a:ext cx="6180415" cy="821650"/>
          </a:xfrm>
          <a:prstGeom prst="roundRect">
            <a:avLst>
              <a:gd name="adj" fmla="val 4056"/>
            </a:avLst>
          </a:prstGeom>
          <a:solidFill>
            <a:srgbClr val="FFFFFF"/>
          </a:solidFill>
          <a:ln w="30480">
            <a:solidFill>
              <a:srgbClr val="D8D4D4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6" name="Text 14"/>
          <p:cNvSpPr/>
          <p:nvPr/>
        </p:nvSpPr>
        <p:spPr>
          <a:xfrm>
            <a:off x="7846338" y="3689628"/>
            <a:ext cx="5675352" cy="316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7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Sociālie mediji</a:t>
            </a:r>
            <a:endParaRPr lang="en-US" sz="1700" dirty="0"/>
          </a:p>
        </p:txBody>
      </p:sp>
      <p:sp>
        <p:nvSpPr>
          <p:cNvPr id="17" name="Shape 15"/>
          <p:cNvSpPr/>
          <p:nvPr/>
        </p:nvSpPr>
        <p:spPr>
          <a:xfrm>
            <a:off x="7593806" y="4458653"/>
            <a:ext cx="6180415" cy="821650"/>
          </a:xfrm>
          <a:prstGeom prst="roundRect">
            <a:avLst>
              <a:gd name="adj" fmla="val 4056"/>
            </a:avLst>
          </a:prstGeom>
          <a:solidFill>
            <a:srgbClr val="FFFFFF"/>
          </a:solidFill>
          <a:ln w="30480">
            <a:solidFill>
              <a:srgbClr val="D8D4D4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8" name="Text 16"/>
          <p:cNvSpPr/>
          <p:nvPr/>
        </p:nvSpPr>
        <p:spPr>
          <a:xfrm>
            <a:off x="7846338" y="4711184"/>
            <a:ext cx="5675352" cy="316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7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E-pasts</a:t>
            </a:r>
            <a:endParaRPr lang="en-US" sz="1700" dirty="0"/>
          </a:p>
        </p:txBody>
      </p:sp>
      <p:sp>
        <p:nvSpPr>
          <p:cNvPr id="19" name="Shape 17"/>
          <p:cNvSpPr/>
          <p:nvPr/>
        </p:nvSpPr>
        <p:spPr>
          <a:xfrm>
            <a:off x="7593806" y="5480209"/>
            <a:ext cx="6180415" cy="821650"/>
          </a:xfrm>
          <a:prstGeom prst="roundRect">
            <a:avLst>
              <a:gd name="adj" fmla="val 4056"/>
            </a:avLst>
          </a:prstGeom>
          <a:solidFill>
            <a:srgbClr val="FFFFFF"/>
          </a:solidFill>
          <a:ln w="30480">
            <a:solidFill>
              <a:srgbClr val="D8D4D4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20" name="Text 18"/>
          <p:cNvSpPr/>
          <p:nvPr/>
        </p:nvSpPr>
        <p:spPr>
          <a:xfrm>
            <a:off x="7846338" y="5732740"/>
            <a:ext cx="5675352" cy="316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7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Online maksas reklāmas</a:t>
            </a:r>
            <a:endParaRPr lang="en-US" sz="1700" dirty="0"/>
          </a:p>
        </p:txBody>
      </p:sp>
      <p:sp>
        <p:nvSpPr>
          <p:cNvPr id="21" name="Shape 19"/>
          <p:cNvSpPr/>
          <p:nvPr/>
        </p:nvSpPr>
        <p:spPr>
          <a:xfrm>
            <a:off x="7593806" y="6501765"/>
            <a:ext cx="6180415" cy="821650"/>
          </a:xfrm>
          <a:prstGeom prst="roundRect">
            <a:avLst>
              <a:gd name="adj" fmla="val 4056"/>
            </a:avLst>
          </a:prstGeom>
          <a:solidFill>
            <a:srgbClr val="FFFFFF"/>
          </a:solidFill>
          <a:ln w="30480">
            <a:solidFill>
              <a:srgbClr val="D8D4D4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22" name="Text 20"/>
          <p:cNvSpPr/>
          <p:nvPr/>
        </p:nvSpPr>
        <p:spPr>
          <a:xfrm>
            <a:off x="7846338" y="6754297"/>
            <a:ext cx="5675352" cy="316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7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Video mārketings</a:t>
            </a:r>
            <a:endParaRPr lang="en-US" sz="1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63798" y="2788920"/>
            <a:ext cx="2603183" cy="451723"/>
          </a:xfrm>
          <a:prstGeom prst="roundRect">
            <a:avLst>
              <a:gd name="adj" fmla="val 6557"/>
            </a:avLst>
          </a:prstGeom>
          <a:solidFill>
            <a:srgbClr val="E4E4E7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3" name="Text 1"/>
          <p:cNvSpPr/>
          <p:nvPr/>
        </p:nvSpPr>
        <p:spPr>
          <a:xfrm>
            <a:off x="1011793" y="2862858"/>
            <a:ext cx="2307193" cy="3038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💭</a:t>
            </a:r>
            <a:r>
              <a:rPr lang="en-US" sz="15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Diskusijas jautājums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863798" y="3339346"/>
            <a:ext cx="6180653" cy="701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Kā izveidot reklāmu?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863798" y="4139327"/>
            <a:ext cx="4487823" cy="560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Kāpēc un kam?</a:t>
            </a:r>
            <a:endParaRPr lang="en-US" sz="3500" dirty="0"/>
          </a:p>
        </p:txBody>
      </p:sp>
      <p:sp>
        <p:nvSpPr>
          <p:cNvPr id="6" name="Text 4"/>
          <p:cNvSpPr/>
          <p:nvPr/>
        </p:nvSpPr>
        <p:spPr>
          <a:xfrm>
            <a:off x="863798" y="5070396"/>
            <a:ext cx="12902803" cy="370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Padomājiet par kādu reklāmu, kuru nesen esat redzējuši. Kas tajā jūs piesaistīja?</a:t>
            </a:r>
            <a:endParaRPr lang="en-US" sz="1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1610</Words>
  <Application>Microsoft Office PowerPoint</Application>
  <PresentationFormat>Pielāgots</PresentationFormat>
  <Paragraphs>254</Paragraphs>
  <Slides>24</Slides>
  <Notes>24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24</vt:i4>
      </vt:variant>
    </vt:vector>
  </HeadingPairs>
  <TitlesOfParts>
    <vt:vector size="28" baseType="lpstr">
      <vt:lpstr>Montserrat Bold</vt:lpstr>
      <vt:lpstr>Arial</vt:lpstr>
      <vt:lpstr>Source Sans 3</vt:lpstr>
      <vt:lpstr>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Gints Krūmiņš</dc:creator>
  <cp:lastModifiedBy>Gints Krūmiņš</cp:lastModifiedBy>
  <cp:revision>1</cp:revision>
  <dcterms:created xsi:type="dcterms:W3CDTF">2026-03-17T10:33:27Z</dcterms:created>
  <dcterms:modified xsi:type="dcterms:W3CDTF">2026-05-13T12:44:47Z</dcterms:modified>
</cp:coreProperties>
</file>