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</p:sldIdLst>
  <p:sldSz cx="14630400" cy="8229600"/>
  <p:notesSz cx="8229600" cy="14630400"/>
  <p:embeddedFontLst>
    <p:embeddedFont>
      <p:font typeface="Montserrat Bold" panose="020B0604020202020204" charset="-70"/>
      <p:bold r:id="rId27"/>
    </p:embeddedFont>
    <p:embeddedFont>
      <p:font typeface="Source Sans 3" panose="020B0604020202020204" charset="0"/>
      <p:regular r:id="rId28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s Krūmiņš" userId="a90215d2-4ddd-4c49-b52b-24c8c48be455" providerId="ADAL" clId="{EB656BC2-B82A-4B92-85F9-22FF58BFAD04}"/>
    <pc:docChg chg="custSel delSld modSld sldOrd">
      <pc:chgData name="Gints Krūmiņš" userId="a90215d2-4ddd-4c49-b52b-24c8c48be455" providerId="ADAL" clId="{EB656BC2-B82A-4B92-85F9-22FF58BFAD04}" dt="2026-05-13T12:44:44.057" v="168" actId="47"/>
      <pc:docMkLst>
        <pc:docMk/>
      </pc:docMkLst>
      <pc:sldChg chg="modSp mod">
        <pc:chgData name="Gints Krūmiņš" userId="a90215d2-4ddd-4c49-b52b-24c8c48be455" providerId="ADAL" clId="{EB656BC2-B82A-4B92-85F9-22FF58BFAD04}" dt="2026-05-13T12:43:45.908" v="162" actId="20577"/>
        <pc:sldMkLst>
          <pc:docMk/>
          <pc:sldMk cId="0" sldId="256"/>
        </pc:sldMkLst>
        <pc:spChg chg="mod">
          <ac:chgData name="Gints Krūmiņš" userId="a90215d2-4ddd-4c49-b52b-24c8c48be455" providerId="ADAL" clId="{EB656BC2-B82A-4B92-85F9-22FF58BFAD04}" dt="2026-05-13T12:43:34.891" v="13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Gints Krūmiņš" userId="a90215d2-4ddd-4c49-b52b-24c8c48be455" providerId="ADAL" clId="{EB656BC2-B82A-4B92-85F9-22FF58BFAD04}" dt="2026-05-13T12:43:32.619" v="13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Gints Krūmiņš" userId="a90215d2-4ddd-4c49-b52b-24c8c48be455" providerId="ADAL" clId="{EB656BC2-B82A-4B92-85F9-22FF58BFAD04}" dt="2026-05-13T12:43:45.908" v="162" actId="20577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Gints Krūmiņš" userId="a90215d2-4ddd-4c49-b52b-24c8c48be455" providerId="ADAL" clId="{EB656BC2-B82A-4B92-85F9-22FF58BFAD04}" dt="2026-05-13T12:43:52.061" v="163" actId="47"/>
        <pc:sldMkLst>
          <pc:docMk/>
          <pc:sldMk cId="0" sldId="258"/>
        </pc:sldMkLst>
      </pc:sldChg>
      <pc:sldChg chg="del">
        <pc:chgData name="Gints Krūmiņš" userId="a90215d2-4ddd-4c49-b52b-24c8c48be455" providerId="ADAL" clId="{EB656BC2-B82A-4B92-85F9-22FF58BFAD04}" dt="2026-05-13T12:44:03.534" v="164" actId="47"/>
        <pc:sldMkLst>
          <pc:docMk/>
          <pc:sldMk cId="0" sldId="259"/>
        </pc:sldMkLst>
      </pc:sldChg>
      <pc:sldChg chg="modSp mod">
        <pc:chgData name="Gints Krūmiņš" userId="a90215d2-4ddd-4c49-b52b-24c8c48be455" providerId="ADAL" clId="{EB656BC2-B82A-4B92-85F9-22FF58BFAD04}" dt="2026-05-13T12:44:14.726" v="165" actId="6549"/>
        <pc:sldMkLst>
          <pc:docMk/>
          <pc:sldMk cId="0" sldId="260"/>
        </pc:sldMkLst>
        <pc:spChg chg="mod">
          <ac:chgData name="Gints Krūmiņš" userId="a90215d2-4ddd-4c49-b52b-24c8c48be455" providerId="ADAL" clId="{EB656BC2-B82A-4B92-85F9-22FF58BFAD04}" dt="2026-05-13T12:44:14.726" v="165" actId="6549"/>
          <ac:spMkLst>
            <pc:docMk/>
            <pc:sldMk cId="0" sldId="260"/>
            <ac:spMk id="31" creationId="{00000000-0000-0000-0000-000000000000}"/>
          </ac:spMkLst>
        </pc:spChg>
      </pc:sldChg>
      <pc:sldChg chg="del">
        <pc:chgData name="Gints Krūmiņš" userId="a90215d2-4ddd-4c49-b52b-24c8c48be455" providerId="ADAL" clId="{EB656BC2-B82A-4B92-85F9-22FF58BFAD04}" dt="2026-05-13T12:44:18.649" v="166" actId="47"/>
        <pc:sldMkLst>
          <pc:docMk/>
          <pc:sldMk cId="0" sldId="261"/>
        </pc:sldMkLst>
      </pc:sldChg>
      <pc:sldChg chg="del">
        <pc:chgData name="Gints Krūmiņš" userId="a90215d2-4ddd-4c49-b52b-24c8c48be455" providerId="ADAL" clId="{EB656BC2-B82A-4B92-85F9-22FF58BFAD04}" dt="2026-05-13T12:44:34.356" v="167" actId="47"/>
        <pc:sldMkLst>
          <pc:docMk/>
          <pc:sldMk cId="0" sldId="286"/>
        </pc:sldMkLst>
      </pc:sldChg>
      <pc:sldChg chg="del">
        <pc:chgData name="Gints Krūmiņš" userId="a90215d2-4ddd-4c49-b52b-24c8c48be455" providerId="ADAL" clId="{EB656BC2-B82A-4B92-85F9-22FF58BFAD04}" dt="2026-05-13T12:44:44.057" v="168" actId="47"/>
        <pc:sldMkLst>
          <pc:docMk/>
          <pc:sldMk cId="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7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905357"/>
            <a:ext cx="1332786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863798" y="2374225"/>
            <a:ext cx="129028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kursi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863798" y="4971607"/>
            <a:ext cx="12902803" cy="38457"/>
          </a:xfrm>
          <a:prstGeom prst="rect">
            <a:avLst/>
          </a:prstGeom>
          <a:solidFill>
            <a:srgbClr val="3D3838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863798" y="5287685"/>
            <a:ext cx="129028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Gints Krūmiņš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lv-LV" sz="190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gints@marketingakursi</a:t>
            </a: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.lv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25544381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05038" y="1167646"/>
            <a:ext cx="1022032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(Digitālā) mārketinga vienādojums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2362557"/>
            <a:ext cx="6451402" cy="9872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10615" y="359664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Mērķis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110615" y="4095274"/>
            <a:ext cx="5957768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 vēlamies sasniegt?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557"/>
            <a:ext cx="6451402" cy="9872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62017" y="359664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Auditorija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562017" y="4095274"/>
            <a:ext cx="5957768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 mēs uzrunājam?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8" y="4712256"/>
            <a:ext cx="6451402" cy="9872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10615" y="594633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Saturs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110615" y="6444972"/>
            <a:ext cx="5957768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 mēs sakām?</a:t>
            </a:r>
            <a:endParaRPr lang="en-US" sz="19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12256"/>
            <a:ext cx="6451402" cy="9872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62017" y="594633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Kanāls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562017" y="6444972"/>
            <a:ext cx="5957768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Kur mēs to sakām?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011680"/>
            <a:ext cx="12902803" cy="2902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6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"Dizains, mājaslapa vai reklāma nav pabeigta, kamēr to nesāk kāds lietot!"</a:t>
            </a:r>
            <a:endParaRPr lang="en-US" sz="6050" dirty="0"/>
          </a:p>
        </p:txBody>
      </p:sp>
      <p:sp>
        <p:nvSpPr>
          <p:cNvPr id="3" name="Shape 1"/>
          <p:cNvSpPr/>
          <p:nvPr/>
        </p:nvSpPr>
        <p:spPr>
          <a:xfrm>
            <a:off x="863798" y="5531558"/>
            <a:ext cx="12902803" cy="38457"/>
          </a:xfrm>
          <a:prstGeom prst="rect">
            <a:avLst/>
          </a:prstGeom>
          <a:solidFill>
            <a:srgbClr val="3D3838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863798" y="5847636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Lietotāju uzvedība un atsauksmes ir neatņemama dizaina procesa daļa. Testē, mēri, uzlabo.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6878" y="758904"/>
            <a:ext cx="743652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veidi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798" y="1953816"/>
            <a:ext cx="616982" cy="61698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3798" y="287928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Satura mārketings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6592" y="1953816"/>
            <a:ext cx="616982" cy="6169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66592" y="287928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Video mārketings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9386" y="1953816"/>
            <a:ext cx="616982" cy="6169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69386" y="287928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Viral mārketings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2180" y="1953816"/>
            <a:ext cx="616982" cy="61698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772180" y="287928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Maksas reklāmas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798" y="3723561"/>
            <a:ext cx="616982" cy="61698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63798" y="4649033"/>
            <a:ext cx="2994303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Sociālo mediju mārketings</a:t>
            </a:r>
            <a:endParaRPr lang="en-US" sz="22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592" y="3723561"/>
            <a:ext cx="616982" cy="616982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4166592" y="4649033"/>
            <a:ext cx="2994303" cy="1051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SEO (Meklētājprogrammu optimizācija)</a:t>
            </a:r>
            <a:endParaRPr lang="en-US" sz="22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9386" y="3723561"/>
            <a:ext cx="616982" cy="616982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469386" y="4649033"/>
            <a:ext cx="2994303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Influenceru mārketings</a:t>
            </a:r>
            <a:endParaRPr lang="en-US" sz="22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2180" y="3723561"/>
            <a:ext cx="616982" cy="616982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10772180" y="4649033"/>
            <a:ext cx="288500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E-pastu mārketings</a:t>
            </a:r>
            <a:endParaRPr lang="en-US" sz="2200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798" y="6194584"/>
            <a:ext cx="616982" cy="616982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863798" y="712005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SMS mārketings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77383" y="896303"/>
            <a:ext cx="5075634" cy="455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kanāli</a:t>
            </a:r>
            <a:endParaRPr lang="en-US" sz="2850" dirty="0"/>
          </a:p>
        </p:txBody>
      </p:sp>
      <p:sp>
        <p:nvSpPr>
          <p:cNvPr id="3" name="Shape 1"/>
          <p:cNvSpPr/>
          <p:nvPr/>
        </p:nvSpPr>
        <p:spPr>
          <a:xfrm>
            <a:off x="863798" y="1560552"/>
            <a:ext cx="6399252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3943112" y="1650802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1024176" y="2145983"/>
            <a:ext cx="6078498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🌐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Mājaslapa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7367230" y="1560552"/>
            <a:ext cx="6399371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10446544" y="1650802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527608" y="2145983"/>
            <a:ext cx="6078617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✍️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Korporatīvais blogs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863798" y="2609136"/>
            <a:ext cx="6399252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3943112" y="2699385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1024176" y="3194566"/>
            <a:ext cx="6078498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📱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Sociālie mediji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7367230" y="2609136"/>
            <a:ext cx="6399371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10446544" y="2699385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527608" y="3194566"/>
            <a:ext cx="6078617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📲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Mobilā aplikācija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863798" y="3657719"/>
            <a:ext cx="6399252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3943112" y="3747968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024176" y="4243149"/>
            <a:ext cx="6078498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🔍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Google meklētājs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7367230" y="3657719"/>
            <a:ext cx="6399371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Text 17"/>
          <p:cNvSpPr/>
          <p:nvPr/>
        </p:nvSpPr>
        <p:spPr>
          <a:xfrm>
            <a:off x="10446544" y="3747968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7527608" y="4243149"/>
            <a:ext cx="6078617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📰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Populāri un nišas portāli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863798" y="4706303"/>
            <a:ext cx="6399252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3943112" y="4796552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7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1024176" y="5291733"/>
            <a:ext cx="6078498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🛒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Gatavās tirgus vietas (Amazon, eBay, Etsy, 220.lv u.c.)</a:t>
            </a:r>
            <a:endParaRPr lang="en-US" sz="1250" dirty="0"/>
          </a:p>
        </p:txBody>
      </p:sp>
      <p:sp>
        <p:nvSpPr>
          <p:cNvPr id="24" name="Shape 22"/>
          <p:cNvSpPr/>
          <p:nvPr/>
        </p:nvSpPr>
        <p:spPr>
          <a:xfrm>
            <a:off x="7367230" y="4706303"/>
            <a:ext cx="6399371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Text 23"/>
          <p:cNvSpPr/>
          <p:nvPr/>
        </p:nvSpPr>
        <p:spPr>
          <a:xfrm>
            <a:off x="10446544" y="4796552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7527608" y="5291733"/>
            <a:ext cx="6078617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💬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Forumi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863798" y="5754886"/>
            <a:ext cx="6399252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8" name="Text 26"/>
          <p:cNvSpPr/>
          <p:nvPr/>
        </p:nvSpPr>
        <p:spPr>
          <a:xfrm>
            <a:off x="3943112" y="5845135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</a:t>
            </a:r>
            <a:endParaRPr lang="en-US" sz="1850" dirty="0"/>
          </a:p>
        </p:txBody>
      </p:sp>
      <p:sp>
        <p:nvSpPr>
          <p:cNvPr id="29" name="Text 27"/>
          <p:cNvSpPr/>
          <p:nvPr/>
        </p:nvSpPr>
        <p:spPr>
          <a:xfrm>
            <a:off x="1024176" y="6340316"/>
            <a:ext cx="6078498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📧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E-pasts</a:t>
            </a:r>
            <a:endParaRPr lang="en-US" sz="1250" dirty="0"/>
          </a:p>
        </p:txBody>
      </p:sp>
      <p:sp>
        <p:nvSpPr>
          <p:cNvPr id="30" name="Shape 28"/>
          <p:cNvSpPr/>
          <p:nvPr/>
        </p:nvSpPr>
        <p:spPr>
          <a:xfrm>
            <a:off x="7367230" y="5754886"/>
            <a:ext cx="6399371" cy="481251"/>
          </a:xfrm>
          <a:prstGeom prst="roundRect">
            <a:avLst>
              <a:gd name="adj" fmla="val 48007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1" name="Text 29"/>
          <p:cNvSpPr/>
          <p:nvPr/>
        </p:nvSpPr>
        <p:spPr>
          <a:xfrm>
            <a:off x="10446544" y="5845135"/>
            <a:ext cx="24062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10</a:t>
            </a:r>
            <a:endParaRPr lang="en-US" sz="1850" dirty="0"/>
          </a:p>
        </p:txBody>
      </p:sp>
      <p:sp>
        <p:nvSpPr>
          <p:cNvPr id="32" name="Text 30"/>
          <p:cNvSpPr/>
          <p:nvPr/>
        </p:nvSpPr>
        <p:spPr>
          <a:xfrm>
            <a:off x="7527608" y="6340316"/>
            <a:ext cx="6078617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📋</a:t>
            </a: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Online katalogi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863798" y="6816566"/>
            <a:ext cx="12902803" cy="516731"/>
          </a:xfrm>
          <a:prstGeom prst="roundRect">
            <a:avLst>
              <a:gd name="adj" fmla="val 4657"/>
            </a:avLst>
          </a:prstGeom>
          <a:solidFill>
            <a:srgbClr val="D6D7D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76" y="7028974"/>
            <a:ext cx="200501" cy="160377"/>
          </a:xfrm>
          <a:prstGeom prst="rect">
            <a:avLst/>
          </a:prstGeom>
        </p:spPr>
      </p:pic>
      <p:sp>
        <p:nvSpPr>
          <p:cNvPr id="35" name="Text 32"/>
          <p:cNvSpPr/>
          <p:nvPr/>
        </p:nvSpPr>
        <p:spPr>
          <a:xfrm>
            <a:off x="1385054" y="6960751"/>
            <a:ext cx="12221170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⏱️ </a:t>
            </a:r>
            <a:r>
              <a:rPr lang="en-US" sz="12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Vidējais patērētāja uzmanības ilgums ir 8 sekundes — jūsu saturam ir jābūt nozīmīgam!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91996" y="821055"/>
            <a:ext cx="3646289" cy="455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Liekam kopā</a:t>
            </a:r>
            <a:endParaRPr lang="en-US" sz="2850" dirty="0"/>
          </a:p>
        </p:txBody>
      </p:sp>
      <p:sp>
        <p:nvSpPr>
          <p:cNvPr id="3" name="Shape 1"/>
          <p:cNvSpPr/>
          <p:nvPr/>
        </p:nvSpPr>
        <p:spPr>
          <a:xfrm>
            <a:off x="863798" y="1485305"/>
            <a:ext cx="12902803" cy="1402675"/>
          </a:xfrm>
          <a:prstGeom prst="roundRect">
            <a:avLst>
              <a:gd name="adj" fmla="val 17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24176" y="1645682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2D2E34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454" y="1777960"/>
            <a:ext cx="216575" cy="216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4176" y="2231112"/>
            <a:ext cx="1976557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🎬</a:t>
            </a:r>
            <a:r>
              <a:rPr lang="en-US" sz="14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Video mārketings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24176" y="2529007"/>
            <a:ext cx="12582049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Facebook, YouTube, Instagram, TikTok u.c.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863798" y="2992160"/>
            <a:ext cx="12902803" cy="1402675"/>
          </a:xfrm>
          <a:prstGeom prst="roundRect">
            <a:avLst>
              <a:gd name="adj" fmla="val 17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1024176" y="3152537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2D2E34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454" y="3284815"/>
            <a:ext cx="216575" cy="2165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24176" y="3737967"/>
            <a:ext cx="1916906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💰</a:t>
            </a:r>
            <a:r>
              <a:rPr lang="en-US" sz="14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Maksas reklāmas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024176" y="4035862"/>
            <a:ext cx="12582049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Google Ads, Facebook, ziņu portāli u.c.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863798" y="4499015"/>
            <a:ext cx="12902803" cy="1402675"/>
          </a:xfrm>
          <a:prstGeom prst="roundRect">
            <a:avLst>
              <a:gd name="adj" fmla="val 17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1024176" y="4659392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2D2E34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4" y="4791670"/>
            <a:ext cx="216575" cy="2165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4176" y="5244822"/>
            <a:ext cx="2152888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📧</a:t>
            </a:r>
            <a:r>
              <a:rPr lang="en-US" sz="14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E-pastu mārketings</a:t>
            </a:r>
            <a:endParaRPr lang="en-US" sz="1400" dirty="0"/>
          </a:p>
        </p:txBody>
      </p:sp>
      <p:sp>
        <p:nvSpPr>
          <p:cNvPr id="17" name="Text 12"/>
          <p:cNvSpPr/>
          <p:nvPr/>
        </p:nvSpPr>
        <p:spPr>
          <a:xfrm>
            <a:off x="1024176" y="5542717"/>
            <a:ext cx="12582049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Pašu klientiem, citu organizāciju e-pastu saraksti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863798" y="6005870"/>
            <a:ext cx="12902803" cy="1402675"/>
          </a:xfrm>
          <a:prstGeom prst="roundRect">
            <a:avLst>
              <a:gd name="adj" fmla="val 17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1024176" y="6166247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2D2E34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454" y="6298525"/>
            <a:ext cx="216575" cy="21657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24176" y="6751677"/>
            <a:ext cx="2043232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📝</a:t>
            </a:r>
            <a:r>
              <a:rPr lang="en-US" sz="14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Satura mārketings</a:t>
            </a:r>
            <a:endParaRPr lang="en-US" sz="1400" dirty="0"/>
          </a:p>
        </p:txBody>
      </p:sp>
      <p:sp>
        <p:nvSpPr>
          <p:cNvPr id="22" name="Text 16"/>
          <p:cNvSpPr/>
          <p:nvPr/>
        </p:nvSpPr>
        <p:spPr>
          <a:xfrm>
            <a:off x="1024176" y="7049572"/>
            <a:ext cx="12582049" cy="198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Mājaslapa, soc. mediji, e-pasts u.c.</a:t>
            </a:r>
            <a:endParaRPr lang="en-US" sz="12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5057" y="1098709"/>
            <a:ext cx="8000167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Kanālu izvēle un prioritātes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293620"/>
            <a:ext cx="12902803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Nesāciet izmantot kanālu tikai tādēļ, ka tas ir vienkārši!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863798" y="3311604"/>
            <a:ext cx="6150293" cy="3459361"/>
          </a:xfrm>
          <a:prstGeom prst="roundRect">
            <a:avLst>
              <a:gd name="adj" fmla="val 107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1095" y="358890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Jautājiet sev: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1095" y="4186357"/>
            <a:ext cx="5595699" cy="2307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Kur auditorija visbiežāk meklēs vajadzīgo informāciju par jums? (Google, citu lapās, jūsu lapā...)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Kur interneta vidē ir atrodama auditorija, kuru varētu interesēt jūsu piedāvājums? (Katalogi, sociālie mediji, forumi...)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7623929" y="3311604"/>
            <a:ext cx="6150293" cy="3541514"/>
          </a:xfrm>
          <a:prstGeom prst="roundRect">
            <a:avLst>
              <a:gd name="adj" fmla="val 104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901226" y="358890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Fakts: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901226" y="4186357"/>
            <a:ext cx="5595699" cy="1402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0"/>
              </a:lnSpc>
              <a:buNone/>
            </a:pPr>
            <a:r>
              <a:rPr lang="en-US" sz="88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87%</a:t>
            </a:r>
            <a:endParaRPr lang="en-US" sz="8800" dirty="0"/>
          </a:p>
        </p:txBody>
      </p:sp>
      <p:sp>
        <p:nvSpPr>
          <p:cNvPr id="10" name="Text 8"/>
          <p:cNvSpPr/>
          <p:nvPr/>
        </p:nvSpPr>
        <p:spPr>
          <a:xfrm>
            <a:off x="7901226" y="5835491"/>
            <a:ext cx="559569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cilvēku, kuri iepērkas tiešsaistē, apgalvo, ka sociālie mediji palīdz viņiem pieņemt pirkšanas lēmumu.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24883" y="1410891"/>
            <a:ext cx="10780633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Meklēšanas un sociālo mediju saturs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582103" y="2729151"/>
            <a:ext cx="4713684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Sociālo mediju mārketings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2082879" y="3248501"/>
            <a:ext cx="3712131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Tu vēlies atrast auditoriju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63798" y="3845957"/>
            <a:ext cx="615029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Auditoriju piesaista izklaides materiāli un interesants saturs, kurš nav primāri vērsts uz pirkuma veikšanu.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02623" y="2729151"/>
            <a:ext cx="4192786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Meklēšanas mārketings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8766691" y="3248501"/>
            <a:ext cx="386465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Auditorija vēlas atrast Tevi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3929" y="3845957"/>
            <a:ext cx="615029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Lietotājam ir noteiktas vajadzības — meklē informāciju, lai varētu apmierināt savu vajadzību.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63798" y="5085993"/>
            <a:ext cx="6327934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110615" y="533280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89%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110615" y="5831443"/>
            <a:ext cx="5834301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uzņēmumu paļaujas uz dabisko meklēšanu kā visefektīvāko izplatīšanas kanālu.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7438549" y="5085993"/>
            <a:ext cx="632805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85365" y="533280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68%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85365" y="5831443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tiešsaistes pieredzes sākas ar meklētājprogrammu.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8291" y="987862"/>
            <a:ext cx="7693819" cy="666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Fear of Missing Out (FOMO)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5658207" y="1743075"/>
            <a:ext cx="3313867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Bailes nepagūt / zaudēt</a:t>
            </a:r>
            <a:endParaRPr lang="en-US" sz="2050" dirty="0"/>
          </a:p>
        </p:txBody>
      </p:sp>
      <p:sp>
        <p:nvSpPr>
          <p:cNvPr id="4" name="Shape 2"/>
          <p:cNvSpPr/>
          <p:nvPr/>
        </p:nvSpPr>
        <p:spPr>
          <a:xfrm>
            <a:off x="863798" y="2410182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098233" y="2644616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🛍️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Izpirkto preču rādīšana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1098233" y="3451860"/>
            <a:ext cx="2589848" cy="685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Parādīt izpirktās preces un to popularitāti.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4145161" y="2410182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4379595" y="2644616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⏰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Ierobežota laika piedāvājums</a:t>
            </a:r>
            <a:endParaRPr lang="en-US" sz="2050" dirty="0"/>
          </a:p>
        </p:txBody>
      </p:sp>
      <p:sp>
        <p:nvSpPr>
          <p:cNvPr id="9" name="Text 7"/>
          <p:cNvSpPr/>
          <p:nvPr/>
        </p:nvSpPr>
        <p:spPr>
          <a:xfrm>
            <a:off x="4379595" y="3451860"/>
            <a:ext cx="2589848" cy="102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Norāde, ka piedāvājums ir spēkā tikai ierobežotu laiku.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7426523" y="2410182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7660958" y="2644616"/>
            <a:ext cx="2589848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⏳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Atskaites laiks</a:t>
            </a:r>
            <a:endParaRPr lang="en-US" sz="2050" dirty="0"/>
          </a:p>
        </p:txBody>
      </p:sp>
      <p:sp>
        <p:nvSpPr>
          <p:cNvPr id="12" name="Text 10"/>
          <p:cNvSpPr/>
          <p:nvPr/>
        </p:nvSpPr>
        <p:spPr>
          <a:xfrm>
            <a:off x="7660958" y="3118842"/>
            <a:ext cx="2589848" cy="102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Izmantot taimerus steidzamības sajūtas radīšanai.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10707886" y="2410182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10942320" y="2644616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🔔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Pēdējās aktivitātes</a:t>
            </a:r>
            <a:endParaRPr lang="en-US" sz="2050" dirty="0"/>
          </a:p>
        </p:txBody>
      </p:sp>
      <p:sp>
        <p:nvSpPr>
          <p:cNvPr id="15" name="Text 13"/>
          <p:cNvSpPr/>
          <p:nvPr/>
        </p:nvSpPr>
        <p:spPr>
          <a:xfrm>
            <a:off x="10942320" y="3451860"/>
            <a:ext cx="2589848" cy="102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Paziņojumi par to, ka kāds tikko veica pirkumu vai rezervāciju.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863798" y="4937284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1098233" y="5171718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📦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Noliktavas atlikumi</a:t>
            </a:r>
            <a:endParaRPr lang="en-US" sz="2050" dirty="0"/>
          </a:p>
        </p:txBody>
      </p:sp>
      <p:sp>
        <p:nvSpPr>
          <p:cNvPr id="18" name="Text 16"/>
          <p:cNvSpPr/>
          <p:nvPr/>
        </p:nvSpPr>
        <p:spPr>
          <a:xfrm>
            <a:off x="1098233" y="5978962"/>
            <a:ext cx="2589848" cy="102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Informēt, ja noliktavā atlicis vairs tikai viens eksemplārs.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4145161" y="4937284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4379595" y="5171718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🌟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Dienas piedāvājumi</a:t>
            </a:r>
            <a:endParaRPr lang="en-US" sz="2050" dirty="0"/>
          </a:p>
        </p:txBody>
      </p:sp>
      <p:sp>
        <p:nvSpPr>
          <p:cNvPr id="21" name="Text 19"/>
          <p:cNvSpPr/>
          <p:nvPr/>
        </p:nvSpPr>
        <p:spPr>
          <a:xfrm>
            <a:off x="4379595" y="5978962"/>
            <a:ext cx="2589848" cy="685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Ekskluzīvi piedāvājumi ierobežotā daudzumā.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7426523" y="4937284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3" name="Text 21"/>
          <p:cNvSpPr/>
          <p:nvPr/>
        </p:nvSpPr>
        <p:spPr>
          <a:xfrm>
            <a:off x="7660958" y="5171718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🏆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Populārākās preces</a:t>
            </a:r>
            <a:endParaRPr lang="en-US" sz="2050" dirty="0"/>
          </a:p>
        </p:txBody>
      </p:sp>
      <p:sp>
        <p:nvSpPr>
          <p:cNvPr id="24" name="Text 22"/>
          <p:cNvSpPr/>
          <p:nvPr/>
        </p:nvSpPr>
        <p:spPr>
          <a:xfrm>
            <a:off x="7660958" y="5978962"/>
            <a:ext cx="2589848" cy="102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Saraksts ar pieprasītākajām precēm šobrīd.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10707886" y="4937284"/>
            <a:ext cx="3058716" cy="2304455"/>
          </a:xfrm>
          <a:prstGeom prst="roundRect">
            <a:avLst>
              <a:gd name="adj" fmla="val 152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6" name="Text 24"/>
          <p:cNvSpPr/>
          <p:nvPr/>
        </p:nvSpPr>
        <p:spPr>
          <a:xfrm>
            <a:off x="10942320" y="5171718"/>
            <a:ext cx="2589848" cy="673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🛒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Pamudinājumi grozam</a:t>
            </a:r>
            <a:endParaRPr lang="en-US" sz="2050" dirty="0"/>
          </a:p>
        </p:txBody>
      </p:sp>
      <p:sp>
        <p:nvSpPr>
          <p:cNvPr id="27" name="Text 25"/>
          <p:cNvSpPr/>
          <p:nvPr/>
        </p:nvSpPr>
        <p:spPr>
          <a:xfrm>
            <a:off x="10942320" y="5978962"/>
            <a:ext cx="2589848" cy="685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Citi ātri aicinājumi pabeigt pirkumu.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084" y="679013"/>
            <a:ext cx="4720828" cy="560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Klienta / pircēja ceļš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863084" y="1850588"/>
            <a:ext cx="6373297" cy="19716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60252" y="2205395"/>
            <a:ext cx="2241828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🔍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Apzināšanās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060252" y="2580084"/>
            <a:ext cx="5978962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Klients uzzina par produktu vai pakalpojumu.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394019" y="1554718"/>
            <a:ext cx="6373297" cy="19716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591187" y="1909524"/>
            <a:ext cx="2241828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🤔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Apsvēršana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1187" y="2284214"/>
            <a:ext cx="5978962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Klients salīdzina dažādas iespējas un risinājumus.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863084" y="3496985"/>
            <a:ext cx="6373297" cy="19716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60252" y="3851791"/>
            <a:ext cx="2241828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💳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Lēmums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60252" y="4226481"/>
            <a:ext cx="5978962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Klients veic pirkumu vai izvēlas konkrētu pakalpojumu.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394019" y="3201114"/>
            <a:ext cx="6373297" cy="19716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591187" y="3555921"/>
            <a:ext cx="2241828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❤️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Lojalitāte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1187" y="3930610"/>
            <a:ext cx="5978962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Klients atgriežas un iesaka produktu citiem.</a:t>
            </a:r>
            <a:endParaRPr lang="en-US" sz="155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4995148"/>
            <a:ext cx="5661660" cy="1651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761405"/>
            <a:ext cx="4263390" cy="532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Klienta ceļš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863798" y="1739741"/>
            <a:ext cx="12902803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Uzrunāšana ar atbilstošu risinājumu, saturu, atbilstošā posmā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863798" y="2684740"/>
            <a:ext cx="6340078" cy="234434"/>
          </a:xfrm>
          <a:prstGeom prst="roundRect">
            <a:avLst>
              <a:gd name="adj" fmla="val 1500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098233" y="3141821"/>
            <a:ext cx="2664619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🔍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Apzināšanās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1098233" y="3616047"/>
            <a:ext cx="5871210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Informatīvs saturs, blogi, sociālie mediji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7426523" y="2333030"/>
            <a:ext cx="6340078" cy="234434"/>
          </a:xfrm>
          <a:prstGeom prst="roundRect">
            <a:avLst>
              <a:gd name="adj" fmla="val 1500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660958" y="2790111"/>
            <a:ext cx="2664619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🤔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Apsvēršana</a:t>
            </a:r>
            <a:endParaRPr lang="en-US" sz="2050" dirty="0"/>
          </a:p>
        </p:txBody>
      </p:sp>
      <p:sp>
        <p:nvSpPr>
          <p:cNvPr id="9" name="Text 7"/>
          <p:cNvSpPr/>
          <p:nvPr/>
        </p:nvSpPr>
        <p:spPr>
          <a:xfrm>
            <a:off x="7660958" y="3264337"/>
            <a:ext cx="5871210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Salīdzinājumi, atsauksmes, gadījumu izpēte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63798" y="4767620"/>
            <a:ext cx="6340078" cy="234434"/>
          </a:xfrm>
          <a:prstGeom prst="roundRect">
            <a:avLst>
              <a:gd name="adj" fmla="val 1500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1098233" y="5224701"/>
            <a:ext cx="2664619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💳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Lēmums</a:t>
            </a:r>
            <a:endParaRPr lang="en-US" sz="2050" dirty="0"/>
          </a:p>
        </p:txBody>
      </p:sp>
      <p:sp>
        <p:nvSpPr>
          <p:cNvPr id="12" name="Text 10"/>
          <p:cNvSpPr/>
          <p:nvPr/>
        </p:nvSpPr>
        <p:spPr>
          <a:xfrm>
            <a:off x="1098233" y="5698927"/>
            <a:ext cx="5871210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Piedāvājumi, demonstrācijas, bezmaksas izmēģinājumi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7426523" y="4415909"/>
            <a:ext cx="6340078" cy="234434"/>
          </a:xfrm>
          <a:prstGeom prst="roundRect">
            <a:avLst>
              <a:gd name="adj" fmla="val 1500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660958" y="4872990"/>
            <a:ext cx="2664619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❤️</a:t>
            </a:r>
            <a:r>
              <a:rPr lang="en-US" sz="20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Lojalitāte</a:t>
            </a:r>
            <a:endParaRPr lang="en-US" sz="2050" dirty="0"/>
          </a:p>
        </p:txBody>
      </p:sp>
      <p:sp>
        <p:nvSpPr>
          <p:cNvPr id="15" name="Text 13"/>
          <p:cNvSpPr/>
          <p:nvPr/>
        </p:nvSpPr>
        <p:spPr>
          <a:xfrm>
            <a:off x="7660958" y="5347216"/>
            <a:ext cx="5871210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E-pasta kampaņas, ekskluzīvi piedāvājumi, kopiena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863798" y="6526649"/>
            <a:ext cx="12902803" cy="941546"/>
          </a:xfrm>
          <a:prstGeom prst="roundRect">
            <a:avLst>
              <a:gd name="adj" fmla="val 3736"/>
            </a:avLst>
          </a:prstGeom>
          <a:solidFill>
            <a:srgbClr val="D6D7D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3" y="6858357"/>
            <a:ext cx="293013" cy="234434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625679" y="6807875"/>
            <a:ext cx="11906488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Katram posmam nepieciešams atšķirīgs saturs un kanāls.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408" y="749141"/>
            <a:ext cx="5051465" cy="673119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0928" y="1115020"/>
            <a:ext cx="3953351" cy="49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Par mani</a:t>
            </a:r>
            <a:endParaRPr lang="en-US" sz="31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928" y="1792962"/>
            <a:ext cx="434816" cy="43481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0928" y="2381012"/>
            <a:ext cx="3734395" cy="889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Biznesa</a:t>
            </a:r>
            <a:r>
              <a:rPr lang="en-US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pieredze</a:t>
            </a:r>
            <a:r>
              <a:rPr lang="lv-LV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Esmu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no biznesa vides un visu savu darba mūžu (25 gadu stāžs) esmu strādājis pārdošanā un vadīšanā un nu jau lekciju vadīšanā.</a:t>
            </a:r>
            <a:endParaRPr lang="en-US" sz="1350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557" y="1792962"/>
            <a:ext cx="434816" cy="434816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648557" y="2381012"/>
            <a:ext cx="3734514" cy="889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Pasniedzēja</a:t>
            </a:r>
            <a:r>
              <a:rPr lang="en-US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darbs</a:t>
            </a:r>
            <a:r>
              <a:rPr lang="lv-LV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Lekcijas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RTU vadu jau 10 gadus, esmu novadījis aptuveni 1500 lekcijas, kopumā vairāk nekā 7500 stundas.</a:t>
            </a:r>
            <a:endParaRPr lang="en-US" sz="1350" dirty="0"/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928" y="3515320"/>
            <a:ext cx="434816" cy="434816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760928" y="4103370"/>
            <a:ext cx="3734395" cy="889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Izglītība</a:t>
            </a:r>
            <a:r>
              <a:rPr lang="lv-LV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Bakalaurs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uzņēmējdarbībā un vadībā. Digitālais mārketings apgūts pašmācību ceļā, papildināts LU, Turibā un daudzos profesionālos kursos.</a:t>
            </a:r>
            <a:endParaRPr lang="en-US" sz="135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557" y="3515320"/>
            <a:ext cx="434816" cy="434816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4648557" y="4103370"/>
            <a:ext cx="3734514" cy="889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Praktiskā</a:t>
            </a:r>
            <a:r>
              <a:rPr lang="en-US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darbība</a:t>
            </a:r>
            <a:r>
              <a:rPr lang="lv-LV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Ikdienā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veicu SEO auditus, konsultēju klientus, kā arī uzturu un pārvaldu Meta Ads un Google Ads kontus.</a:t>
            </a:r>
            <a:endParaRPr lang="en-US" sz="135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928" y="5237678"/>
            <a:ext cx="434816" cy="434816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760928" y="5825728"/>
            <a:ext cx="3734395" cy="666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Brīvais</a:t>
            </a:r>
            <a:r>
              <a:rPr lang="en-US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b="1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laiks</a:t>
            </a:r>
            <a:r>
              <a:rPr lang="lv-LV" sz="1350" b="1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Ārpus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darba pienākumiem kvalitatīvi pavadu laiku ar ģimeni un aizraujos ar medībām.</a:t>
            </a:r>
            <a:endParaRPr lang="en-US" sz="1350" dirty="0"/>
          </a:p>
        </p:txBody>
      </p:sp>
      <p:sp>
        <p:nvSpPr>
          <p:cNvPr id="15" name="Shape 6"/>
          <p:cNvSpPr/>
          <p:nvPr/>
        </p:nvSpPr>
        <p:spPr>
          <a:xfrm>
            <a:off x="760928" y="6717417"/>
            <a:ext cx="7622143" cy="29289"/>
          </a:xfrm>
          <a:prstGeom prst="rect">
            <a:avLst/>
          </a:prstGeom>
          <a:solidFill>
            <a:srgbClr val="3D3838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7"/>
          <p:cNvSpPr/>
          <p:nvPr/>
        </p:nvSpPr>
        <p:spPr>
          <a:xfrm>
            <a:off x="760928" y="6884551"/>
            <a:ext cx="7622143" cy="229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📧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Gints.krumins@rtu.lv   |   </a:t>
            </a:r>
            <a:r>
              <a:rPr lang="en-US" sz="13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📞</a:t>
            </a:r>
            <a:r>
              <a:rPr lang="en-US" sz="13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25544381</a:t>
            </a:r>
            <a:endParaRPr lang="en-US" sz="13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816650"/>
            <a:ext cx="129028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Unique Selling Points (USP) – Konkurētspējīgās īpašības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63798" y="2712839"/>
            <a:ext cx="12902803" cy="1394222"/>
          </a:xfrm>
          <a:prstGeom prst="roundRect">
            <a:avLst>
              <a:gd name="adj" fmla="val 2656"/>
            </a:avLst>
          </a:prstGeom>
          <a:solidFill>
            <a:srgbClr val="D6D7D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5" y="3064431"/>
            <a:ext cx="308491" cy="24681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65923" y="3021330"/>
            <a:ext cx="1185386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Definīcija:</a:t>
            </a: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USP ir faktors vai apsvērums, ko pārdevējs uzrāda kā iemeslu tam, ka viens produkts vai pakalpojums atšķiras un ir labāks par konkurentu.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3798" y="4384715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Konkurētspējīgās īpašības ir pazīmes, kas izceļ produkta labumus un kas ir nozīmīgas klientam.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3798" y="5032534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USP ir teikums – frāze, kas izceļ produkta un/vai zīmola galveno atšķirību no konkurentiem.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3798" y="5680353"/>
            <a:ext cx="1290280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6"/>
          <p:cNvSpPr/>
          <p:nvPr/>
        </p:nvSpPr>
        <p:spPr>
          <a:xfrm>
            <a:off x="1110615" y="5927169"/>
            <a:ext cx="474237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M&amp;M's: "Kūst mutē, nevis rokās."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110615" y="6425803"/>
            <a:ext cx="1240917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1954. gadā M&amp;M's izmantoja patentētu cukura virskārtu, kas neļauj šokolādei izkust rokās – līdz ar to ilgāk varēja pārnēsāt, salīdzinājumā ar konkurentu produkciju.</a:t>
            </a:r>
            <a:endParaRPr lang="en-US" sz="1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68636"/>
            <a:ext cx="10543937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termini – 1. daļa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63798" y="2663547"/>
            <a:ext cx="6327934" cy="2110383"/>
          </a:xfrm>
          <a:prstGeom prst="roundRect">
            <a:avLst>
              <a:gd name="adj" fmla="val 17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110615" y="2910364"/>
            <a:ext cx="5151834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📊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KPI (Key Performance Indicator)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10615" y="3416618"/>
            <a:ext cx="5834301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Mērķis, kuru jāsasniedz ar reklāmas palīdzību. Piemēri: Cost Per Acquisition, Click Through Rate, Impresijas, Bounce Rate, Engagement Rate, ROAS u.c.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7438549" y="2663547"/>
            <a:ext cx="6328053" cy="2110383"/>
          </a:xfrm>
          <a:prstGeom prst="roundRect">
            <a:avLst>
              <a:gd name="adj" fmla="val 17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685365" y="2910364"/>
            <a:ext cx="4294346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💸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CPA (Cost Per Acquisition)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85365" y="3416618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Parāda, cik maksā viena klienta iegūšana.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63798" y="5020747"/>
            <a:ext cx="6327934" cy="1740218"/>
          </a:xfrm>
          <a:prstGeom prst="roundRect">
            <a:avLst>
              <a:gd name="adj" fmla="val 212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110615" y="5267563"/>
            <a:ext cx="3882152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🎯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Konversija (Conversion)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110615" y="5773817"/>
            <a:ext cx="5834301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Digitālā mārketinga mērķis mārketinga stratēģijā, kuru sasniedz klients.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7438549" y="5020747"/>
            <a:ext cx="6328053" cy="1740218"/>
          </a:xfrm>
          <a:prstGeom prst="roundRect">
            <a:avLst>
              <a:gd name="adj" fmla="val 212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85365" y="5267563"/>
            <a:ext cx="4514255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📈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ROAS (Return on Ad Spend)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85365" y="5773817"/>
            <a:ext cx="58344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Parāda, cik tiek iegūts atpakaļ apgrozījumā uz katru iztērēto digitālā mārketinga iedaļu.</a:t>
            </a:r>
            <a:endParaRPr lang="en-US"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9869" y="693301"/>
            <a:ext cx="10610731" cy="697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termini – 2. daļa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859869" y="1880354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105495" y="2125980"/>
            <a:ext cx="4451509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💹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ROI (Return on Investment)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105495" y="2621637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Koeficients, kurš nosaka peļņas gūšanu vai zaudējumu pret ieguldījumu un izmaksām.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7437477" y="1880354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683103" y="2125980"/>
            <a:ext cx="3078361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💰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Konversiju vērtība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83103" y="2621637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Parāda, cik liela vērtība naudas izteiksmē ir iegūta no digitālā mārketinga.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59869" y="3847148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105495" y="4092773"/>
            <a:ext cx="4070271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👆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CTR (Click Through Rate)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1105495" y="4588431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Parāda, cik bieži cilvēki klikšķina uz reklāmu pēc tam, kad tā tiek parādīta.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7437477" y="3847148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83103" y="4092773"/>
            <a:ext cx="2969300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👁️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Impression Share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7683103" y="4588431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Parāda, cik liela daļa no potenciāliem parādīšanas brīžiem reklāma tiek parādīta.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859869" y="5813941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105495" y="6059567"/>
            <a:ext cx="2791897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📡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Reach</a:t>
            </a:r>
            <a:endParaRPr lang="en-US" sz="2150" dirty="0"/>
          </a:p>
        </p:txBody>
      </p:sp>
      <p:sp>
        <p:nvSpPr>
          <p:cNvPr id="17" name="Text 15"/>
          <p:cNvSpPr/>
          <p:nvPr/>
        </p:nvSpPr>
        <p:spPr>
          <a:xfrm>
            <a:off x="1105495" y="6555224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Digitālā mārketinga sasniegtās auditorijas lielums. Katrs sasniegts lietotājs (atšķirībā no impresijām).</a:t>
            </a:r>
            <a:endParaRPr lang="en-US" sz="1900" dirty="0"/>
          </a:p>
        </p:txBody>
      </p:sp>
      <p:sp>
        <p:nvSpPr>
          <p:cNvPr id="18" name="Shape 16"/>
          <p:cNvSpPr/>
          <p:nvPr/>
        </p:nvSpPr>
        <p:spPr>
          <a:xfrm>
            <a:off x="7437477" y="5813941"/>
            <a:ext cx="6333053" cy="1722239"/>
          </a:xfrm>
          <a:prstGeom prst="roundRect">
            <a:avLst>
              <a:gd name="adj" fmla="val 21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Text 17"/>
          <p:cNvSpPr/>
          <p:nvPr/>
        </p:nvSpPr>
        <p:spPr>
          <a:xfrm>
            <a:off x="7683103" y="6059567"/>
            <a:ext cx="3079790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❤️</a:t>
            </a: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Engagement Rate</a:t>
            </a:r>
            <a:endParaRPr lang="en-US" sz="2150" dirty="0"/>
          </a:p>
        </p:txBody>
      </p:sp>
      <p:sp>
        <p:nvSpPr>
          <p:cNvPr id="20" name="Text 18"/>
          <p:cNvSpPr/>
          <p:nvPr/>
        </p:nvSpPr>
        <p:spPr>
          <a:xfrm>
            <a:off x="7683103" y="6555224"/>
            <a:ext cx="5841802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Līmenis, kurā lietotāji mijiedarbojas ar saturu (komentāri, dalīšanās, klikšķi u.c.).</a:t>
            </a:r>
            <a:endParaRPr lang="en-US" sz="1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703898"/>
            <a:ext cx="9056846" cy="596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termini – 3. daļa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863798" y="1656517"/>
            <a:ext cx="6362224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73587" y="1866305"/>
            <a:ext cx="2846903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🖱️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CPC (Cost Per Click)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1073587" y="2271117"/>
            <a:ext cx="5942648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Cena par klikšķi. Veidojot kampaņas, tiek noteikta maksimālā cena, par kuru tiks iegūti vislabākie rezultāti.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7404259" y="1656517"/>
            <a:ext cx="6362343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614047" y="1866305"/>
            <a:ext cx="444912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📊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CPM (Cost Per 1000 Impressions)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047" y="2271117"/>
            <a:ext cx="5942767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Cena par 1000 impresijām.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863798" y="3241119"/>
            <a:ext cx="6362224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73587" y="3450908"/>
            <a:ext cx="2765227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📣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CTA (Call to Action)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1073587" y="3855720"/>
            <a:ext cx="5942648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Aicinājums veikt darbību. Ļoti nozīmīgs faktors CTR uzlabošanā.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04259" y="3241119"/>
            <a:ext cx="6362343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14047" y="3450908"/>
            <a:ext cx="23841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🚪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Bounce Rate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047" y="3855720"/>
            <a:ext cx="5942767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Lietotāji, kuri pēc pirmās lapas uzreiz izgājuši ārā, neveicot nevienu darbību.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863798" y="4825722"/>
            <a:ext cx="6362224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073587" y="5035510"/>
            <a:ext cx="23841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⏱️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Sesija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073587" y="5440323"/>
            <a:ext cx="5942648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Periods, kuru lietotājs pavada jūsu mājaslapā. Jauna sesija sākas pēc 30 min neaktivitātes.</a:t>
            </a:r>
            <a:endParaRPr lang="en-US" sz="1650" dirty="0"/>
          </a:p>
        </p:txBody>
      </p:sp>
      <p:sp>
        <p:nvSpPr>
          <p:cNvPr id="18" name="Shape 16"/>
          <p:cNvSpPr/>
          <p:nvPr/>
        </p:nvSpPr>
        <p:spPr>
          <a:xfrm>
            <a:off x="7404259" y="4825722"/>
            <a:ext cx="6362343" cy="1406366"/>
          </a:xfrm>
          <a:prstGeom prst="roundRect">
            <a:avLst>
              <a:gd name="adj" fmla="val 22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Text 17"/>
          <p:cNvSpPr/>
          <p:nvPr/>
        </p:nvSpPr>
        <p:spPr>
          <a:xfrm>
            <a:off x="7614047" y="5035510"/>
            <a:ext cx="23841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🔄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Remarketing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7614047" y="5440323"/>
            <a:ext cx="5942767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Veids, kā sasniegt auditoriju, kuri ir mijiedarbojušies ar jūsu mājaslapu vai citu saturu.</a:t>
            </a:r>
            <a:endParaRPr lang="en-US" sz="1650" dirty="0"/>
          </a:p>
        </p:txBody>
      </p:sp>
      <p:sp>
        <p:nvSpPr>
          <p:cNvPr id="21" name="Shape 19"/>
          <p:cNvSpPr/>
          <p:nvPr/>
        </p:nvSpPr>
        <p:spPr>
          <a:xfrm>
            <a:off x="863798" y="6410325"/>
            <a:ext cx="12902803" cy="1115378"/>
          </a:xfrm>
          <a:prstGeom prst="roundRect">
            <a:avLst>
              <a:gd name="adj" fmla="val 282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1073587" y="6620113"/>
            <a:ext cx="2978706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🧪</a:t>
            </a:r>
            <a:r>
              <a:rPr lang="en-US" sz="18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A/B tests (Split tests)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1073587" y="7024926"/>
            <a:ext cx="12483227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Metode, ar kuras palīdzību tiek testēti dažādi saturu varianti uz vienu un to pašu auditoriju.</a:t>
            </a:r>
            <a:endParaRPr lang="en-US" sz="16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72145"/>
            <a:ext cx="9649778" cy="631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termini – 4. daļa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863798" y="2002988"/>
            <a:ext cx="6351389" cy="1829276"/>
          </a:xfrm>
          <a:prstGeom prst="roundRect">
            <a:avLst>
              <a:gd name="adj" fmla="val 182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85850" y="2225040"/>
            <a:ext cx="252436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🌱</a:t>
            </a:r>
            <a:r>
              <a:rPr lang="en-US" sz="19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Organic Traffic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085850" y="2660452"/>
            <a:ext cx="5907286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Lietotāji, kuri apmeklē mājaslapu no bezmaksas meklēšanas rezultātiem Google vai citā meklētājprogrammā. SEO un satura mārketings palīdz palielināt šo kanālu.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15093" y="2002988"/>
            <a:ext cx="6351508" cy="1829276"/>
          </a:xfrm>
          <a:prstGeom prst="roundRect">
            <a:avLst>
              <a:gd name="adj" fmla="val 182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637145" y="2225040"/>
            <a:ext cx="4887397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🔍</a:t>
            </a:r>
            <a:r>
              <a:rPr lang="en-US" sz="19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SEO (Search Engine Optimization)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37145" y="2660452"/>
            <a:ext cx="5907405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Mājaslapas optimizācija ar mērķi paaugstināt atrašanās vietu meklētājprogrammu rezultātos.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863798" y="4032171"/>
            <a:ext cx="6351389" cy="1829276"/>
          </a:xfrm>
          <a:prstGeom prst="roundRect">
            <a:avLst>
              <a:gd name="adj" fmla="val 182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85850" y="4254222"/>
            <a:ext cx="2829639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📝</a:t>
            </a:r>
            <a:r>
              <a:rPr lang="en-US" sz="19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Satura mārketings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1085850" y="4689634"/>
            <a:ext cx="5907286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Satura veidošanas metode ar mērķi piesaistīt klientus, veicināt zīmola atpazīstamību, nostiprināt zīmola identitāti un palielināt pārdošanas apjomus.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415093" y="4032171"/>
            <a:ext cx="6351508" cy="1829276"/>
          </a:xfrm>
          <a:prstGeom prst="roundRect">
            <a:avLst>
              <a:gd name="adj" fmla="val 182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37145" y="4254222"/>
            <a:ext cx="252436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🏷️</a:t>
            </a:r>
            <a:r>
              <a:rPr lang="en-US" sz="19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TAG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37145" y="4689634"/>
            <a:ext cx="5907405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Kods, kurš tiek ievietots mājaslapā priekš sistēmām kā Google Analytics, Facebook Analytics u.c., lai nolasītu lietotāju uzvedību.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863798" y="6061353"/>
            <a:ext cx="12902803" cy="1196102"/>
          </a:xfrm>
          <a:prstGeom prst="roundRect">
            <a:avLst>
              <a:gd name="adj" fmla="val 278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085850" y="6283404"/>
            <a:ext cx="4629269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🔗</a:t>
            </a:r>
            <a:r>
              <a:rPr lang="en-US" sz="19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URL (Uniform Resource Locator)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1085850" y="6718816"/>
            <a:ext cx="12458700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Mājaslapas adrese, kura noved uz kādu resursu. Izmanto, lai novestu lietotāju uz precīzu sadaļu reklamētajam produktam.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4982" y="777716"/>
            <a:ext cx="3397806" cy="42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Kursa tēmas</a:t>
            </a:r>
            <a:endParaRPr lang="en-US" sz="2650" dirty="0"/>
          </a:p>
        </p:txBody>
      </p:sp>
      <p:sp>
        <p:nvSpPr>
          <p:cNvPr id="3" name="Shape 1"/>
          <p:cNvSpPr/>
          <p:nvPr/>
        </p:nvSpPr>
        <p:spPr>
          <a:xfrm>
            <a:off x="1029176" y="1757243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804982" y="1607641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138" y="1719798"/>
            <a:ext cx="224195" cy="22419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54405" y="2146697"/>
            <a:ext cx="2453402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pamati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954405" y="2413278"/>
            <a:ext cx="6166128" cy="360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Digitālā mārketinga veidi un kanāli. Efektīvas digitālā mārketinga un pārdošanas stratēģijas e-komercijas veikaliem.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7584638" y="1533049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7360444" y="1383447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2601" y="1495604"/>
            <a:ext cx="224195" cy="22419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09867" y="1922502"/>
            <a:ext cx="1732359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Mājaslapas izstrāde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7509867" y="2189083"/>
            <a:ext cx="6166128" cy="360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Padziļināta e-komercijas platformu analīze un funkcionalitātes izmantošana. Juridiskie aspekti, klientu apkalpošana un biznesa mērogošanas metodes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1029176" y="3386971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804982" y="3237369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138" y="3349526"/>
            <a:ext cx="224195" cy="22419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54405" y="3776424"/>
            <a:ext cx="2899291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Meklētājprogrammu mārketings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954405" y="4043005"/>
            <a:ext cx="6166128" cy="180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SEO (S</a:t>
            </a:r>
            <a:r>
              <a:rPr lang="lv-LV" sz="11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earch</a:t>
            </a:r>
            <a:r>
              <a:rPr lang="lv-LV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lv-LV" sz="11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engine</a:t>
            </a:r>
            <a:r>
              <a:rPr lang="lv-LV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lv-LV" sz="11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optimization</a:t>
            </a: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) un SEO audita rīki.Tīmekļa izstrādes tehnoloģiju </a:t>
            </a:r>
            <a:r>
              <a:rPr lang="en-US" sz="11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praktiska</a:t>
            </a: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150" dirty="0" err="1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pielietošana</a:t>
            </a:r>
            <a:endParaRPr lang="lv-LV" sz="1150" dirty="0">
              <a:solidFill>
                <a:srgbClr val="3D3838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e-komercijā ar MI</a:t>
            </a:r>
            <a:endParaRPr lang="en-US" sz="1150" dirty="0"/>
          </a:p>
        </p:txBody>
      </p:sp>
      <p:sp>
        <p:nvSpPr>
          <p:cNvPr id="18" name="Shape 13"/>
          <p:cNvSpPr/>
          <p:nvPr/>
        </p:nvSpPr>
        <p:spPr>
          <a:xfrm>
            <a:off x="7584638" y="3162776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7360444" y="3013174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2601" y="3125331"/>
            <a:ext cx="224195" cy="22419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09867" y="3552230"/>
            <a:ext cx="2635210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Satura un e-pasta mārketings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7509867" y="3818811"/>
            <a:ext cx="6166128" cy="180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Satura mārketings. E-pastu mārketings. Influenceru mārketings.</a:t>
            </a:r>
            <a:endParaRPr lang="en-US" sz="1150" dirty="0"/>
          </a:p>
        </p:txBody>
      </p:sp>
      <p:sp>
        <p:nvSpPr>
          <p:cNvPr id="23" name="Shape 17"/>
          <p:cNvSpPr/>
          <p:nvPr/>
        </p:nvSpPr>
        <p:spPr>
          <a:xfrm>
            <a:off x="1029176" y="4836676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4" name="Shape 18"/>
          <p:cNvSpPr/>
          <p:nvPr/>
        </p:nvSpPr>
        <p:spPr>
          <a:xfrm>
            <a:off x="804982" y="4687074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138" y="4799231"/>
            <a:ext cx="224195" cy="224195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954405" y="5226129"/>
            <a:ext cx="2159198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Sociālo tīklu mārketings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954405" y="5492710"/>
            <a:ext cx="6166128" cy="360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Facebook reklāmas izveide un analīze. Efektīvas digitālā mārketinga un pārdošanas stratēģijas e-komercijas veikaliem.</a:t>
            </a:r>
            <a:endParaRPr lang="en-US" sz="1150" dirty="0"/>
          </a:p>
        </p:txBody>
      </p:sp>
      <p:sp>
        <p:nvSpPr>
          <p:cNvPr id="28" name="Shape 21"/>
          <p:cNvSpPr/>
          <p:nvPr/>
        </p:nvSpPr>
        <p:spPr>
          <a:xfrm>
            <a:off x="7584638" y="4612481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9" name="Shape 22"/>
          <p:cNvSpPr/>
          <p:nvPr/>
        </p:nvSpPr>
        <p:spPr>
          <a:xfrm>
            <a:off x="7360444" y="4462879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601" y="4575036"/>
            <a:ext cx="224195" cy="224195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7509867" y="5001935"/>
            <a:ext cx="6166128" cy="424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Mākslīgais </a:t>
            </a:r>
            <a:r>
              <a:rPr lang="en-US" sz="1300" b="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intelekts</a:t>
            </a: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un digitālo produktu tirdzniecības pamati</a:t>
            </a:r>
            <a:endParaRPr lang="en-US" sz="1300" dirty="0"/>
          </a:p>
        </p:txBody>
      </p:sp>
      <p:sp>
        <p:nvSpPr>
          <p:cNvPr id="32" name="Text 24"/>
          <p:cNvSpPr/>
          <p:nvPr/>
        </p:nvSpPr>
        <p:spPr>
          <a:xfrm>
            <a:off x="7509867" y="5480804"/>
            <a:ext cx="6166128" cy="180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Mākslīgā intelekta rīku izmantošana satura veidošanā.</a:t>
            </a:r>
            <a:endParaRPr lang="en-US" sz="1150" dirty="0"/>
          </a:p>
        </p:txBody>
      </p:sp>
      <p:sp>
        <p:nvSpPr>
          <p:cNvPr id="33" name="Shape 25"/>
          <p:cNvSpPr/>
          <p:nvPr/>
        </p:nvSpPr>
        <p:spPr>
          <a:xfrm>
            <a:off x="1029176" y="6466403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4" name="Shape 26"/>
          <p:cNvSpPr/>
          <p:nvPr/>
        </p:nvSpPr>
        <p:spPr>
          <a:xfrm>
            <a:off x="804982" y="6316801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138" y="6428958"/>
            <a:ext cx="224195" cy="224195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954405" y="6855857"/>
            <a:ext cx="1765935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Google rīku apskats</a:t>
            </a:r>
            <a:endParaRPr lang="en-US" sz="1300" dirty="0"/>
          </a:p>
        </p:txBody>
      </p:sp>
      <p:sp>
        <p:nvSpPr>
          <p:cNvPr id="37" name="Text 28"/>
          <p:cNvSpPr/>
          <p:nvPr/>
        </p:nvSpPr>
        <p:spPr>
          <a:xfrm>
            <a:off x="954405" y="7122438"/>
            <a:ext cx="6166128" cy="180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Google Analytics, MyBusiness, Google Search Console, Microsoft Clarity.</a:t>
            </a:r>
            <a:endParaRPr lang="en-US" sz="1150" dirty="0"/>
          </a:p>
        </p:txBody>
      </p:sp>
      <p:sp>
        <p:nvSpPr>
          <p:cNvPr id="38" name="Shape 29"/>
          <p:cNvSpPr/>
          <p:nvPr/>
        </p:nvSpPr>
        <p:spPr>
          <a:xfrm>
            <a:off x="7584638" y="6242209"/>
            <a:ext cx="6240661" cy="149423"/>
          </a:xfrm>
          <a:prstGeom prst="roundRect">
            <a:avLst>
              <a:gd name="adj" fmla="val 1500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9" name="Shape 30"/>
          <p:cNvSpPr/>
          <p:nvPr/>
        </p:nvSpPr>
        <p:spPr>
          <a:xfrm>
            <a:off x="7360444" y="6092607"/>
            <a:ext cx="448508" cy="448508"/>
          </a:xfrm>
          <a:prstGeom prst="roundRect">
            <a:avLst>
              <a:gd name="adj" fmla="val 1019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2601" y="6204764"/>
            <a:ext cx="224195" cy="224195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7509867" y="6631662"/>
            <a:ext cx="2326719" cy="212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Google Ads un noslēgums</a:t>
            </a:r>
            <a:endParaRPr lang="en-US" sz="1300" dirty="0"/>
          </a:p>
        </p:txBody>
      </p:sp>
      <p:sp>
        <p:nvSpPr>
          <p:cNvPr id="42" name="Text 32"/>
          <p:cNvSpPr/>
          <p:nvPr/>
        </p:nvSpPr>
        <p:spPr>
          <a:xfrm>
            <a:off x="7509867" y="6898243"/>
            <a:ext cx="6166128" cy="180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Google Ads reklāmu izveide / </a:t>
            </a:r>
            <a:r>
              <a:rPr lang="lv-LV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Noslēguma  tests</a:t>
            </a:r>
            <a:r>
              <a:rPr lang="en-US" sz="11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364575"/>
            <a:ext cx="1491853" cy="274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2D2E34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ŠODIENAS LEKCIJA</a:t>
            </a:r>
            <a:endParaRPr lang="en-US" sz="1450" dirty="0"/>
          </a:p>
        </p:txBody>
      </p:sp>
      <p:sp>
        <p:nvSpPr>
          <p:cNvPr id="3" name="Text 1"/>
          <p:cNvSpPr/>
          <p:nvPr/>
        </p:nvSpPr>
        <p:spPr>
          <a:xfrm>
            <a:off x="863798" y="1798201"/>
            <a:ext cx="9789795" cy="666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Digitālā mārketinga veidi un kanāli</a:t>
            </a:r>
            <a:endParaRPr lang="en-US" sz="4150" dirty="0"/>
          </a:p>
        </p:txBody>
      </p:sp>
      <p:sp>
        <p:nvSpPr>
          <p:cNvPr id="4" name="Text 2"/>
          <p:cNvSpPr/>
          <p:nvPr/>
        </p:nvSpPr>
        <p:spPr>
          <a:xfrm>
            <a:off x="863798" y="2798445"/>
            <a:ext cx="1290280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3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Iepazīsimies ar galvenajiem digitālā mārketinga veidiem, kanāliem un to pielietojumu.</a:t>
            </a:r>
            <a:endParaRPr lang="en-US" sz="2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3728085"/>
            <a:ext cx="2956560" cy="29565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57042" y="3677960"/>
            <a:ext cx="7917061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99949" y="1723668"/>
            <a:ext cx="11630382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Digitālais mārketings – ko viņi īsti dara?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041928"/>
            <a:ext cx="3365778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Populāri mīti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863798" y="3709392"/>
            <a:ext cx="6150293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Sagatavot banerus mājas lapām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Sociālo mediju pārvaldība (sēdēt visu dienu Facebook un IG)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7446169" y="2795111"/>
            <a:ext cx="6505813" cy="3710821"/>
          </a:xfrm>
          <a:prstGeom prst="roundRect">
            <a:avLst>
              <a:gd name="adj" fmla="val 998"/>
            </a:avLst>
          </a:prstGeom>
          <a:solidFill>
            <a:srgbClr val="E8F5E9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7692985" y="3041928"/>
            <a:ext cx="3365778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Fakts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7692985" y="3709392"/>
            <a:ext cx="6012180" cy="1402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0"/>
              </a:lnSpc>
              <a:buNone/>
            </a:pPr>
            <a:r>
              <a:rPr lang="en-US" sz="88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72%</a:t>
            </a:r>
            <a:endParaRPr lang="en-US" sz="8800" dirty="0"/>
          </a:p>
        </p:txBody>
      </p:sp>
      <p:sp>
        <p:nvSpPr>
          <p:cNvPr id="8" name="Text 6"/>
          <p:cNvSpPr/>
          <p:nvPr/>
        </p:nvSpPr>
        <p:spPr>
          <a:xfrm>
            <a:off x="7692985" y="5358527"/>
            <a:ext cx="6012180" cy="925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4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 mārketinga budžeta tiks tērēti digitālajām aktivitātēm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72922"/>
            <a:ext cx="129028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Digitālais mārketings – tā vairs nav ekstra, bet jau nepieciešamība.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233964" y="3646765"/>
            <a:ext cx="12532638" cy="925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4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Digitālais mārketings ir tirgzinības forma, kas koncentrējas uz mārketinga aktivitātēm digitālajā vidē.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863798" y="3369112"/>
            <a:ext cx="30480" cy="1480661"/>
          </a:xfrm>
          <a:prstGeom prst="rect">
            <a:avLst/>
          </a:prstGeom>
          <a:solidFill>
            <a:srgbClr val="2D2E34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Shape 3"/>
          <p:cNvSpPr/>
          <p:nvPr/>
        </p:nvSpPr>
        <p:spPr>
          <a:xfrm>
            <a:off x="863798" y="5127427"/>
            <a:ext cx="12902803" cy="1629132"/>
          </a:xfrm>
          <a:prstGeom prst="roundRect">
            <a:avLst>
              <a:gd name="adj" fmla="val 2273"/>
            </a:avLst>
          </a:prstGeom>
          <a:solidFill>
            <a:srgbClr val="D6D7D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5" y="5464850"/>
            <a:ext cx="350520" cy="28039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07952" y="5435918"/>
            <a:ext cx="2804874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📊 Ietekme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707952" y="6040993"/>
            <a:ext cx="1181183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Covid-19 pandēmijas dēļ 65% uzņēmumu ir paātrinājuši savu digitālo mārketingu.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840706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Mārketinga mērķi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63798" y="3035618"/>
            <a:ext cx="3040499" cy="1903809"/>
          </a:xfrm>
          <a:prstGeom prst="roundRect">
            <a:avLst>
              <a:gd name="adj" fmla="val 19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110615" y="3282434"/>
            <a:ext cx="2546866" cy="1059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💰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Palielināt peļņu un ienākumus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4151114" y="3035618"/>
            <a:ext cx="3040618" cy="1903809"/>
          </a:xfrm>
          <a:prstGeom prst="roundRect">
            <a:avLst>
              <a:gd name="adj" fmla="val 19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4397931" y="3282434"/>
            <a:ext cx="2546985" cy="141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🔍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Īstenot tirgus izpēti, izprast klientu vajadzības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438549" y="3035618"/>
            <a:ext cx="3040618" cy="1903809"/>
          </a:xfrm>
          <a:prstGeom prst="roundRect">
            <a:avLst>
              <a:gd name="adj" fmla="val 19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685365" y="3282434"/>
            <a:ext cx="2546985" cy="1059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🏷️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Izveidot un stiprināt zīmola atpazīstamību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10725983" y="3035618"/>
            <a:ext cx="3040618" cy="1903809"/>
          </a:xfrm>
          <a:prstGeom prst="roundRect">
            <a:avLst>
              <a:gd name="adj" fmla="val 19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972800" y="3282434"/>
            <a:ext cx="2546985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🤝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Veidot uzticamību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863798" y="5186243"/>
            <a:ext cx="4136350" cy="1202531"/>
          </a:xfrm>
          <a:prstGeom prst="roundRect">
            <a:avLst>
              <a:gd name="adj" fmla="val 307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1110615" y="5433060"/>
            <a:ext cx="3642717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⭐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Uzlabot klientu pieredzi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5246965" y="5186243"/>
            <a:ext cx="4136350" cy="1202531"/>
          </a:xfrm>
          <a:prstGeom prst="roundRect">
            <a:avLst>
              <a:gd name="adj" fmla="val 307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5493782" y="5433060"/>
            <a:ext cx="3642717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💛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Veicināt klientu lojalitāti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9630132" y="5186243"/>
            <a:ext cx="4136469" cy="1202531"/>
          </a:xfrm>
          <a:prstGeom prst="roundRect">
            <a:avLst>
              <a:gd name="adj" fmla="val 307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9876949" y="5433060"/>
            <a:ext cx="3642836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👁️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Iegūt un noturēt uzmanību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02080" y="681276"/>
            <a:ext cx="11826121" cy="631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Digitālais mārketings vs. Tradicionālie mediji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2168009" y="1812012"/>
            <a:ext cx="3571875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📺 Tradicionālie mediji</a:t>
            </a:r>
            <a:endParaRPr lang="en-US" sz="2350" dirty="0"/>
          </a:p>
        </p:txBody>
      </p:sp>
      <p:sp>
        <p:nvSpPr>
          <p:cNvPr id="4" name="Shape 2"/>
          <p:cNvSpPr/>
          <p:nvPr/>
        </p:nvSpPr>
        <p:spPr>
          <a:xfrm>
            <a:off x="863798" y="2415540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16330" y="2668072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Televīzija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63798" y="3437096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1116330" y="3689628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Radio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863798" y="4458653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1116330" y="4711184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Drukātā prese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863798" y="5480209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1116330" y="5732740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Vides reklāma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9169360" y="1812012"/>
            <a:ext cx="3029188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📱 Digitālie kanāli</a:t>
            </a:r>
            <a:endParaRPr lang="en-US" sz="2350" dirty="0"/>
          </a:p>
        </p:txBody>
      </p:sp>
      <p:sp>
        <p:nvSpPr>
          <p:cNvPr id="13" name="Shape 11"/>
          <p:cNvSpPr/>
          <p:nvPr/>
        </p:nvSpPr>
        <p:spPr>
          <a:xfrm>
            <a:off x="7593806" y="2415540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846338" y="2668072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Mājaslapa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593806" y="3437096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7846338" y="3689628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Sociālie mediji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7593806" y="4458653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8" name="Text 16"/>
          <p:cNvSpPr/>
          <p:nvPr/>
        </p:nvSpPr>
        <p:spPr>
          <a:xfrm>
            <a:off x="7846338" y="4711184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E-pasts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7593806" y="5480209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7846338" y="5732740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Online maksas reklāmas</a:t>
            </a:r>
            <a:endParaRPr lang="en-US" sz="1700" dirty="0"/>
          </a:p>
        </p:txBody>
      </p:sp>
      <p:sp>
        <p:nvSpPr>
          <p:cNvPr id="21" name="Shape 19"/>
          <p:cNvSpPr/>
          <p:nvPr/>
        </p:nvSpPr>
        <p:spPr>
          <a:xfrm>
            <a:off x="7593806" y="6501765"/>
            <a:ext cx="6180415" cy="821650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7846338" y="6754297"/>
            <a:ext cx="567535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7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Video mārketings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63798" y="2788920"/>
            <a:ext cx="2603183" cy="451723"/>
          </a:xfrm>
          <a:prstGeom prst="roundRect">
            <a:avLst>
              <a:gd name="adj" fmla="val 6557"/>
            </a:avLst>
          </a:prstGeom>
          <a:solidFill>
            <a:srgbClr val="E4E4E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Text 1"/>
          <p:cNvSpPr/>
          <p:nvPr/>
        </p:nvSpPr>
        <p:spPr>
          <a:xfrm>
            <a:off x="1011793" y="2862858"/>
            <a:ext cx="2307193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💭</a:t>
            </a: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Diskusijas jautājums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863798" y="3339346"/>
            <a:ext cx="6180653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Kā izveidot reklāmu?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863798" y="4139327"/>
            <a:ext cx="4487823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Kāpēc un kam?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863798" y="5070396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Padomājiet par kādu reklāmu, kuru nesen esat redzējuši. Kas tajā jūs piesaistīja?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1610</Words>
  <Application>Microsoft Office PowerPoint</Application>
  <PresentationFormat>Pielāgots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24</vt:i4>
      </vt:variant>
    </vt:vector>
  </HeadingPairs>
  <TitlesOfParts>
    <vt:vector size="28" baseType="lpstr">
      <vt:lpstr>Montserrat Bold</vt:lpstr>
      <vt:lpstr>Arial</vt:lpstr>
      <vt:lpstr>Source Sans 3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Gints Krūmiņš</dc:creator>
  <cp:lastModifiedBy>Gints Krūmiņš</cp:lastModifiedBy>
  <cp:revision>1</cp:revision>
  <dcterms:created xsi:type="dcterms:W3CDTF">2026-03-17T10:33:27Z</dcterms:created>
  <dcterms:modified xsi:type="dcterms:W3CDTF">2026-05-13T12:44:47Z</dcterms:modified>
</cp:coreProperties>
</file>