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</p:sldIdLst>
  <p:sldSz cx="14630400" cy="8229600"/>
  <p:notesSz cx="8229600" cy="14630400"/>
  <p:embeddedFontLst>
    <p:embeddedFont>
      <p:font typeface="DM Sans Semi Bold" panose="020B0604020202020204" charset="-70"/>
      <p:regular r:id="rId49"/>
    </p:embeddedFont>
    <p:embeddedFont>
      <p:font typeface="Inter Medium" panose="020B0604020202020204" charset="0"/>
      <p:regular r:id="rId50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46F107-F90A-4B06-BD68-D451698CD31A}" v="7" dt="2026-05-13T09:59:17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3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" TargetMode="External"/><Relationship Id="rId13" Type="http://schemas.openxmlformats.org/officeDocument/2006/relationships/hyperlink" Target="https://www.stockvault.net/" TargetMode="External"/><Relationship Id="rId3" Type="http://schemas.openxmlformats.org/officeDocument/2006/relationships/hyperlink" Target="https://everypixel.com/" TargetMode="External"/><Relationship Id="rId7" Type="http://schemas.openxmlformats.org/officeDocument/2006/relationships/hyperlink" Target="https://freepik.com/" TargetMode="External"/><Relationship Id="rId12" Type="http://schemas.openxmlformats.org/officeDocument/2006/relationships/hyperlink" Target="https://nos.twnsnd.c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awpixel.com/" TargetMode="External"/><Relationship Id="rId11" Type="http://schemas.openxmlformats.org/officeDocument/2006/relationships/hyperlink" Target="https://pikwizard.com/" TargetMode="External"/><Relationship Id="rId5" Type="http://schemas.openxmlformats.org/officeDocument/2006/relationships/hyperlink" Target="https://pexels.com/" TargetMode="External"/><Relationship Id="rId15" Type="http://schemas.openxmlformats.org/officeDocument/2006/relationships/hyperlink" Target="https://remove.bg/" TargetMode="External"/><Relationship Id="rId10" Type="http://schemas.openxmlformats.org/officeDocument/2006/relationships/hyperlink" Target="https://vecteezy.com/" TargetMode="External"/><Relationship Id="rId4" Type="http://schemas.openxmlformats.org/officeDocument/2006/relationships/hyperlink" Target="https://www.canva.com/" TargetMode="External"/><Relationship Id="rId9" Type="http://schemas.openxmlformats.org/officeDocument/2006/relationships/hyperlink" Target="https://burst.shopify.com/" TargetMode="External"/><Relationship Id="rId14" Type="http://schemas.openxmlformats.org/officeDocument/2006/relationships/hyperlink" Target="https://picjumbo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ntskrumins.lv/jaunumi/params/post/5212774/majaslapa-ir-pabeigta-5-kritiski-soli-pirms-aktivas-reklamas-uzsaksana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ntskrumins.lv/jaunumi/params/post/5087710/jusu-pirma-majaslapa-ka-sakt-ar-mozello-un-izveleties-domen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domenu.lv/2016/06/20/domena-vardu-cinas-1-dal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nic.lv/lv/domena-vardu-registracija" TargetMode="External"/><Relationship Id="rId4" Type="http://schemas.openxmlformats.org/officeDocument/2006/relationships/hyperlink" Target="http://www.pardomenu.lv/2016/06/28/domena-vardu-cinas-2-dala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xprtdso.com/" TargetMode="External"/><Relationship Id="rId3" Type="http://schemas.openxmlformats.org/officeDocument/2006/relationships/hyperlink" Target="http://www.archive.org/" TargetMode="External"/><Relationship Id="rId7" Type="http://schemas.openxmlformats.org/officeDocument/2006/relationships/hyperlink" Target="http://www.sit.lv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akropoliss.lv/lv/" TargetMode="External"/><Relationship Id="rId5" Type="http://schemas.openxmlformats.org/officeDocument/2006/relationships/hyperlink" Target="https://www.saulkrastuslimnica.lv/" TargetMode="External"/><Relationship Id="rId4" Type="http://schemas.openxmlformats.org/officeDocument/2006/relationships/hyperlink" Target="https://passportix.eu/" TargetMode="External"/><Relationship Id="rId9" Type="http://schemas.openxmlformats.org/officeDocument/2006/relationships/hyperlink" Target="https://www.xn--jnis-qsa.lv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.lv/lv/ka-izveleties-domena-vard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nic.lv/lv/lietosanas-noteikumi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.gintskrumins.lv/jaunumi/params/post/5210940/ko-darit-pirms-majaslapas-buvesanas-5-soli-lidz-pelnosai-digitalajai-videi" TargetMode="External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://www.mozello.lv/interneta-maksajumi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ntskrumins.lv/jaunumi/params/post/5207390/mozello-vai-shopify-kuru-platformu-izveleties-savam-pirmajam-e-veikalam-2026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ww.mozello.lv/blogs/mozello-jaunumi-2026" TargetMode="External"/><Relationship Id="rId4" Type="http://schemas.openxmlformats.org/officeDocument/2006/relationships/hyperlink" Target="https://www.gintskrumins.lv/jaunumi/params/post/5204650/5-miti-par-mozello-kapec-si-platforma-ir-ideala-mvu-bez-it-zinasana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60IgxgBCiA" TargetMode="External"/><Relationship Id="rId7" Type="http://schemas.openxmlformats.org/officeDocument/2006/relationships/hyperlink" Target="https://www.youtube.com/watch?v=SKYKFakdh1c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youtube.com/watch?v=wjBXoS8mL7s" TargetMode="External"/><Relationship Id="rId5" Type="http://schemas.openxmlformats.org/officeDocument/2006/relationships/hyperlink" Target="https://www.youtube.com/watch?v=uPMsMLJTyqk" TargetMode="External"/><Relationship Id="rId4" Type="http://schemas.openxmlformats.org/officeDocument/2006/relationships/hyperlink" Target="https://www.youtube.com/watch?v=pDSXG2RAOz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google.com/en-all/ad-tools/keyword-planne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rends.google.com/tren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269" y="1322308"/>
            <a:ext cx="13367861" cy="1011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Digitālā mārketinga kursi</a:t>
            </a:r>
            <a:endParaRPr lang="en-US" sz="3150" dirty="0"/>
          </a:p>
        </p:txBody>
      </p:sp>
      <p:sp>
        <p:nvSpPr>
          <p:cNvPr id="4" name="Shape 2"/>
          <p:cNvSpPr/>
          <p:nvPr/>
        </p:nvSpPr>
        <p:spPr>
          <a:xfrm>
            <a:off x="631269" y="2759298"/>
            <a:ext cx="13367861" cy="22265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9" y="2928818"/>
            <a:ext cx="2087761" cy="140696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353" y="2928818"/>
            <a:ext cx="2087761" cy="1406962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816" y="2928818"/>
            <a:ext cx="2087761" cy="1406962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279" y="2928818"/>
            <a:ext cx="6808113" cy="1406962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89" y="4429482"/>
            <a:ext cx="8885992" cy="1406962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8583" y="4429482"/>
            <a:ext cx="4372928" cy="1406962"/>
          </a:xfrm>
          <a:prstGeom prst="rect">
            <a:avLst/>
          </a:prstGeom>
        </p:spPr>
      </p:pic>
      <p:sp>
        <p:nvSpPr>
          <p:cNvPr id="11" name="Shape 3"/>
          <p:cNvSpPr/>
          <p:nvPr/>
        </p:nvSpPr>
        <p:spPr>
          <a:xfrm>
            <a:off x="631269" y="6042327"/>
            <a:ext cx="13367861" cy="22265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Shape 4"/>
          <p:cNvSpPr/>
          <p:nvPr/>
        </p:nvSpPr>
        <p:spPr>
          <a:xfrm>
            <a:off x="631269" y="5836445"/>
            <a:ext cx="13367861" cy="1070848"/>
          </a:xfrm>
          <a:prstGeom prst="roundRect">
            <a:avLst>
              <a:gd name="adj" fmla="val 227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5"/>
          <p:cNvSpPr/>
          <p:nvPr/>
        </p:nvSpPr>
        <p:spPr>
          <a:xfrm>
            <a:off x="748427" y="6249829"/>
            <a:ext cx="1465659" cy="183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Gints Krūmiņš</a:t>
            </a:r>
            <a:endParaRPr lang="en-US" sz="1150" dirty="0"/>
          </a:p>
        </p:txBody>
      </p:sp>
      <p:sp>
        <p:nvSpPr>
          <p:cNvPr id="14" name="Text 6"/>
          <p:cNvSpPr/>
          <p:nvPr/>
        </p:nvSpPr>
        <p:spPr>
          <a:xfrm>
            <a:off x="748427" y="6469261"/>
            <a:ext cx="13133546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lv-LV" sz="9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gints@marketingakursi</a:t>
            </a:r>
            <a:r>
              <a:rPr lang="en-US" sz="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.lv</a:t>
            </a:r>
            <a:endParaRPr lang="en-US" sz="900" dirty="0"/>
          </a:p>
        </p:txBody>
      </p:sp>
      <p:sp>
        <p:nvSpPr>
          <p:cNvPr id="15" name="Text 7"/>
          <p:cNvSpPr/>
          <p:nvPr/>
        </p:nvSpPr>
        <p:spPr>
          <a:xfrm>
            <a:off x="748427" y="6647855"/>
            <a:ext cx="13133546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25544381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277308"/>
            <a:ext cx="1018937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1C9770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3" name="Text 1"/>
          <p:cNvSpPr/>
          <p:nvPr/>
        </p:nvSpPr>
        <p:spPr>
          <a:xfrm>
            <a:off x="937498" y="2352913"/>
            <a:ext cx="73152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5. SOLIS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479846" y="28095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Vizuālie elementi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3858458"/>
            <a:ext cx="6407944" cy="2093714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6" name="Shape 4"/>
          <p:cNvSpPr/>
          <p:nvPr/>
        </p:nvSpPr>
        <p:spPr>
          <a:xfrm>
            <a:off x="763310" y="3858458"/>
            <a:ext cx="121920" cy="2093714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1142524" y="41157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Zīmola konsekvence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42524" y="4606171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Izmantojiet esošos zīmola identitātes materiālus: krāsas, logo un citus dizaina elementus, lai saglabātu vienotu vizuālo valodu.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3858458"/>
            <a:ext cx="6408063" cy="2093714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Shape 8"/>
          <p:cNvSpPr/>
          <p:nvPr/>
        </p:nvSpPr>
        <p:spPr>
          <a:xfrm>
            <a:off x="7398067" y="3858458"/>
            <a:ext cx="121920" cy="2093714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7777282" y="41157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Vizuālā ietekme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777282" y="4606171"/>
            <a:ext cx="58020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Augstas kvalitātes attēli būtiski uzlabo lietotāju iesaisti, palielina klikšķu skaitu un veicina pārdošanas apjomus.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3333" y="682228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Vizuālā dizaina rīki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93790" y="1687592"/>
            <a:ext cx="6429494" cy="2408634"/>
          </a:xfrm>
          <a:prstGeom prst="roundRect">
            <a:avLst>
              <a:gd name="adj" fmla="val 127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997863" y="189166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Resursu vietnes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997863" y="2320647"/>
            <a:ext cx="60213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Everypixel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97863" y="2741057"/>
            <a:ext cx="60213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97863" y="3161467"/>
            <a:ext cx="60213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97863" y="3581876"/>
            <a:ext cx="60213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Rawpixel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406997" y="1687592"/>
            <a:ext cx="6429613" cy="2408634"/>
          </a:xfrm>
          <a:prstGeom prst="roundRect">
            <a:avLst>
              <a:gd name="adj" fmla="val 127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7611070" y="189166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Attēlu bankas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611070" y="2320647"/>
            <a:ext cx="602146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611070" y="2741057"/>
            <a:ext cx="602146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611070" y="3161467"/>
            <a:ext cx="602146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Burst Shopify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611070" y="3581876"/>
            <a:ext cx="602146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Vecteezy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93790" y="4279940"/>
            <a:ext cx="13042821" cy="2408634"/>
          </a:xfrm>
          <a:prstGeom prst="roundRect">
            <a:avLst>
              <a:gd name="adj" fmla="val 127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997863" y="448401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Papildus rīki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997863" y="4912995"/>
            <a:ext cx="1263467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Pikwizard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97863" y="5333405"/>
            <a:ext cx="1263467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Old Stock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97863" y="5753814"/>
            <a:ext cx="1263467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Stockvault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997863" y="6174224"/>
            <a:ext cx="1263467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Picjumbo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93790" y="6997262"/>
            <a:ext cx="13042821" cy="33099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2" name="Text 20"/>
          <p:cNvSpPr/>
          <p:nvPr/>
        </p:nvSpPr>
        <p:spPr>
          <a:xfrm>
            <a:off x="793790" y="7236976"/>
            <a:ext cx="130428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Bezmaksas fona noņemšana: </a:t>
            </a:r>
            <a:r>
              <a:rPr lang="en-US" sz="16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Remove.bg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25504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6. Solis — Testēšana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12845"/>
            <a:ext cx="4196358" cy="1966198"/>
          </a:xfrm>
          <a:prstGeom prst="roundRect">
            <a:avLst>
              <a:gd name="adj" fmla="val 744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Shape 2"/>
          <p:cNvSpPr/>
          <p:nvPr/>
        </p:nvSpPr>
        <p:spPr>
          <a:xfrm>
            <a:off x="763310" y="3712845"/>
            <a:ext cx="121920" cy="1966198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142524" y="3970139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• Vai visas saites un funkcionalitāte darbojas?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712845"/>
            <a:ext cx="4196358" cy="1966198"/>
          </a:xfrm>
          <a:prstGeom prst="roundRect">
            <a:avLst>
              <a:gd name="adj" fmla="val 744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Shape 5"/>
          <p:cNvSpPr/>
          <p:nvPr/>
        </p:nvSpPr>
        <p:spPr>
          <a:xfrm>
            <a:off x="5186482" y="3712845"/>
            <a:ext cx="121920" cy="1966198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5565696" y="3970139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• Vai mājaslapa labi izskatās un ielādējas dažādās pārlūkprogrammās un ierīcēs?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712845"/>
            <a:ext cx="4196358" cy="1966198"/>
          </a:xfrm>
          <a:prstGeom prst="roundRect">
            <a:avLst>
              <a:gd name="adj" fmla="val 744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Shape 8"/>
          <p:cNvSpPr/>
          <p:nvPr/>
        </p:nvSpPr>
        <p:spPr>
          <a:xfrm>
            <a:off x="9609653" y="3712845"/>
            <a:ext cx="121920" cy="1966198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9988868" y="3970139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• Pārbaudām virsrakstus (H1, H2, H3) un tekstu — teksta korekcija (W3C link checker, SEO Spider)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20891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7. Solis — Palaišana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51597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/>
              </a:rPr>
              <a:t>Mājaslapa ir gatava publiskai lietošanai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960257"/>
            <a:ext cx="680442" cy="680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9241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Publikācija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41460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Mājaslapas augšupielāde uz servera un domēna savienošana, nodrošinot tās pieejamību globālajā tīmeklī.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6884" y="3960257"/>
            <a:ext cx="680442" cy="6804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6884" y="4924187"/>
            <a:ext cx="33404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Monitoringa uzstādīšana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456884" y="541460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Analītikas un veiktspējas rīku aktivizēšana, lai sekotu līdzi apmeklētāju plūsmai un sistēmas stabilitātei.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23187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Veiksmes faktori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481149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Mērķauditorija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82203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Padziļināta izpratne par savas mērķauditorijas vajadzībām un uzvedību.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481149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Mērķi un iespējas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82203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Skaidri definēti mērķi un vajadzības, rūpīgi novērtējot visas iespējas.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995" y="3481149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331613"/>
            <a:ext cx="36002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un tehniskais atbalsts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82203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Augstas kvalitātes SEO optimizācija un kompetents IT speciālists.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607" y="3165753"/>
            <a:ext cx="4919067" cy="18979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Mājas lapas / e-veikala uzdevumi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Mūsu platformas risinājumi ir izstrādāti, lai efektīvi atbalstītu jūsu biznesa mērķus, optimizējot ikdienas procesus un uzlabojot lietotāju pieredzi.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3495"/>
            <a:ext cx="130428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 izveidot efektīvu mājas lapu?</a:t>
            </a:r>
            <a:endParaRPr lang="en-US" sz="8900" dirty="0"/>
          </a:p>
        </p:txBody>
      </p:sp>
      <p:sp>
        <p:nvSpPr>
          <p:cNvPr id="3" name="Text 1"/>
          <p:cNvSpPr/>
          <p:nvPr/>
        </p:nvSpPr>
        <p:spPr>
          <a:xfrm>
            <a:off x="793790" y="5532477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Efektīvs — tāds, kas dod vajadzīgo rezultātu, iedarbīgs.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87" y="1511633"/>
            <a:ext cx="11018586" cy="52063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3045976"/>
            <a:ext cx="66846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Efektīvas vietnes pamati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Lai izveidotu iedarbīgu un mērķtiecīgu mājas lapu, ir jāievēro skaidra struktūra, lietotājam draudzīgs dizains un augstas kvalitātes saturs, kas uzrunā jūsu auditoriju.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8081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Efektīva adrese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624846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Lai izveidotu atmiņā paliekošu un profesionālu zīmola klātbūtni tiešsaistē, domēna nosaukumam jāatbilst šādiem kritērijiem: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93790" y="2006441"/>
            <a:ext cx="13042821" cy="108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Atbilst uzņēmumam vai zīmolam</a:t>
            </a:r>
            <a:endParaRPr lang="en-US" sz="13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Viegli atcerēties</a:t>
            </a:r>
            <a:endParaRPr lang="en-US" sz="13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Var nolasīt mutiski, nepaskaidrojot</a:t>
            </a:r>
            <a:endParaRPr lang="en-US" sz="13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Atbilstošs nobeigums: .lv / .com / .eu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793790" y="3321392"/>
            <a:ext cx="13042821" cy="28813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793790" y="3541514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Piemēri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93790" y="399859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2797493" y="409420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963811" y="463641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birojnica.lv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5183862" y="399859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7187565" y="409420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353883" y="463641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mozello.lv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9573935" y="399859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11577637" y="409420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9743956" y="463641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santehnikasserviss.lv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793790" y="517207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7" name="Text 15"/>
          <p:cNvSpPr/>
          <p:nvPr/>
        </p:nvSpPr>
        <p:spPr>
          <a:xfrm>
            <a:off x="2797493" y="526768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963811" y="580989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ddjc.lv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5183862" y="517207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0" name="Text 18"/>
          <p:cNvSpPr/>
          <p:nvPr/>
        </p:nvSpPr>
        <p:spPr>
          <a:xfrm>
            <a:off x="7187565" y="526768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5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5353883" y="580989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skaistie-ziedi.lv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9573935" y="517207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3" name="Text 21"/>
          <p:cNvSpPr/>
          <p:nvPr/>
        </p:nvSpPr>
        <p:spPr>
          <a:xfrm>
            <a:off x="11577637" y="526768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6</a:t>
            </a:r>
            <a:endParaRPr lang="en-US" sz="2000" dirty="0"/>
          </a:p>
        </p:txBody>
      </p:sp>
      <p:sp>
        <p:nvSpPr>
          <p:cNvPr id="24" name="Text 22"/>
          <p:cNvSpPr/>
          <p:nvPr/>
        </p:nvSpPr>
        <p:spPr>
          <a:xfrm>
            <a:off x="9743956" y="580989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fotopluss.lv</a:t>
            </a:r>
            <a:endParaRPr lang="en-US" sz="1300" dirty="0"/>
          </a:p>
        </p:txBody>
      </p:sp>
      <p:sp>
        <p:nvSpPr>
          <p:cNvPr id="25" name="Shape 23"/>
          <p:cNvSpPr/>
          <p:nvPr/>
        </p:nvSpPr>
        <p:spPr>
          <a:xfrm>
            <a:off x="793790" y="6345555"/>
            <a:ext cx="4262557" cy="510302"/>
          </a:xfrm>
          <a:prstGeom prst="roundRect">
            <a:avLst>
              <a:gd name="adj" fmla="val 48005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6" name="Text 24"/>
          <p:cNvSpPr/>
          <p:nvPr/>
        </p:nvSpPr>
        <p:spPr>
          <a:xfrm>
            <a:off x="2797493" y="644116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7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963811" y="6983373"/>
            <a:ext cx="392251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tapetes.at</a:t>
            </a:r>
            <a:endParaRPr lang="en-US" sz="13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08133"/>
            <a:ext cx="57838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3"/>
              </a:rPr>
              <a:t>Kas ir domēna vārds</a:t>
            </a: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7054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Domēna vārds ir pēc noteiktiem principiem veidotas un ar punktu atdalītas simbolu virknes, kas cilvēkiem vieglāk uztveramā un iegaumējamā veidā reprezentē ciparu formā izteiktu interneta tīkla adresi.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351496"/>
            <a:ext cx="6407944" cy="1669852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020604" y="45783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Mainīgā daļa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5068729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Daļa pirms domēna, ko izvēlas pieteicējs — piemēram, </a:t>
            </a:r>
            <a:r>
              <a:rPr lang="en-US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mana-organizacija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4351496"/>
            <a:ext cx="6408063" cy="1669852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7655362" y="45783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Nemainīgā daļa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55362" y="5068729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Augstākā līmeņa domēns, ko atdala punkts — piemēram, </a:t>
            </a:r>
            <a:r>
              <a:rPr lang="en-US" sz="17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.lv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5031" y="2435066"/>
            <a:ext cx="65202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Šodienas lekcijas tēmas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97473"/>
            <a:ext cx="4196358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20604" y="3824288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Mājas lapas izstrādes process – 7 soļi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5216962" y="3597473"/>
            <a:ext cx="4196358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5443776" y="3824288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Mājas lapas / e-veikala uzdevumi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9640133" y="3597473"/>
            <a:ext cx="4196358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9866948" y="3824288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 izveidot efektīvu mājas lapu?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4986576"/>
            <a:ext cx="640794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1020604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UX un UI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428548" y="4986576"/>
            <a:ext cx="640794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7655362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Mozello ieskats</a:t>
            </a:r>
            <a:endParaRPr lang="en-US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6474"/>
            <a:ext cx="73078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Domēna vārds — IR un NAV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57250" y="354222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Domēna vārds IR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57250" y="4194334"/>
            <a:ext cx="6117788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3030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Adrese internetā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3030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Iespēja piesaistīt dažādus servisus (blogs, e-pasts)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3030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Pakalpojums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3030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Lietošanas tiesības uz apmaksāto periodu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54222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Domēna vārds NAV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599521" y="4194334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Tīmekļa vietne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Internetā publicēts saturs un pārraidīti dati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Īpašums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Mūžīgs un visu laiku piesaistīts vienam lietotājam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08052" y="1994654"/>
            <a:ext cx="96142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Domēna vārds — virtuālā identitāte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5706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Mājas lapas tīkla adrese, kas apzīmē identitāti internetā. Lai atrastu mājas lapu, uzņēmumu vai produktu, cilvēki iegaumē domēna vārdu un tad to ieraksta interneta pārlūkā.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251398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793790" y="4769287"/>
            <a:ext cx="46206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Rakstu sērija par domēna vārdiem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350431"/>
            <a:ext cx="6244709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daļa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daļa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769287"/>
            <a:ext cx="35730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Domēna vārda reģistrācija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53504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Reģistrē šeit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03765" y="1457206"/>
            <a:ext cx="96227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Kas jāņem vērā, izvēloties domēnu?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329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Ieteikumi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14105"/>
            <a:ext cx="7604284" cy="3378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Esi atmiņās paliekošs, viegli rakstāms un saprotams (2–63 zīmes)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Var izmantot burtus, ciparus un domuzīmes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Pārbaudi izvēlētā vārda pieejamību sociālajos tīklos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Veic domēna vārda izpēti (līdzīgi nosaukumi, vēsture — </a:t>
            </a: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www.archive.org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Izvēlies atbilstošu domēna vārda paplašinājumu (.lv, .com, .net)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Ņem vērā valodas īpatnības (kakumuiza.lv; kazukatalogs.lv)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SEO (jaunasriepas.lv)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9022556" y="27329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Piemēri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9022556" y="3314105"/>
            <a:ext cx="4758095" cy="257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passportix.eu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saulkrastuslimnica.lv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akropoliss.lv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sit.lv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xprtdso.com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https://www.xn--jnis-qsa.lv/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98790" y="1722358"/>
            <a:ext cx="92327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 var reģistrēt .lv domēna vārdu?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847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Lai reģistrētu domēna vārdu, ir jāveic trīs vienkārši soļi: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50281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57863"/>
            <a:ext cx="4196358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793790" y="4032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Izvēle un pārbaude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22589"/>
            <a:ext cx="41963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Izvēlieties sev piemērotāko domēna vārda nosaukumu un pārbaudiet tā pieejamību, izmantojot reģistrācijas formas sākotnējo logu. </a:t>
            </a: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Vairāk informācijas šeit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50281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v-LV" sz="1750" dirty="0">
                <a:solidFill>
                  <a:srgbClr val="464646"/>
                </a:solidFill>
                <a:ea typeface="DM Sans Light" pitchFamily="34" charset="-122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57863"/>
            <a:ext cx="4196358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5216962" y="4032171"/>
            <a:ext cx="31284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Noteikumu izvērtēšana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22589"/>
            <a:ext cx="41963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Iepazīstieties ar domēna vārda lietošanas noteikumiem un pārbaudiet, vai izvēlētais domēna vārds atbilst noteikumos izvirzītajām prasībām. </a:t>
            </a: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Lasīt noteikumus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50281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57863"/>
            <a:ext cx="4196358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9640133" y="4032171"/>
            <a:ext cx="32040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Pieteikuma iesniegšana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2258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Aizpildiet domēna vārda tiešsaistes pieteikuma formu, lai uzsāktu reģistrācijas procesu.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99065" y="1754624"/>
            <a:ext cx="86322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Kādu saturu iekļaut mājas lapā?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17031"/>
            <a:ext cx="3090505" cy="2024182"/>
          </a:xfrm>
          <a:prstGeom prst="roundRect">
            <a:avLst>
              <a:gd name="adj" fmla="val 168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20604" y="3143845"/>
            <a:ext cx="26368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Sākums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3634264"/>
            <a:ext cx="26368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 uzņēmums piedāvā?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111109" y="2917031"/>
            <a:ext cx="3090624" cy="2024182"/>
          </a:xfrm>
          <a:prstGeom prst="roundRect">
            <a:avLst>
              <a:gd name="adj" fmla="val 168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4337923" y="3143845"/>
            <a:ext cx="263699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Produkti / Pakalpojumi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37923" y="3988594"/>
            <a:ext cx="26369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Piedāvājuma apraksts, cenas...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917031"/>
            <a:ext cx="3090624" cy="2024182"/>
          </a:xfrm>
          <a:prstGeom prst="roundRect">
            <a:avLst>
              <a:gd name="adj" fmla="val 168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7655362" y="3143845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Jaunumi / Blogs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55362" y="3634264"/>
            <a:ext cx="26369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Jaunākie projekti, akcijas...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0745986" y="2917031"/>
            <a:ext cx="3090624" cy="2024182"/>
          </a:xfrm>
          <a:prstGeom prst="roundRect">
            <a:avLst>
              <a:gd name="adj" fmla="val 168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10972800" y="3143845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Papildus info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972800" y="3634264"/>
            <a:ext cx="26369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Pamācības un cita noderīga informācija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68027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1020604" y="5394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Par mums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20604" y="5885259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Info par uzņēmumu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5168027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9" name="Text 17"/>
          <p:cNvSpPr/>
          <p:nvPr/>
        </p:nvSpPr>
        <p:spPr>
          <a:xfrm>
            <a:off x="7655362" y="5394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Kontakti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55362" y="5885259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Kontakti un rekvizīti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699" y="5397294"/>
            <a:ext cx="6826110" cy="26849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Obligātās sadaļas e-veikalam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Lai e-veikals būtu funkcionāls un uzticams klientu acīs, tajā jābūt iekļautām vairākām būtiskām sadaļām. Šis attēls sniedz pārskatu par pamatstruktūru, kas nodrošina ērtu iepirkšanās pieredzi un atbilstību labākajai praksei.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50826" y="1831181"/>
            <a:ext cx="71286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Efektīvs tekstuālais saturs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9358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530906" y="3071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Maz teksta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3561874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Iekļauj tikai pašu galveno informāciju.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35893" y="299358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5973008" y="3071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Strukturēts saturs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973008" y="3561874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Garu tekstu vienmēr sadali pārskatāmos blokos.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77995" y="299358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10415111" y="3071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Pārskatāmība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415111" y="3561874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Izmanto virsrakstus un sarakstus, lai atvieglotu uztveri.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042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1530906" y="5182076"/>
            <a:ext cx="29462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Aicinājumi uz darbību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530906" y="5672495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Skaidri definē nākamos soļus (CTA).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56884" y="51042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8194000" y="51820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Akcenti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8194000" y="5672495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Slīprakstu, treknrakstu un LIELUS burtus izmanto tikai īpašiem uzsvariem.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28367" y="2141577"/>
            <a:ext cx="83736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Efektīvs vizuālais noformējums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303984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54448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Pārskatāms informācijas izvietojums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99919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Strukturēts saturs atvieglo informācijas uztveri un uzlabo lietotāja pieredzi.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303984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154448"/>
            <a:ext cx="30609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Ātra un ērta navigācija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64486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Intuitīva struktūra, kas ļauj lietotājam ātri atrast nepieciešamo informāciju.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995" y="3303984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1544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Vizuāli patīkams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64486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Estētisks dizains un pārdomāta krāsu palete, kas piesaista un notur uzmanību.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65998" y="1415653"/>
            <a:ext cx="100984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Efektīvs vizuālais noformējums — kā?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046940" y="22151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Pamatprincipi</a:t>
            </a:r>
            <a:endParaRPr lang="en-US" sz="3550" dirty="0"/>
          </a:p>
        </p:txBody>
      </p:sp>
      <p:sp>
        <p:nvSpPr>
          <p:cNvPr id="4" name="Shape 2"/>
          <p:cNvSpPr/>
          <p:nvPr/>
        </p:nvSpPr>
        <p:spPr>
          <a:xfrm>
            <a:off x="793790" y="3122295"/>
            <a:ext cx="3090505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020604" y="3349109"/>
            <a:ext cx="26368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Ievērotas tradīcijas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111109" y="3122295"/>
            <a:ext cx="3090624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4337923" y="3349109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Vienkāršība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7428548" y="3122295"/>
            <a:ext cx="3090624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9" name="Text 7"/>
          <p:cNvSpPr/>
          <p:nvPr/>
        </p:nvSpPr>
        <p:spPr>
          <a:xfrm>
            <a:off x="7655362" y="3349109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Kvalitatīvi attēli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10745986" y="3122295"/>
            <a:ext cx="3090624" cy="1162288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10972800" y="3349109"/>
            <a:ext cx="263699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Nepārspīlēt ar krāsām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93790" y="4653115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5046940" y="502920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 nekļūdīties?</a:t>
            </a:r>
            <a:endParaRPr lang="en-US" sz="3550" dirty="0"/>
          </a:p>
        </p:txBody>
      </p:sp>
      <p:sp>
        <p:nvSpPr>
          <p:cNvPr id="14" name="Shape 12"/>
          <p:cNvSpPr/>
          <p:nvPr/>
        </p:nvSpPr>
        <p:spPr>
          <a:xfrm>
            <a:off x="793790" y="5936337"/>
            <a:ext cx="419635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5" name="Text 13"/>
          <p:cNvSpPr/>
          <p:nvPr/>
        </p:nvSpPr>
        <p:spPr>
          <a:xfrm>
            <a:off x="1051084" y="6193631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Ņem gatavu dizainu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5216962" y="5936337"/>
            <a:ext cx="419635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7" name="Text 15"/>
          <p:cNvSpPr/>
          <p:nvPr/>
        </p:nvSpPr>
        <p:spPr>
          <a:xfrm>
            <a:off x="5474256" y="6193631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Gatavu krāsu shēmu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9640133" y="5936337"/>
            <a:ext cx="419635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9" name="Text 17"/>
          <p:cNvSpPr/>
          <p:nvPr/>
        </p:nvSpPr>
        <p:spPr>
          <a:xfrm>
            <a:off x="9897427" y="6193631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Gatavu fontu salikumu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9854" y="1031081"/>
            <a:ext cx="112505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Efektīvs vizuālais noformējums — piemēri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35173"/>
            <a:ext cx="6244709" cy="408277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335173"/>
            <a:ext cx="6244709" cy="46080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63097"/>
            <a:ext cx="3407331" cy="426244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3" name="Text 1"/>
          <p:cNvSpPr/>
          <p:nvPr/>
        </p:nvSpPr>
        <p:spPr>
          <a:xfrm>
            <a:off x="929878" y="1031081"/>
            <a:ext cx="313515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7 SOĻI NO IDEJAS LĪDZ PALAIŠANAI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3236595" y="1480066"/>
            <a:ext cx="81570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3"/>
              </a:rPr>
              <a:t>Mājas lapas izstrādes process</a:t>
            </a:r>
            <a:endParaRPr lang="en-US" sz="4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25" y="2529007"/>
            <a:ext cx="12625030" cy="473749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84546" y="3735732"/>
            <a:ext cx="652135" cy="6521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203535" y="6116432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Testēšana</a:t>
            </a:r>
            <a:endParaRPr lang="en-US" sz="2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7120" y="3736955"/>
            <a:ext cx="652135" cy="65213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803678" y="6116432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Attīstība</a:t>
            </a:r>
            <a:endParaRPr lang="en-US" sz="23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0307" y="3736955"/>
            <a:ext cx="652135" cy="6521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16864" y="6116432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Dizains</a:t>
            </a:r>
            <a:endParaRPr lang="en-US" sz="23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3493" y="3736955"/>
            <a:ext cx="652135" cy="65213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030050" y="6116432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Plānošana</a:t>
            </a:r>
            <a:endParaRPr lang="en-US" sz="23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636" y="3736955"/>
            <a:ext cx="652135" cy="65213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591065" y="6116432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Ideja</a:t>
            </a:r>
            <a:endParaRPr lang="en-US" sz="23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91808" y="516017"/>
            <a:ext cx="6646664" cy="580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Vizuālā noformējuma piemērs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00" y="1400889"/>
            <a:ext cx="12413933" cy="6312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8555"/>
            <a:ext cx="861405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User Experience (UX) — Lietotāja pieredze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605320"/>
            <a:ext cx="13042821" cy="1041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Lietotāja pieredze ietver visus aspektus galalietotāja mijiedarbībā ar uzņēmumu, tā pakalpojumiem un produktiem.</a:t>
            </a:r>
            <a:endParaRPr lang="en-US" sz="13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Lietotāju pieredzes dizainera loma ir radīt uz lietotājiem un viņu problēmām orientētus risinājumus, izmantojot dizaina jomas metodes un rīkus, ņemot vērā organizācijas vajadzības, resursus un pieejamās tehnoloģijas.</a:t>
            </a:r>
            <a:endParaRPr lang="en-US" sz="13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UX neattiecas tikai uz mājas lapu, bet gan visu saskarsmes procesu.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34057"/>
            <a:ext cx="6249353" cy="395180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727" y="2934057"/>
            <a:ext cx="6120455" cy="38519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548932" y="5104924"/>
            <a:ext cx="429518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793790" y="7172801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3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617934"/>
            <a:ext cx="2387798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UX process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86527" y="980718"/>
            <a:ext cx="8496062" cy="596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Empatizējam — Mēs neesam lietotājs</a:t>
            </a:r>
            <a:endParaRPr lang="en-US" sz="3750" dirty="0"/>
          </a:p>
        </p:txBody>
      </p:sp>
      <p:sp>
        <p:nvSpPr>
          <p:cNvPr id="4" name="Text 2"/>
          <p:cNvSpPr/>
          <p:nvPr/>
        </p:nvSpPr>
        <p:spPr>
          <a:xfrm>
            <a:off x="786527" y="1818799"/>
            <a:ext cx="1305734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Lai radītu patiesi veiksmīgus risinājumus, mums ir jāatstāj malā savi pieņēmumi un jāiedziļinās lietotāju patiesajās vajadzībās un izaicinājumos. Mēs neesam mūsu gala lietotāji.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86527" y="2707243"/>
            <a:ext cx="156245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580" y="2743438"/>
            <a:ext cx="7650242" cy="422671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296537" y="2707243"/>
            <a:ext cx="156245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86527" y="7332107"/>
            <a:ext cx="1305734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4270"/>
            <a:ext cx="86303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User Interface (UI) — Lietotāja Saskarne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1681520"/>
            <a:ext cx="6448782" cy="1192292"/>
          </a:xfrm>
          <a:prstGeom prst="roundRect">
            <a:avLst>
              <a:gd name="adj" fmla="val 228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998101" y="1885831"/>
            <a:ext cx="6040160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Lietotāju saskarne ir tā daļa, kur lietotājs saskaras ar digitālu produktu — programmatūru, mājas lapu, aplikāciju, izmantojot dažāda veida ekrānus, balsi vai žestus.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7387709" y="1681520"/>
            <a:ext cx="6448901" cy="1192292"/>
          </a:xfrm>
          <a:prstGeom prst="roundRect">
            <a:avLst>
              <a:gd name="adj" fmla="val 228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7592020" y="1885831"/>
            <a:ext cx="6040279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UI dizaineris veido vizuālo izskatu digitālam produktam — rada elementu hierarhiju, interakcijas un vizuālus elementus, ar kuriem saskarsies lietotājs.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93790" y="3167658"/>
            <a:ext cx="1917263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594" y="3200281"/>
            <a:ext cx="6658213" cy="36173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1934468" y="3167658"/>
            <a:ext cx="1917263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793790" y="7144107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141124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UI pamatlietas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73655"/>
            <a:ext cx="3090505" cy="2093714"/>
          </a:xfrm>
          <a:prstGeom prst="roundRect">
            <a:avLst>
              <a:gd name="adj" fmla="val 162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51084" y="2830949"/>
            <a:ext cx="25759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Krāsas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321368"/>
            <a:ext cx="25759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Primārā, sekundārā, bāzes tonis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111109" y="2573655"/>
            <a:ext cx="3090624" cy="2093714"/>
          </a:xfrm>
          <a:prstGeom prst="roundRect">
            <a:avLst>
              <a:gd name="adj" fmla="val 162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4368403" y="2830949"/>
            <a:ext cx="25760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Teksts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68403" y="3321368"/>
            <a:ext cx="257603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Izmēri, attiecības, sistēmas fonti, fontu valodas, Google fonti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573655"/>
            <a:ext cx="3090624" cy="2093714"/>
          </a:xfrm>
          <a:prstGeom prst="roundRect">
            <a:avLst>
              <a:gd name="adj" fmla="val 162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7685842" y="2830949"/>
            <a:ext cx="25760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Izkārtojums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5842" y="3321368"/>
            <a:ext cx="257603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Mērvienības (px), responsīvais dizains, hierarhija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0745986" y="2573655"/>
            <a:ext cx="3090624" cy="2093714"/>
          </a:xfrm>
          <a:prstGeom prst="roundRect">
            <a:avLst>
              <a:gd name="adj" fmla="val 162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11003280" y="2830949"/>
            <a:ext cx="25760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Formas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003280" y="3321368"/>
            <a:ext cx="257603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Pogām, ievadlaukiem, vērtību izvēles laukiem u.c. elementiem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035901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1133951" y="5582126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"It's not just how it looks like and feels like. Design is how it works."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133951" y="6200180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— Steve Jobs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93790" y="5326975"/>
            <a:ext cx="30480" cy="1491258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2827496"/>
            <a:ext cx="4919305" cy="25744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0741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UX vs UI dizaineri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212312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UX (User Experience) un UI (User Interface) dizains ir divas atšķirīgas, bet cieši saistītas disciplīnas, kas kopā veido veiksmīgu digitālo pieredzi.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93790" y="346698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Shape 3"/>
          <p:cNvSpPr/>
          <p:nvPr/>
        </p:nvSpPr>
        <p:spPr>
          <a:xfrm>
            <a:off x="763310" y="3466981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4"/>
          <p:cNvSpPr/>
          <p:nvPr/>
        </p:nvSpPr>
        <p:spPr>
          <a:xfrm>
            <a:off x="1142524" y="37242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UX dizainers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142524" y="4214693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Koncentrējas uz lietotāja ceļu, problēmu risināšanu un funkcionalitāti.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793790" y="5424607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1" name="Shape 7"/>
          <p:cNvSpPr/>
          <p:nvPr/>
        </p:nvSpPr>
        <p:spPr>
          <a:xfrm>
            <a:off x="763310" y="5424607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8"/>
          <p:cNvSpPr/>
          <p:nvPr/>
        </p:nvSpPr>
        <p:spPr>
          <a:xfrm>
            <a:off x="1142524" y="5681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UI dizainers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1142524" y="6172319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Koncentrējas uz vizuālo izskatu, estētiku un interaktīvajiem elementiem.</a:t>
            </a:r>
            <a:endParaRPr lang="en-US" sz="17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1929"/>
            <a:ext cx="77397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Efektīvs iepirkšanās process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264337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14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Pārskatāms katalogs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264337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35893" y="4114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Viegli samaksāt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995" y="326433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77995" y="4114800"/>
            <a:ext cx="30791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Ērtas piegādes opcijas</a:t>
            </a:r>
            <a:endParaRPr lang="en-US" sz="22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793790" y="5773222"/>
            <a:ext cx="34784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Ātra pasūtījuma apstrāde</a:t>
            </a:r>
            <a:endParaRPr lang="en-US" sz="22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5893" y="4922758"/>
            <a:ext cx="566976" cy="56697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235893" y="5773222"/>
            <a:ext cx="33685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Atsaucīgs klientu serviss</a:t>
            </a:r>
            <a:endParaRPr lang="en-US" sz="2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74106"/>
            <a:ext cx="80113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Efektīvs tehniskais risinājums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36513"/>
            <a:ext cx="4196358" cy="1223248"/>
          </a:xfrm>
          <a:prstGeom prst="roundRect">
            <a:avLst>
              <a:gd name="adj" fmla="val 278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51084" y="3793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Stabila sistēma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5216962" y="3536513"/>
            <a:ext cx="4196358" cy="1223248"/>
          </a:xfrm>
          <a:prstGeom prst="roundRect">
            <a:avLst>
              <a:gd name="adj" fmla="val 278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5474256" y="3793808"/>
            <a:ext cx="29338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Mobilo ierīču atbalsts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9640133" y="3536513"/>
            <a:ext cx="4196358" cy="1223248"/>
          </a:xfrm>
          <a:prstGeom prst="roundRect">
            <a:avLst>
              <a:gd name="adj" fmla="val 278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9897427" y="3793808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Laba lietojamība apmeklētājam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4986576"/>
            <a:ext cx="13042702" cy="868918"/>
          </a:xfrm>
          <a:prstGeom prst="roundRect">
            <a:avLst>
              <a:gd name="adj" fmla="val 391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1051084" y="5243870"/>
            <a:ext cx="41352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Viegla uzturēšana saimniekam</a:t>
            </a:r>
            <a:endParaRPr lang="en-US" sz="2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12231"/>
            <a:ext cx="84025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Maksājumu apstrādes iespējas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74638"/>
            <a:ext cx="4196358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20604" y="4001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Maksājumu kartes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5216962" y="3774638"/>
            <a:ext cx="4196358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5443776" y="4001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Bank-link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9640133" y="3774638"/>
            <a:ext cx="4196358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9866948" y="4001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Pārskaitījums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4809411"/>
            <a:ext cx="4196358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1020604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Skaidra nauda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5216962" y="4809411"/>
            <a:ext cx="4196358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5443776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PayPal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9640133" y="4809411"/>
            <a:ext cx="4196358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9866948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v-LV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SWED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, </a:t>
            </a:r>
            <a:r>
              <a:rPr lang="lv-LV" sz="2200" dirty="0" err="1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Makecomerce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,</a:t>
            </a:r>
            <a:r>
              <a:rPr lang="lv-LV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lv-LV" sz="2200" dirty="0" err="1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Klix</a:t>
            </a:r>
            <a:r>
              <a:rPr lang="lv-LV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u.c.</a:t>
            </a:r>
            <a:endParaRPr lang="en-US" sz="2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1977"/>
            <a:ext cx="91255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Maksājumu apstrādes platformas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57250" y="280773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Priekšrocības</a:t>
            </a:r>
            <a:endParaRPr lang="en-US" sz="3550" dirty="0"/>
          </a:p>
        </p:txBody>
      </p:sp>
      <p:sp>
        <p:nvSpPr>
          <p:cNvPr id="4" name="Shape 2"/>
          <p:cNvSpPr/>
          <p:nvPr/>
        </p:nvSpPr>
        <p:spPr>
          <a:xfrm>
            <a:off x="857250" y="375463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197412" y="3629858"/>
            <a:ext cx="57776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Gatavs tehniskais risinājums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857250" y="45711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1197412" y="4446389"/>
            <a:ext cx="57776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Kartes + banklink + citi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57250" y="538769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9" name="Text 7"/>
          <p:cNvSpPr/>
          <p:nvPr/>
        </p:nvSpPr>
        <p:spPr>
          <a:xfrm>
            <a:off x="1197412" y="5262920"/>
            <a:ext cx="57776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Atbild par drošību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57250" y="620422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1197412" y="6079450"/>
            <a:ext cx="57776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Ātra ieviešana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280773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Jāņem vērā</a:t>
            </a:r>
            <a:endParaRPr lang="en-US" sz="3550" dirty="0"/>
          </a:p>
        </p:txBody>
      </p:sp>
      <p:sp>
        <p:nvSpPr>
          <p:cNvPr id="13" name="Shape 11"/>
          <p:cNvSpPr/>
          <p:nvPr/>
        </p:nvSpPr>
        <p:spPr>
          <a:xfrm>
            <a:off x="7599521" y="375463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7939683" y="3629858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Komisijas maksa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599521" y="45711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7939683" y="4446389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Strikti noteikumi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599521" y="538769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8" name="Text 16"/>
          <p:cNvSpPr/>
          <p:nvPr/>
        </p:nvSpPr>
        <p:spPr>
          <a:xfrm>
            <a:off x="7939683" y="5262920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Integrācijas izmaksas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24143" y="1807012"/>
            <a:ext cx="7382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1. Solis — Mērķa definēšana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922865" y="2606516"/>
            <a:ext cx="878466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Kā mēs varam palīdzēt savam klientam vai lietotājam?</a:t>
            </a:r>
            <a:endParaRPr lang="en-US" sz="2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800" y="3383280"/>
            <a:ext cx="340162" cy="3401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371969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Kam šo lapu veidojam?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1895" y="3383280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94000" y="3371969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Ko viņi šajā lapā sagaidīs / cerēs atrast?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800" y="4528661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30906" y="4517350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Vai primārais mērķis ir informēt, pārdot, izklaidēt?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1895" y="4528661"/>
            <a:ext cx="340162" cy="3401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194000" y="4517350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Vai mājaslapai ir skaidri jānodod zīmola ideja, vai tā ir daļa no plašās komunikācijas ar īpašu fokusu?</a:t>
            </a:r>
            <a:endParaRPr lang="en-US" sz="17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800" y="5708094"/>
            <a:ext cx="340162" cy="34016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530906" y="5696783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Kādas ir konkurentu mājaslapas — ko no tām var mācīties vai darīt citādāk?</a:t>
            </a:r>
            <a:endParaRPr lang="en-US" sz="17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1895" y="5708094"/>
            <a:ext cx="340162" cy="34016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194000" y="5696783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Mārketinga instruments — nodrošina jaunu klientu piesaisti.</a:t>
            </a:r>
            <a:endParaRPr lang="en-US" sz="17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6263"/>
            <a:ext cx="90853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Populāras maksājumu platformas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710" y="2844641"/>
            <a:ext cx="1134189" cy="90725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350" y="2844641"/>
            <a:ext cx="3362682" cy="90725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484" y="2844641"/>
            <a:ext cx="3575447" cy="907256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382" y="2844641"/>
            <a:ext cx="1134189" cy="907256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415" y="3933349"/>
            <a:ext cx="3497342" cy="9072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208" y="3933349"/>
            <a:ext cx="1134189" cy="9072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848" y="3933349"/>
            <a:ext cx="2211705" cy="907256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005" y="3933349"/>
            <a:ext cx="2363153" cy="907256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3608" y="3933349"/>
            <a:ext cx="3015377" cy="9072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105" y="5022056"/>
            <a:ext cx="1134189" cy="907256"/>
          </a:xfrm>
          <a:prstGeom prst="rect">
            <a:avLst/>
          </a:prstGeom>
        </p:spPr>
      </p:pic>
      <p:sp>
        <p:nvSpPr>
          <p:cNvPr id="13" name="Text 1"/>
          <p:cNvSpPr/>
          <p:nvPr/>
        </p:nvSpPr>
        <p:spPr>
          <a:xfrm>
            <a:off x="793790" y="63304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Detalizēts salīdzinājums: </a:t>
            </a: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www.mozello.lv/interneta-maksajumi/</a:t>
            </a:r>
            <a:endParaRPr lang="en-US" sz="17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558" y="2954655"/>
            <a:ext cx="7730236" cy="23202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Iepirkšanās process no klienta perspektīvas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Klienta ceļojums no preces izvēles līdz veiksmīgam pirkumam, izmantojot drošus un ērtus maksājumu risinājumus.</a:t>
            </a:r>
            <a:endParaRPr lang="en-US" sz="17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3309"/>
            <a:ext cx="128018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Iepirkšanās process no pārdevēja perspektīvas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7571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30761"/>
            <a:ext cx="6407944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793790" y="3405068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Pasūtījuma saņemšana un pārbaude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28548" y="287571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230761"/>
            <a:ext cx="6408063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7428548" y="3405068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Preces sagatavošana nosūtīšanai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416480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4519851"/>
            <a:ext cx="6407944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793790" y="4694158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Apmaksas sagaidīšana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428548" y="416480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28548" y="4519851"/>
            <a:ext cx="6408063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7428548" y="4694158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Apmaksas pieprasīšana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45389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05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808940"/>
            <a:ext cx="6407944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7" name="Text 15"/>
          <p:cNvSpPr/>
          <p:nvPr/>
        </p:nvSpPr>
        <p:spPr>
          <a:xfrm>
            <a:off x="793790" y="5983248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Preces pasūtīšana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428548" y="545389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06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428548" y="5808940"/>
            <a:ext cx="6408063" cy="30480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0" name="Text 18"/>
          <p:cNvSpPr/>
          <p:nvPr/>
        </p:nvSpPr>
        <p:spPr>
          <a:xfrm>
            <a:off x="7428548" y="5983248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Nosūtīšana</a:t>
            </a:r>
            <a:endParaRPr lang="en-US" sz="17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607" y="3182183"/>
            <a:ext cx="4919186" cy="18652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37603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Piegādes veidi</a:t>
            </a:r>
            <a:endParaRPr lang="en-US" sz="44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0626"/>
            <a:ext cx="62816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3"/>
              </a:rPr>
              <a:t>Mozello</a:t>
            </a: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— novērtējums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57250" y="247638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hlinkClick r:id="rId4"/>
              </a:rPr>
              <a:t>Pozitīvais </a:t>
            </a:r>
            <a:r>
              <a:rPr lang="en-US" sz="26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✓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57250" y="3128486"/>
            <a:ext cx="6117788" cy="3821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Visas pamata iespējas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Nav komisijas no apgrozījuma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Latviešu valodas atbalsts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Daudzvalodu vietņu atbalsts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Atbalsta vietējās platformas (Swedbank, Luminor, PaySera, Omniva, DPD, ExpressPasts u.c.)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Atbalsta skaidru naudu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Atbalsta pārskaitījumus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Klientu serviss </a:t>
            </a:r>
            <a:r>
              <a:rPr lang="en-US" sz="1750" dirty="0" err="1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latviešu</a:t>
            </a: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750" dirty="0" err="1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valodā</a:t>
            </a:r>
            <a:endParaRPr lang="lv-LV" sz="1750" dirty="0">
              <a:solidFill>
                <a:srgbClr val="000000"/>
              </a:solidFill>
              <a:latin typeface="Inter Medium" pitchFamily="34" charset="0"/>
              <a:ea typeface="Inter Medium" pitchFamily="34" charset="-122"/>
              <a:cs typeface="Inter Medium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lv-LV" sz="1750" dirty="0">
              <a:solidFill>
                <a:srgbClr val="000000"/>
              </a:solidFill>
              <a:latin typeface="Inter Medium" pitchFamily="34" charset="0"/>
              <a:ea typeface="Inter Medium" pitchFamily="34" charset="-122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lv-LV" sz="1750" dirty="0">
              <a:solidFill>
                <a:srgbClr val="000000"/>
              </a:solidFill>
              <a:latin typeface="Inter Medium" pitchFamily="34" charset="0"/>
              <a:ea typeface="Inter Medium" pitchFamily="34" charset="-122"/>
            </a:endParaRPr>
          </a:p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lv-LV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</a:rPr>
              <a:t>Mozello 2026. gada jaunumi - </a:t>
            </a:r>
            <a:r>
              <a:rPr lang="lv-LV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hlinkClick r:id="rId5"/>
              </a:rPr>
              <a:t>https://www.mozello.lv/blogs/mozello-jaunumi-2026</a:t>
            </a:r>
            <a:r>
              <a:rPr lang="lv-LV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</a:rPr>
              <a:t>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47638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Negatīvais ✗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599521" y="3128486"/>
            <a:ext cx="6244709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Mazāks iespēju klāsts nekā citur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Nav abonēšanas iespējas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Nav kalendāra iespējas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602599"/>
            <a:ext cx="30468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67389" y="1875115"/>
            <a:ext cx="106955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Noderīgas saites par mājaslapu izstrādi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37522"/>
            <a:ext cx="4196358" cy="1722239"/>
          </a:xfrm>
          <a:prstGeom prst="roundRect">
            <a:avLst>
              <a:gd name="adj" fmla="val 197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51084" y="3294817"/>
            <a:ext cx="30531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WP izveide — Kebbe IT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785235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Skatīties video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037522"/>
            <a:ext cx="4196358" cy="1722239"/>
          </a:xfrm>
          <a:prstGeom prst="roundRect">
            <a:avLst>
              <a:gd name="adj" fmla="val 197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5474256" y="3294817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Mozello juridiskā vieslekcija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4139565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Skatīties video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037522"/>
            <a:ext cx="4196358" cy="1722239"/>
          </a:xfrm>
          <a:prstGeom prst="roundRect">
            <a:avLst>
              <a:gd name="adj" fmla="val 197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9897427" y="32948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Mozello izveide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785235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Skatīties video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4986576"/>
            <a:ext cx="6407944" cy="1367909"/>
          </a:xfrm>
          <a:prstGeom prst="roundRect">
            <a:avLst>
              <a:gd name="adj" fmla="val 248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1051084" y="5243870"/>
            <a:ext cx="56459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Mozello jaunumi un jaunie dizaini (3 mēn.)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51084" y="5734288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Skatīties video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986576"/>
            <a:ext cx="6407944" cy="1367909"/>
          </a:xfrm>
          <a:prstGeom prst="roundRect">
            <a:avLst>
              <a:gd name="adj" fmla="val 248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7685842" y="5243870"/>
            <a:ext cx="33135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Mozello jaunumi (1 gads)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5842" y="5734288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Skatīties video</a:t>
            </a:r>
            <a:endParaRPr lang="en-US" sz="17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96597"/>
            <a:ext cx="11925895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Paldies par uzmanību!</a:t>
            </a:r>
            <a:endParaRPr lang="en-US" sz="8900" dirty="0"/>
          </a:p>
        </p:txBody>
      </p:sp>
      <p:sp>
        <p:nvSpPr>
          <p:cNvPr id="3" name="Shape 1"/>
          <p:cNvSpPr/>
          <p:nvPr/>
        </p:nvSpPr>
        <p:spPr>
          <a:xfrm>
            <a:off x="793790" y="4281282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793790" y="4572357"/>
            <a:ext cx="130428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Gints Krūmiņš</a:t>
            </a:r>
            <a:endParaRPr lang="lv-LV" sz="2200" b="1" dirty="0">
              <a:solidFill>
                <a:srgbClr val="464646"/>
              </a:solidFill>
              <a:latin typeface="Inter Medium" pitchFamily="34" charset="0"/>
              <a:ea typeface="Inter Medium" pitchFamily="34" charset="-122"/>
              <a:cs typeface="Inter Medium" pitchFamily="34" charset="-120"/>
            </a:endParaRPr>
          </a:p>
          <a:p>
            <a:pPr marL="0" indent="0" algn="ctr">
              <a:lnSpc>
                <a:spcPts val="3550"/>
              </a:lnSpc>
              <a:buNone/>
            </a:pPr>
            <a:r>
              <a:rPr lang="lv-LV" sz="22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gints@marketingakursi</a:t>
            </a:r>
            <a:r>
              <a:rPr lang="en-US" sz="2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.lv</a:t>
            </a:r>
            <a:endParaRPr lang="en-US" sz="2200" dirty="0"/>
          </a:p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25544381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86614" y="2751058"/>
            <a:ext cx="78571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2. Solis — Mēroga definēšana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4187309" y="3550563"/>
            <a:ext cx="625566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Laika plāns, darba apmēri un izmaksas</a:t>
            </a:r>
            <a:endParaRPr lang="en-US" sz="2650" dirty="0"/>
          </a:p>
        </p:txBody>
      </p:sp>
      <p:sp>
        <p:nvSpPr>
          <p:cNvPr id="4" name="Shape 2"/>
          <p:cNvSpPr/>
          <p:nvPr/>
        </p:nvSpPr>
        <p:spPr>
          <a:xfrm>
            <a:off x="793790" y="431601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530906" y="4389715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Plaši tiek pielietoti dažādi laika grafiki, bet ir arī cita veida laika plānošanas rīki.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35893" y="431601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5973008" y="4389715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Ja strādājam ar mājaslapas izstrādātāju, noslēdzam līgumu par noteiktu darba uzdevumu.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9677995" y="431601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9" name="Text 7"/>
          <p:cNvSpPr/>
          <p:nvPr/>
        </p:nvSpPr>
        <p:spPr>
          <a:xfrm>
            <a:off x="10415111" y="4389715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Uzņēmuma finansu iespējām atbilstoša mājaslapa — Perfekta mājas lapa.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93814" y="2497336"/>
            <a:ext cx="88426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3. Solis — Sitemap &amp; Wireframes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4886682" y="3296841"/>
            <a:ext cx="485691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Lapas karte un struktūrskices</a:t>
            </a:r>
            <a:endParaRPr lang="en-US" sz="2650" dirty="0"/>
          </a:p>
        </p:txBody>
      </p:sp>
      <p:sp>
        <p:nvSpPr>
          <p:cNvPr id="4" name="Shape 2"/>
          <p:cNvSpPr/>
          <p:nvPr/>
        </p:nvSpPr>
        <p:spPr>
          <a:xfrm>
            <a:off x="793790" y="4062293"/>
            <a:ext cx="6407944" cy="1669852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020604" y="4289108"/>
            <a:ext cx="30088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Lapas karte (Sitemap)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4779526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Veido lapas arhitektūru un attiecības starp dažādiem lapas elementiem un sadaļām.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4062293"/>
            <a:ext cx="6408063" cy="1669852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7655362" y="4289108"/>
            <a:ext cx="38804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Struktūrskices (Wireframes)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55362" y="4779526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Neietver gala dizaina elementus, bet palīdz izvietot sastāvdaļas sadaļās un atklāt trūkumus lapas kartē.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46659" y="2094786"/>
            <a:ext cx="109369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Lapas kartei un struktūrskicēm izmanto: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57193"/>
            <a:ext cx="3090505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1020604" y="3484007"/>
            <a:ext cx="26368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Zīmulis un papīrs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4111109" y="3257193"/>
            <a:ext cx="309062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4"/>
          <p:cNvSpPr/>
          <p:nvPr/>
        </p:nvSpPr>
        <p:spPr>
          <a:xfrm>
            <a:off x="4337923" y="3484007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Miro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428548" y="3257193"/>
            <a:ext cx="309062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8" name="Text 6"/>
          <p:cNvSpPr/>
          <p:nvPr/>
        </p:nvSpPr>
        <p:spPr>
          <a:xfrm>
            <a:off x="7655362" y="3484007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Figma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10745986" y="3257193"/>
            <a:ext cx="309062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0" name="Text 8"/>
          <p:cNvSpPr/>
          <p:nvPr/>
        </p:nvSpPr>
        <p:spPr>
          <a:xfrm>
            <a:off x="10972800" y="3484007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Mockplus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93790" y="4291965"/>
            <a:ext cx="3090505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Text 10"/>
          <p:cNvSpPr/>
          <p:nvPr/>
        </p:nvSpPr>
        <p:spPr>
          <a:xfrm>
            <a:off x="1020604" y="4518779"/>
            <a:ext cx="26368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Balsamiq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4111109" y="4291965"/>
            <a:ext cx="309062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4" name="Text 12"/>
          <p:cNvSpPr/>
          <p:nvPr/>
        </p:nvSpPr>
        <p:spPr>
          <a:xfrm>
            <a:off x="4337923" y="4518779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Wireframe.cc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7428548" y="4291965"/>
            <a:ext cx="309062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Text 14"/>
          <p:cNvSpPr/>
          <p:nvPr/>
        </p:nvSpPr>
        <p:spPr>
          <a:xfrm>
            <a:off x="7655362" y="4518779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Pencil Project</a:t>
            </a:r>
            <a:endParaRPr lang="en-US" sz="2200" dirty="0"/>
          </a:p>
        </p:txBody>
      </p:sp>
      <p:sp>
        <p:nvSpPr>
          <p:cNvPr id="17" name="Shape 15"/>
          <p:cNvSpPr/>
          <p:nvPr/>
        </p:nvSpPr>
        <p:spPr>
          <a:xfrm>
            <a:off x="10745986" y="4291965"/>
            <a:ext cx="309062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8" name="Text 16"/>
          <p:cNvSpPr/>
          <p:nvPr/>
        </p:nvSpPr>
        <p:spPr>
          <a:xfrm>
            <a:off x="10972800" y="4518779"/>
            <a:ext cx="263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NinjaMock</a:t>
            </a:r>
            <a:endParaRPr lang="en-US" sz="2200" dirty="0"/>
          </a:p>
        </p:txBody>
      </p:sp>
      <p:sp>
        <p:nvSpPr>
          <p:cNvPr id="19" name="Shape 17"/>
          <p:cNvSpPr/>
          <p:nvPr/>
        </p:nvSpPr>
        <p:spPr>
          <a:xfrm>
            <a:off x="793790" y="5326737"/>
            <a:ext cx="6407944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0" name="Text 18"/>
          <p:cNvSpPr/>
          <p:nvPr/>
        </p:nvSpPr>
        <p:spPr>
          <a:xfrm>
            <a:off x="1020604" y="55535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FluidUI</a:t>
            </a:r>
            <a:endParaRPr lang="en-US" sz="2200" dirty="0"/>
          </a:p>
        </p:txBody>
      </p:sp>
      <p:sp>
        <p:nvSpPr>
          <p:cNvPr id="21" name="Shape 19"/>
          <p:cNvSpPr/>
          <p:nvPr/>
        </p:nvSpPr>
        <p:spPr>
          <a:xfrm>
            <a:off x="7428548" y="5326737"/>
            <a:ext cx="6408063" cy="807958"/>
          </a:xfrm>
          <a:prstGeom prst="roundRect">
            <a:avLst>
              <a:gd name="adj" fmla="val 42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22" name="Text 20"/>
          <p:cNvSpPr/>
          <p:nvPr/>
        </p:nvSpPr>
        <p:spPr>
          <a:xfrm>
            <a:off x="7655362" y="55535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Mockflow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1102" y="2928818"/>
            <a:ext cx="65281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4. Solis — Saturs un SEO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4204606"/>
            <a:ext cx="13042821" cy="35957"/>
          </a:xfrm>
          <a:prstGeom prst="rect">
            <a:avLst/>
          </a:prstGeom>
          <a:solidFill>
            <a:srgbClr val="464646">
              <a:alpha val="50000"/>
            </a:srgbClr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4" name="Text 2"/>
          <p:cNvSpPr/>
          <p:nvPr/>
        </p:nvSpPr>
        <p:spPr>
          <a:xfrm>
            <a:off x="793790" y="4495681"/>
            <a:ext cx="13042821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Saturs ietekmē apmeklētāja darbības un interesi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Saturs ietekmēs to, cik viegli lapu būs atrast — tātad tās popularitāti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2258"/>
            <a:ext cx="67147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Saturam un SEO izmanto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498527" y="3148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Satura rīki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757493"/>
            <a:ext cx="300894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5" name="Text 3"/>
          <p:cNvSpPr/>
          <p:nvPr/>
        </p:nvSpPr>
        <p:spPr>
          <a:xfrm>
            <a:off x="1051084" y="4014788"/>
            <a:ext cx="24943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Docs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029551" y="3757493"/>
            <a:ext cx="300894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7" name="Text 5"/>
          <p:cNvSpPr/>
          <p:nvPr/>
        </p:nvSpPr>
        <p:spPr>
          <a:xfrm>
            <a:off x="4286845" y="4014788"/>
            <a:ext cx="24943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Dropbox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93790" y="4861798"/>
            <a:ext cx="300894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9" name="Text 7"/>
          <p:cNvSpPr/>
          <p:nvPr/>
        </p:nvSpPr>
        <p:spPr>
          <a:xfrm>
            <a:off x="1051084" y="5119092"/>
            <a:ext cx="24943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Quip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4029551" y="4861798"/>
            <a:ext cx="3008948" cy="877491"/>
          </a:xfrm>
          <a:prstGeom prst="roundRect">
            <a:avLst>
              <a:gd name="adj" fmla="val 387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1" name="Text 9"/>
          <p:cNvSpPr/>
          <p:nvPr/>
        </p:nvSpPr>
        <p:spPr>
          <a:xfrm>
            <a:off x="4286845" y="5119092"/>
            <a:ext cx="24943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Gather Content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36168" y="2921198"/>
            <a:ext cx="6571417" cy="3436144"/>
          </a:xfrm>
          <a:prstGeom prst="roundRect">
            <a:avLst>
              <a:gd name="adj" fmla="val 990"/>
            </a:avLst>
          </a:prstGeom>
          <a:solidFill>
            <a:srgbClr val="F0F0F0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3" name="Text 11"/>
          <p:cNvSpPr/>
          <p:nvPr/>
        </p:nvSpPr>
        <p:spPr>
          <a:xfrm>
            <a:off x="9304258" y="3148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SEO rīki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662982" y="3757493"/>
            <a:ext cx="2945487" cy="1240393"/>
          </a:xfrm>
          <a:prstGeom prst="roundRect">
            <a:avLst>
              <a:gd name="adj" fmla="val 2743"/>
            </a:avLst>
          </a:prstGeom>
          <a:solidFill>
            <a:srgbClr val="F0F0F0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5" name="Text 13"/>
          <p:cNvSpPr/>
          <p:nvPr/>
        </p:nvSpPr>
        <p:spPr>
          <a:xfrm>
            <a:off x="7920276" y="4014788"/>
            <a:ext cx="24308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/>
              </a:rPr>
              <a:t>Google Keyword Planner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10835283" y="3757493"/>
            <a:ext cx="2945487" cy="1240393"/>
          </a:xfrm>
          <a:prstGeom prst="roundRect">
            <a:avLst>
              <a:gd name="adj" fmla="val 2743"/>
            </a:avLst>
          </a:prstGeom>
          <a:solidFill>
            <a:srgbClr val="F0F0F0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7" name="Text 15"/>
          <p:cNvSpPr/>
          <p:nvPr/>
        </p:nvSpPr>
        <p:spPr>
          <a:xfrm>
            <a:off x="11092577" y="4014788"/>
            <a:ext cx="2430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/>
              </a:rPr>
              <a:t>Google Trends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662982" y="5224701"/>
            <a:ext cx="6117788" cy="877491"/>
          </a:xfrm>
          <a:prstGeom prst="roundRect">
            <a:avLst>
              <a:gd name="adj" fmla="val 3877"/>
            </a:avLst>
          </a:prstGeom>
          <a:solidFill>
            <a:srgbClr val="F0F0F0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19" name="Text 17"/>
          <p:cNvSpPr/>
          <p:nvPr/>
        </p:nvSpPr>
        <p:spPr>
          <a:xfrm>
            <a:off x="7920276" y="5481995"/>
            <a:ext cx="56032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Screaming Frog's SEO Spider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1799</Words>
  <Application>Microsoft Office PowerPoint</Application>
  <PresentationFormat>Pielāgots</PresentationFormat>
  <Paragraphs>374</Paragraphs>
  <Slides>46</Slides>
  <Notes>46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46</vt:i4>
      </vt:variant>
    </vt:vector>
  </HeadingPairs>
  <TitlesOfParts>
    <vt:vector size="51" baseType="lpstr">
      <vt:lpstr>DM Sans Semi Bold</vt:lpstr>
      <vt:lpstr>DM Sans Light</vt:lpstr>
      <vt:lpstr>Arial</vt:lpstr>
      <vt:lpstr>Inter Medium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Gints Krūmiņš</cp:lastModifiedBy>
  <cp:revision>2</cp:revision>
  <dcterms:created xsi:type="dcterms:W3CDTF">2026-03-17T11:19:30Z</dcterms:created>
  <dcterms:modified xsi:type="dcterms:W3CDTF">2026-05-13T10:00:06Z</dcterms:modified>
</cp:coreProperties>
</file>