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0"/>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2" r:id="rId16"/>
    <p:sldId id="273" r:id="rId17"/>
    <p:sldId id="274" r:id="rId18"/>
    <p:sldId id="275" r:id="rId19"/>
    <p:sldId id="277" r:id="rId20"/>
    <p:sldId id="278" r:id="rId21"/>
    <p:sldId id="279" r:id="rId22"/>
    <p:sldId id="280" r:id="rId23"/>
    <p:sldId id="281" r:id="rId24"/>
    <p:sldId id="282" r:id="rId25"/>
    <p:sldId id="283" r:id="rId26"/>
    <p:sldId id="284" r:id="rId27"/>
    <p:sldId id="288" r:id="rId28"/>
    <p:sldId id="289" r:id="rId29"/>
  </p:sldIdLst>
  <p:sldSz cx="14630400" cy="8229600"/>
  <p:notesSz cx="8229600" cy="14630400"/>
  <p:embeddedFontLst>
    <p:embeddedFont>
      <p:font typeface="Crimson Pro Semi Bold" panose="020B0604020202020204" charset="-70"/>
      <p:regular r:id="rId31"/>
    </p:embeddedFont>
    <p:embeddedFont>
      <p:font typeface="Heebo" pitchFamily="2" charset="-79"/>
      <p:regular r:id="rId32"/>
      <p:bold r:id="rId33"/>
    </p:embeddedFont>
  </p:embeddedFontLst>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62F9E6-7B49-459F-BF5B-4BE1B6FA90D4}" v="4" dt="2026-05-12T09:09:48.1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93" d="100"/>
          <a:sy n="93" d="100"/>
        </p:scale>
        <p:origin x="5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657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lv-LV"/>
          </a:p>
        </p:txBody>
      </p:sp>
      <p:sp>
        <p:nvSpPr>
          <p:cNvPr id="3" name="Shape 1"/>
          <p:cNvSpPr/>
          <p:nvPr/>
        </p:nvSpPr>
        <p:spPr>
          <a:xfrm>
            <a:off x="0" y="0"/>
            <a:ext cx="14630400" cy="8229600"/>
          </a:xfrm>
          <a:prstGeom prst="rect">
            <a:avLst/>
          </a:prstGeom>
          <a:solidFill>
            <a:srgbClr val="FFFFFF"/>
          </a:solidFill>
          <a:ln/>
        </p:spPr>
        <p:txBody>
          <a:bodyPr/>
          <a:lstStyle/>
          <a:p>
            <a:endParaRPr lang="lv-LV"/>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hyperlink" Target="https://support.google.com/google-ads/answer/2470105?hl=l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hyperlink" Target="https://www.gintskrumins.lv/jaunumi/params/post/5163306/ka-atrast-pareizos-atslegvardus-savam-mazajam-biznesam-bez-dargiem-rikiem/"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https://www.gintskrumins.lv/jaunumi/params/post/4924049/lai-paraditos-google-augsgala-kas-jazina-veidojot-efektivu-google-search-re" TargetMode="External"/><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hyperlink" Target="https://www.youtube.com/watch?v=KtjGeAfx3jc" TargetMode="External"/><Relationship Id="rId4" Type="http://schemas.openxmlformats.org/officeDocument/2006/relationships/hyperlink" Target="https://www.youtube.com/watch?v=F_ys3homTA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hyperlink" Target="https://support.google.com/google-ads/answer/6366720?hl=lv" TargetMode="External"/><Relationship Id="rId13"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hyperlink" Target="https://analytics.google.com/analytics" TargetMode="External"/><Relationship Id="rId12"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34.xml"/><Relationship Id="rId6" Type="http://schemas.openxmlformats.org/officeDocument/2006/relationships/hyperlink" Target="https://ads.google.com/home/tools/keyword-planner/" TargetMode="External"/><Relationship Id="rId11" Type="http://schemas.openxmlformats.org/officeDocument/2006/relationships/image" Target="../media/image27.png"/><Relationship Id="rId5" Type="http://schemas.openxmlformats.org/officeDocument/2006/relationships/hyperlink" Target="https://ads.google.com/" TargetMode="External"/><Relationship Id="rId10" Type="http://schemas.openxmlformats.org/officeDocument/2006/relationships/hyperlink" Target="https://www.google.com/business/" TargetMode="External"/><Relationship Id="rId4" Type="http://schemas.openxmlformats.org/officeDocument/2006/relationships/hyperlink" Target="https://skillshop.exceedlms.com/student/catalog/browse" TargetMode="External"/><Relationship Id="rId9" Type="http://schemas.openxmlformats.org/officeDocument/2006/relationships/hyperlink" Target="https://www.google.com/adsense/start"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gintskrumins.lv/jaunumi/params/post/5172268/miti-un-patiesibas-3-dala-budzeta-dubultosana-nav-neefektivas-reklamas-glab/"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gintskrumins.lv/jaunumi/params/post/5241733/5-biezakas-kludas-google-ads-kuras-aped-jusu-budzetu"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971788"/>
            <a:ext cx="1979771" cy="1979771"/>
          </a:xfrm>
          <a:prstGeom prst="rect">
            <a:avLst/>
          </a:prstGeom>
        </p:spPr>
      </p:pic>
      <p:sp>
        <p:nvSpPr>
          <p:cNvPr id="3" name="Text 0"/>
          <p:cNvSpPr/>
          <p:nvPr/>
        </p:nvSpPr>
        <p:spPr>
          <a:xfrm>
            <a:off x="7314248" y="946190"/>
            <a:ext cx="6529864" cy="2693670"/>
          </a:xfrm>
          <a:prstGeom prst="rect">
            <a:avLst/>
          </a:prstGeom>
          <a:noFill/>
          <a:ln/>
        </p:spPr>
        <p:txBody>
          <a:bodyPr wrap="square" lIns="0" tIns="0" rIns="0" bIns="0" rtlCol="0" anchor="t"/>
          <a:lstStyle/>
          <a:p>
            <a:pPr marL="0" indent="0" algn="l">
              <a:lnSpc>
                <a:spcPts val="5300"/>
              </a:lnSpc>
              <a:buNone/>
            </a:pPr>
            <a:r>
              <a:rPr lang="lv-LV" sz="4200" b="1" dirty="0">
                <a:solidFill>
                  <a:srgbClr val="152D47"/>
                </a:solidFill>
                <a:latin typeface="Crimson Pro Semi Bold" pitchFamily="34" charset="0"/>
                <a:ea typeface="Crimson Pro Semi Bold" pitchFamily="34" charset="-122"/>
                <a:cs typeface="Crimson Pro Semi Bold" pitchFamily="34" charset="-120"/>
              </a:rPr>
              <a:t>D</a:t>
            </a:r>
            <a:r>
              <a:rPr lang="en-US" sz="4200" b="1" dirty="0" err="1">
                <a:solidFill>
                  <a:srgbClr val="152D47"/>
                </a:solidFill>
                <a:latin typeface="Crimson Pro Semi Bold" pitchFamily="34" charset="0"/>
                <a:ea typeface="Crimson Pro Semi Bold" pitchFamily="34" charset="-122"/>
                <a:cs typeface="Crimson Pro Semi Bold" pitchFamily="34" charset="-120"/>
              </a:rPr>
              <a:t>igitālā</a:t>
            </a:r>
            <a:r>
              <a:rPr lang="en-US" sz="4200" b="1" dirty="0">
                <a:solidFill>
                  <a:srgbClr val="152D47"/>
                </a:solidFill>
                <a:latin typeface="Crimson Pro Semi Bold" pitchFamily="34" charset="0"/>
                <a:ea typeface="Crimson Pro Semi Bold" pitchFamily="34" charset="-122"/>
                <a:cs typeface="Crimson Pro Semi Bold" pitchFamily="34" charset="-120"/>
              </a:rPr>
              <a:t> mārketinga kursi </a:t>
            </a:r>
            <a:endParaRPr lang="en-US" sz="4200" dirty="0"/>
          </a:p>
        </p:txBody>
      </p:sp>
      <p:sp>
        <p:nvSpPr>
          <p:cNvPr id="6" name="Shape 3"/>
          <p:cNvSpPr/>
          <p:nvPr/>
        </p:nvSpPr>
        <p:spPr>
          <a:xfrm>
            <a:off x="793790" y="5048964"/>
            <a:ext cx="13042821" cy="16073"/>
          </a:xfrm>
          <a:prstGeom prst="rect">
            <a:avLst/>
          </a:prstGeom>
          <a:solidFill>
            <a:srgbClr val="4C4C4D">
              <a:alpha val="50000"/>
            </a:srgbClr>
          </a:solidFill>
          <a:ln/>
        </p:spPr>
        <p:txBody>
          <a:bodyPr/>
          <a:lstStyle/>
          <a:p>
            <a:endParaRPr lang="lv-LV"/>
          </a:p>
        </p:txBody>
      </p:sp>
      <p:sp>
        <p:nvSpPr>
          <p:cNvPr id="7" name="Shape 4"/>
          <p:cNvSpPr/>
          <p:nvPr/>
        </p:nvSpPr>
        <p:spPr>
          <a:xfrm>
            <a:off x="793790" y="5402937"/>
            <a:ext cx="13042821" cy="16073"/>
          </a:xfrm>
          <a:prstGeom prst="rect">
            <a:avLst/>
          </a:prstGeom>
          <a:solidFill>
            <a:srgbClr val="4C4C4D">
              <a:alpha val="50000"/>
            </a:srgbClr>
          </a:solidFill>
          <a:ln/>
        </p:spPr>
        <p:txBody>
          <a:bodyPr/>
          <a:lstStyle/>
          <a:p>
            <a:endParaRPr lang="lv-LV"/>
          </a:p>
        </p:txBody>
      </p:sp>
      <p:sp>
        <p:nvSpPr>
          <p:cNvPr id="8" name="Text 5"/>
          <p:cNvSpPr/>
          <p:nvPr/>
        </p:nvSpPr>
        <p:spPr>
          <a:xfrm>
            <a:off x="793790" y="5907762"/>
            <a:ext cx="3232190" cy="403979"/>
          </a:xfrm>
          <a:prstGeom prst="rect">
            <a:avLst/>
          </a:prstGeom>
          <a:noFill/>
          <a:ln/>
        </p:spPr>
        <p:txBody>
          <a:bodyPr wrap="none" lIns="0" tIns="0" rIns="0" bIns="0" rtlCol="0" anchor="t"/>
          <a:lstStyle/>
          <a:p>
            <a:pPr marL="0" indent="0" algn="l">
              <a:lnSpc>
                <a:spcPts val="3150"/>
              </a:lnSpc>
              <a:buNone/>
            </a:pPr>
            <a:r>
              <a:rPr lang="en-US" sz="2500" dirty="0">
                <a:solidFill>
                  <a:srgbClr val="152D47"/>
                </a:solidFill>
                <a:latin typeface="Crimson Pro Semi Bold" pitchFamily="34" charset="0"/>
                <a:ea typeface="Crimson Pro Semi Bold" pitchFamily="34" charset="-122"/>
                <a:cs typeface="Crimson Pro Semi Bold" pitchFamily="34" charset="-120"/>
              </a:rPr>
              <a:t>Gints Krūmiņš </a:t>
            </a:r>
            <a:endParaRPr lang="en-US" sz="2500" dirty="0"/>
          </a:p>
        </p:txBody>
      </p:sp>
      <p:sp>
        <p:nvSpPr>
          <p:cNvPr id="9" name="Text 6"/>
          <p:cNvSpPr/>
          <p:nvPr/>
        </p:nvSpPr>
        <p:spPr>
          <a:xfrm>
            <a:off x="793790" y="6393537"/>
            <a:ext cx="3232190" cy="403979"/>
          </a:xfrm>
          <a:prstGeom prst="rect">
            <a:avLst/>
          </a:prstGeom>
          <a:noFill/>
          <a:ln/>
        </p:spPr>
        <p:txBody>
          <a:bodyPr wrap="none" lIns="0" tIns="0" rIns="0" bIns="0" rtlCol="0" anchor="t"/>
          <a:lstStyle/>
          <a:p>
            <a:pPr marL="0" indent="0" algn="l">
              <a:lnSpc>
                <a:spcPts val="3150"/>
              </a:lnSpc>
              <a:buNone/>
            </a:pPr>
            <a:r>
              <a:rPr lang="lv-LV" sz="2500" dirty="0" err="1">
                <a:solidFill>
                  <a:srgbClr val="152D47"/>
                </a:solidFill>
                <a:latin typeface="Crimson Pro Semi Bold" pitchFamily="34" charset="0"/>
                <a:ea typeface="Crimson Pro Semi Bold" pitchFamily="34" charset="-122"/>
                <a:cs typeface="Crimson Pro Semi Bold" pitchFamily="34" charset="-120"/>
              </a:rPr>
              <a:t>gints@marketingakursi</a:t>
            </a:r>
            <a:r>
              <a:rPr lang="en-US" sz="2500" dirty="0">
                <a:solidFill>
                  <a:srgbClr val="152D47"/>
                </a:solidFill>
                <a:latin typeface="Crimson Pro Semi Bold" pitchFamily="34" charset="0"/>
                <a:ea typeface="Crimson Pro Semi Bold" pitchFamily="34" charset="-122"/>
                <a:cs typeface="Crimson Pro Semi Bold" pitchFamily="34" charset="-120"/>
              </a:rPr>
              <a:t>.lv</a:t>
            </a:r>
            <a:endParaRPr lang="en-US" sz="2500" dirty="0"/>
          </a:p>
        </p:txBody>
      </p:sp>
      <p:sp>
        <p:nvSpPr>
          <p:cNvPr id="10" name="Text 7"/>
          <p:cNvSpPr/>
          <p:nvPr/>
        </p:nvSpPr>
        <p:spPr>
          <a:xfrm>
            <a:off x="793790" y="6879312"/>
            <a:ext cx="3232190" cy="403979"/>
          </a:xfrm>
          <a:prstGeom prst="rect">
            <a:avLst/>
          </a:prstGeom>
          <a:noFill/>
          <a:ln/>
        </p:spPr>
        <p:txBody>
          <a:bodyPr wrap="none" lIns="0" tIns="0" rIns="0" bIns="0" rtlCol="0" anchor="t"/>
          <a:lstStyle/>
          <a:p>
            <a:pPr marL="0" indent="0" algn="l">
              <a:lnSpc>
                <a:spcPts val="3150"/>
              </a:lnSpc>
              <a:buNone/>
            </a:pPr>
            <a:r>
              <a:rPr lang="en-US" sz="2500" dirty="0">
                <a:solidFill>
                  <a:srgbClr val="152D47"/>
                </a:solidFill>
                <a:latin typeface="Crimson Pro Semi Bold" pitchFamily="34" charset="0"/>
                <a:ea typeface="Crimson Pro Semi Bold" pitchFamily="34" charset="-122"/>
                <a:cs typeface="Crimson Pro Semi Bold" pitchFamily="34" charset="-120"/>
              </a:rPr>
              <a:t>25544381</a:t>
            </a:r>
            <a:endParaRPr lang="en-US" sz="2500" dirty="0"/>
          </a:p>
        </p:txBody>
      </p:sp>
      <p:pic>
        <p:nvPicPr>
          <p:cNvPr id="11" name="Image 1" descr="preencoded.png"/>
          <p:cNvPicPr>
            <a:picLocks noChangeAspect="1"/>
          </p:cNvPicPr>
          <p:nvPr/>
        </p:nvPicPr>
        <p:blipFill>
          <a:blip r:embed="rId4"/>
          <a:stretch>
            <a:fillRect/>
          </a:stretch>
        </p:blipFill>
        <p:spPr>
          <a:xfrm>
            <a:off x="8942546" y="5933361"/>
            <a:ext cx="1225510" cy="12255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068586"/>
            <a:ext cx="8309967" cy="531614"/>
          </a:xfrm>
          <a:prstGeom prst="rect">
            <a:avLst/>
          </a:prstGeom>
          <a:noFill/>
          <a:ln/>
        </p:spPr>
        <p:txBody>
          <a:bodyPr wrap="none" lIns="0" tIns="0" rIns="0" bIns="0" rtlCol="0" anchor="t"/>
          <a:lstStyle/>
          <a:p>
            <a:pPr marL="0" indent="0" algn="l">
              <a:lnSpc>
                <a:spcPts val="4150"/>
              </a:lnSpc>
              <a:buNone/>
            </a:pPr>
            <a:r>
              <a:rPr lang="en-US" sz="3300" dirty="0">
                <a:solidFill>
                  <a:srgbClr val="152D47"/>
                </a:solidFill>
                <a:latin typeface="Crimson Pro Semi Bold" pitchFamily="34" charset="0"/>
                <a:ea typeface="Crimson Pro Semi Bold" pitchFamily="34" charset="-122"/>
                <a:cs typeface="Crimson Pro Semi Bold" pitchFamily="34" charset="-120"/>
              </a:rPr>
              <a:t>Reklāmu kampaņu populārākie atdeves rādītāji</a:t>
            </a:r>
            <a:endParaRPr lang="en-US" sz="3300" dirty="0"/>
          </a:p>
        </p:txBody>
      </p:sp>
      <p:sp>
        <p:nvSpPr>
          <p:cNvPr id="3" name="Shape 1"/>
          <p:cNvSpPr/>
          <p:nvPr/>
        </p:nvSpPr>
        <p:spPr>
          <a:xfrm>
            <a:off x="793790" y="1855351"/>
            <a:ext cx="13042821" cy="3443288"/>
          </a:xfrm>
          <a:prstGeom prst="roundRect">
            <a:avLst>
              <a:gd name="adj" fmla="val 741"/>
            </a:avLst>
          </a:prstGeom>
          <a:noFill/>
          <a:ln w="7620">
            <a:solidFill>
              <a:srgbClr val="000000">
                <a:alpha val="8000"/>
              </a:srgbClr>
            </a:solidFill>
            <a:prstDash val="solid"/>
          </a:ln>
        </p:spPr>
        <p:txBody>
          <a:bodyPr/>
          <a:lstStyle/>
          <a:p>
            <a:endParaRPr lang="lv-LV"/>
          </a:p>
        </p:txBody>
      </p:sp>
      <p:sp>
        <p:nvSpPr>
          <p:cNvPr id="4" name="Text 2"/>
          <p:cNvSpPr/>
          <p:nvPr/>
        </p:nvSpPr>
        <p:spPr>
          <a:xfrm>
            <a:off x="972860" y="1947029"/>
            <a:ext cx="3997762" cy="238125"/>
          </a:xfrm>
          <a:prstGeom prst="rect">
            <a:avLst/>
          </a:prstGeom>
          <a:noFill/>
          <a:ln/>
        </p:spPr>
        <p:txBody>
          <a:bodyPr wrap="non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Impression</a:t>
            </a:r>
            <a:endParaRPr lang="en-US" sz="1300" dirty="0"/>
          </a:p>
        </p:txBody>
      </p:sp>
      <p:sp>
        <p:nvSpPr>
          <p:cNvPr id="5" name="Text 3"/>
          <p:cNvSpPr/>
          <p:nvPr/>
        </p:nvSpPr>
        <p:spPr>
          <a:xfrm>
            <a:off x="5318284" y="1947029"/>
            <a:ext cx="3993952" cy="238125"/>
          </a:xfrm>
          <a:prstGeom prst="rect">
            <a:avLst/>
          </a:prstGeom>
          <a:noFill/>
          <a:ln/>
        </p:spPr>
        <p:txBody>
          <a:bodyPr wrap="non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Seansi </a:t>
            </a:r>
            <a:endParaRPr lang="en-US" sz="1300" dirty="0"/>
          </a:p>
        </p:txBody>
      </p:sp>
      <p:sp>
        <p:nvSpPr>
          <p:cNvPr id="6" name="Text 4"/>
          <p:cNvSpPr/>
          <p:nvPr/>
        </p:nvSpPr>
        <p:spPr>
          <a:xfrm>
            <a:off x="9659898" y="1947029"/>
            <a:ext cx="3997762" cy="238125"/>
          </a:xfrm>
          <a:prstGeom prst="rect">
            <a:avLst/>
          </a:prstGeom>
          <a:noFill/>
          <a:ln/>
        </p:spPr>
        <p:txBody>
          <a:bodyPr wrap="non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Reklāmu parādīšanās reizes</a:t>
            </a:r>
            <a:endParaRPr lang="en-US" sz="1300" dirty="0"/>
          </a:p>
        </p:txBody>
      </p:sp>
      <p:sp>
        <p:nvSpPr>
          <p:cNvPr id="7" name="Text 5"/>
          <p:cNvSpPr/>
          <p:nvPr/>
        </p:nvSpPr>
        <p:spPr>
          <a:xfrm>
            <a:off x="972860" y="2360890"/>
            <a:ext cx="3997762" cy="238125"/>
          </a:xfrm>
          <a:prstGeom prst="rect">
            <a:avLst/>
          </a:prstGeom>
          <a:noFill/>
          <a:ln/>
        </p:spPr>
        <p:txBody>
          <a:bodyPr wrap="non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Clicks</a:t>
            </a:r>
            <a:endParaRPr lang="en-US" sz="1300" dirty="0"/>
          </a:p>
        </p:txBody>
      </p:sp>
      <p:sp>
        <p:nvSpPr>
          <p:cNvPr id="8" name="Text 6"/>
          <p:cNvSpPr/>
          <p:nvPr/>
        </p:nvSpPr>
        <p:spPr>
          <a:xfrm>
            <a:off x="5318284" y="2360890"/>
            <a:ext cx="3993952" cy="238125"/>
          </a:xfrm>
          <a:prstGeom prst="rect">
            <a:avLst/>
          </a:prstGeom>
          <a:noFill/>
          <a:ln/>
        </p:spPr>
        <p:txBody>
          <a:bodyPr wrap="non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Klikšķis </a:t>
            </a:r>
            <a:endParaRPr lang="en-US" sz="1300" dirty="0"/>
          </a:p>
        </p:txBody>
      </p:sp>
      <p:sp>
        <p:nvSpPr>
          <p:cNvPr id="9" name="Text 7"/>
          <p:cNvSpPr/>
          <p:nvPr/>
        </p:nvSpPr>
        <p:spPr>
          <a:xfrm>
            <a:off x="9659898" y="2360890"/>
            <a:ext cx="3997762" cy="238125"/>
          </a:xfrm>
          <a:prstGeom prst="rect">
            <a:avLst/>
          </a:prstGeom>
          <a:noFill/>
          <a:ln/>
        </p:spPr>
        <p:txBody>
          <a:bodyPr wrap="non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Klikšķi uz reklāmām</a:t>
            </a:r>
            <a:endParaRPr lang="en-US" sz="1300" dirty="0"/>
          </a:p>
        </p:txBody>
      </p:sp>
      <p:sp>
        <p:nvSpPr>
          <p:cNvPr id="10" name="Text 8"/>
          <p:cNvSpPr/>
          <p:nvPr/>
        </p:nvSpPr>
        <p:spPr>
          <a:xfrm>
            <a:off x="972860" y="2774752"/>
            <a:ext cx="3997762" cy="238125"/>
          </a:xfrm>
          <a:prstGeom prst="rect">
            <a:avLst/>
          </a:prstGeom>
          <a:noFill/>
          <a:ln/>
        </p:spPr>
        <p:txBody>
          <a:bodyPr wrap="non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Clickt hrough rate (CTR)</a:t>
            </a:r>
            <a:endParaRPr lang="en-US" sz="1300" dirty="0"/>
          </a:p>
        </p:txBody>
      </p:sp>
      <p:sp>
        <p:nvSpPr>
          <p:cNvPr id="11" name="Text 9"/>
          <p:cNvSpPr/>
          <p:nvPr/>
        </p:nvSpPr>
        <p:spPr>
          <a:xfrm>
            <a:off x="5318284" y="2774752"/>
            <a:ext cx="3993952" cy="238125"/>
          </a:xfrm>
          <a:prstGeom prst="rect">
            <a:avLst/>
          </a:prstGeom>
          <a:noFill/>
          <a:ln/>
        </p:spPr>
        <p:txBody>
          <a:bodyPr wrap="non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Vidējais klikšķu skaits (VKS) </a:t>
            </a:r>
            <a:endParaRPr lang="en-US" sz="1300" dirty="0"/>
          </a:p>
        </p:txBody>
      </p:sp>
      <p:sp>
        <p:nvSpPr>
          <p:cNvPr id="12" name="Text 10"/>
          <p:cNvSpPr/>
          <p:nvPr/>
        </p:nvSpPr>
        <p:spPr>
          <a:xfrm>
            <a:off x="9659898" y="2774752"/>
            <a:ext cx="3997762" cy="476250"/>
          </a:xfrm>
          <a:prstGeom prst="rect">
            <a:avLst/>
          </a:prstGeom>
          <a:noFill/>
          <a:ln/>
        </p:spPr>
        <p:txBody>
          <a:bodyPr wrap="squar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Koeficients, kas norāda, cik bieži lietotāji, kuri redzējuši jūsu reklāmu, uz tās noklikšķinājuši</a:t>
            </a:r>
            <a:endParaRPr lang="en-US" sz="1300" dirty="0"/>
          </a:p>
        </p:txBody>
      </p:sp>
      <p:sp>
        <p:nvSpPr>
          <p:cNvPr id="13" name="Text 11"/>
          <p:cNvSpPr/>
          <p:nvPr/>
        </p:nvSpPr>
        <p:spPr>
          <a:xfrm>
            <a:off x="972860" y="3426738"/>
            <a:ext cx="3997762" cy="238125"/>
          </a:xfrm>
          <a:prstGeom prst="rect">
            <a:avLst/>
          </a:prstGeom>
          <a:noFill/>
          <a:ln/>
        </p:spPr>
        <p:txBody>
          <a:bodyPr wrap="non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Conversions</a:t>
            </a:r>
            <a:endParaRPr lang="en-US" sz="1300" dirty="0"/>
          </a:p>
        </p:txBody>
      </p:sp>
      <p:sp>
        <p:nvSpPr>
          <p:cNvPr id="14" name="Text 12"/>
          <p:cNvSpPr/>
          <p:nvPr/>
        </p:nvSpPr>
        <p:spPr>
          <a:xfrm>
            <a:off x="5318284" y="3426738"/>
            <a:ext cx="3993952" cy="238125"/>
          </a:xfrm>
          <a:prstGeom prst="rect">
            <a:avLst/>
          </a:prstGeom>
          <a:noFill/>
          <a:ln/>
        </p:spPr>
        <p:txBody>
          <a:bodyPr wrap="non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Reklāmguvums</a:t>
            </a:r>
            <a:endParaRPr lang="en-US" sz="1300" dirty="0"/>
          </a:p>
        </p:txBody>
      </p:sp>
      <p:sp>
        <p:nvSpPr>
          <p:cNvPr id="15" name="Text 13"/>
          <p:cNvSpPr/>
          <p:nvPr/>
        </p:nvSpPr>
        <p:spPr>
          <a:xfrm>
            <a:off x="9659898" y="3426738"/>
            <a:ext cx="3997762" cy="714375"/>
          </a:xfrm>
          <a:prstGeom prst="rect">
            <a:avLst/>
          </a:prstGeom>
          <a:noFill/>
          <a:ln/>
        </p:spPr>
        <p:txBody>
          <a:bodyPr wrap="squar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Darbība, kas tiek reģistrēta, kad lietotājs mijiedarbojas ar reklāmu un pēc tam veic darbību, kuru esat definējis kā vērtīgu savam uzņēmumam</a:t>
            </a:r>
            <a:endParaRPr lang="en-US" sz="1300" dirty="0"/>
          </a:p>
        </p:txBody>
      </p:sp>
      <p:sp>
        <p:nvSpPr>
          <p:cNvPr id="16" name="Text 14"/>
          <p:cNvSpPr/>
          <p:nvPr/>
        </p:nvSpPr>
        <p:spPr>
          <a:xfrm>
            <a:off x="972860" y="4316849"/>
            <a:ext cx="3997762" cy="238125"/>
          </a:xfrm>
          <a:prstGeom prst="rect">
            <a:avLst/>
          </a:prstGeom>
          <a:noFill/>
          <a:ln/>
        </p:spPr>
        <p:txBody>
          <a:bodyPr wrap="non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Cost per conversion - Cost/Conversions|CPA </a:t>
            </a:r>
            <a:endParaRPr lang="en-US" sz="1300" dirty="0"/>
          </a:p>
        </p:txBody>
      </p:sp>
      <p:sp>
        <p:nvSpPr>
          <p:cNvPr id="17" name="Text 15"/>
          <p:cNvSpPr/>
          <p:nvPr/>
        </p:nvSpPr>
        <p:spPr>
          <a:xfrm>
            <a:off x="5318284" y="4316849"/>
            <a:ext cx="3993952" cy="238125"/>
          </a:xfrm>
          <a:prstGeom prst="rect">
            <a:avLst/>
          </a:prstGeom>
          <a:noFill/>
          <a:ln/>
        </p:spPr>
        <p:txBody>
          <a:bodyPr wrap="non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Izmakas par vienu reklāmguvumu</a:t>
            </a:r>
            <a:endParaRPr lang="en-US" sz="1300" dirty="0"/>
          </a:p>
        </p:txBody>
      </p:sp>
      <p:sp>
        <p:nvSpPr>
          <p:cNvPr id="18" name="Text 16"/>
          <p:cNvSpPr/>
          <p:nvPr/>
        </p:nvSpPr>
        <p:spPr>
          <a:xfrm>
            <a:off x="9659898" y="4316849"/>
            <a:ext cx="3997762" cy="238125"/>
          </a:xfrm>
          <a:prstGeom prst="rect">
            <a:avLst/>
          </a:prstGeom>
          <a:noFill/>
          <a:ln/>
        </p:spPr>
        <p:txBody>
          <a:bodyPr wrap="non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Izmakas par vienu reklāmguvumu </a:t>
            </a:r>
            <a:endParaRPr lang="en-US" sz="1300" dirty="0"/>
          </a:p>
        </p:txBody>
      </p:sp>
      <p:sp>
        <p:nvSpPr>
          <p:cNvPr id="19" name="Text 17"/>
          <p:cNvSpPr/>
          <p:nvPr/>
        </p:nvSpPr>
        <p:spPr>
          <a:xfrm>
            <a:off x="972860" y="4730710"/>
            <a:ext cx="3997762" cy="238125"/>
          </a:xfrm>
          <a:prstGeom prst="rect">
            <a:avLst/>
          </a:prstGeom>
          <a:noFill/>
          <a:ln/>
        </p:spPr>
        <p:txBody>
          <a:bodyPr wrap="non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Convenrsion rate</a:t>
            </a:r>
            <a:endParaRPr lang="en-US" sz="1300" dirty="0"/>
          </a:p>
        </p:txBody>
      </p:sp>
      <p:sp>
        <p:nvSpPr>
          <p:cNvPr id="20" name="Text 18"/>
          <p:cNvSpPr/>
          <p:nvPr/>
        </p:nvSpPr>
        <p:spPr>
          <a:xfrm>
            <a:off x="5318284" y="4730710"/>
            <a:ext cx="3993952" cy="238125"/>
          </a:xfrm>
          <a:prstGeom prst="rect">
            <a:avLst/>
          </a:prstGeom>
          <a:noFill/>
          <a:ln/>
        </p:spPr>
        <p:txBody>
          <a:bodyPr wrap="non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Reklāmguvumu līmenis</a:t>
            </a:r>
            <a:endParaRPr lang="en-US" sz="1300" dirty="0"/>
          </a:p>
        </p:txBody>
      </p:sp>
      <p:sp>
        <p:nvSpPr>
          <p:cNvPr id="21" name="Text 19"/>
          <p:cNvSpPr/>
          <p:nvPr/>
        </p:nvSpPr>
        <p:spPr>
          <a:xfrm>
            <a:off x="9659898" y="4730710"/>
            <a:ext cx="3997762" cy="476250"/>
          </a:xfrm>
          <a:prstGeom prst="rect">
            <a:avLst/>
          </a:prstGeom>
          <a:noFill/>
          <a:ln/>
        </p:spPr>
        <p:txBody>
          <a:bodyPr wrap="squar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Vidējais reklāmguvumu skaits (procentuāli) vienam klikšķim uz reklāmas </a:t>
            </a:r>
            <a:endParaRPr lang="en-US" sz="1300" dirty="0"/>
          </a:p>
        </p:txBody>
      </p:sp>
      <p:sp>
        <p:nvSpPr>
          <p:cNvPr id="22" name="Shape 20"/>
          <p:cNvSpPr/>
          <p:nvPr/>
        </p:nvSpPr>
        <p:spPr>
          <a:xfrm>
            <a:off x="793790" y="5442109"/>
            <a:ext cx="13042821" cy="607933"/>
          </a:xfrm>
          <a:prstGeom prst="roundRect">
            <a:avLst>
              <a:gd name="adj" fmla="val 4198"/>
            </a:avLst>
          </a:prstGeom>
          <a:solidFill>
            <a:srgbClr val="B3C3FF"/>
          </a:solidFill>
          <a:ln/>
        </p:spPr>
        <p:txBody>
          <a:bodyPr/>
          <a:lstStyle/>
          <a:p>
            <a:endParaRPr lang="lv-LV"/>
          </a:p>
        </p:txBody>
      </p:sp>
      <p:pic>
        <p:nvPicPr>
          <p:cNvPr id="23" name="Image 0" descr="preencoded.png"/>
          <p:cNvPicPr>
            <a:picLocks noChangeAspect="1"/>
          </p:cNvPicPr>
          <p:nvPr/>
        </p:nvPicPr>
        <p:blipFill>
          <a:blip r:embed="rId3"/>
          <a:stretch>
            <a:fillRect/>
          </a:stretch>
        </p:blipFill>
        <p:spPr>
          <a:xfrm>
            <a:off x="963811" y="5673447"/>
            <a:ext cx="212646" cy="170021"/>
          </a:xfrm>
          <a:prstGeom prst="rect">
            <a:avLst/>
          </a:prstGeom>
        </p:spPr>
      </p:pic>
      <p:sp>
        <p:nvSpPr>
          <p:cNvPr id="24" name="Text 21"/>
          <p:cNvSpPr/>
          <p:nvPr/>
        </p:nvSpPr>
        <p:spPr>
          <a:xfrm>
            <a:off x="1346478" y="5612130"/>
            <a:ext cx="12320111" cy="238125"/>
          </a:xfrm>
          <a:prstGeom prst="rect">
            <a:avLst/>
          </a:prstGeom>
          <a:noFill/>
          <a:ln/>
        </p:spPr>
        <p:txBody>
          <a:bodyPr wrap="none" lIns="0" tIns="0" rIns="0" bIns="0" rtlCol="0" anchor="t"/>
          <a:lstStyle/>
          <a:p>
            <a:pPr marL="0" indent="0" algn="l">
              <a:lnSpc>
                <a:spcPts val="1850"/>
              </a:lnSpc>
              <a:buNone/>
            </a:pPr>
            <a:r>
              <a:rPr lang="en-US" sz="1300" u="sng" dirty="0">
                <a:solidFill>
                  <a:srgbClr val="2150FE"/>
                </a:solidFill>
                <a:latin typeface="Heebo" pitchFamily="34" charset="0"/>
                <a:ea typeface="Heebo" pitchFamily="34" charset="-122"/>
                <a:cs typeface="Heebo" pitchFamily="34" charset="-120"/>
                <a:hlinkClick r:id="rId4">
                  <a:extLst>
                    <a:ext uri="{A12FA001-AC4F-418D-AE19-62706E023703}">
                      <ahyp:hlinkClr xmlns:ahyp="http://schemas.microsoft.com/office/drawing/2018/hyperlinkcolor" val="tx"/>
                    </a:ext>
                  </a:extLst>
                </a:hlinkClick>
              </a:rPr>
              <a:t>Cenu noteikšanas modeļi https://support.google.com/google-ads/answer/2470105?hl=lv</a:t>
            </a:r>
            <a:endParaRPr lang="en-US" sz="1300" dirty="0"/>
          </a:p>
        </p:txBody>
      </p:sp>
      <p:pic>
        <p:nvPicPr>
          <p:cNvPr id="25" name="Image 1" descr="preencoded.png"/>
          <p:cNvPicPr>
            <a:picLocks noChangeAspect="1"/>
          </p:cNvPicPr>
          <p:nvPr/>
        </p:nvPicPr>
        <p:blipFill>
          <a:blip r:embed="rId5"/>
          <a:stretch>
            <a:fillRect/>
          </a:stretch>
        </p:blipFill>
        <p:spPr>
          <a:xfrm>
            <a:off x="793790" y="6193512"/>
            <a:ext cx="967502" cy="96750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955834"/>
            <a:ext cx="2083951" cy="2083951"/>
          </a:xfrm>
          <a:prstGeom prst="rect">
            <a:avLst/>
          </a:prstGeom>
        </p:spPr>
      </p:pic>
      <p:sp>
        <p:nvSpPr>
          <p:cNvPr id="3" name="Text 0"/>
          <p:cNvSpPr/>
          <p:nvPr/>
        </p:nvSpPr>
        <p:spPr>
          <a:xfrm>
            <a:off x="793790" y="3379946"/>
            <a:ext cx="3494008" cy="425291"/>
          </a:xfrm>
          <a:prstGeom prst="rect">
            <a:avLst/>
          </a:prstGeom>
          <a:noFill/>
          <a:ln/>
        </p:spPr>
        <p:txBody>
          <a:bodyPr wrap="none" lIns="0" tIns="0" rIns="0" bIns="0" rtlCol="0" anchor="t"/>
          <a:lstStyle/>
          <a:p>
            <a:pPr marL="0" indent="0" algn="l">
              <a:lnSpc>
                <a:spcPts val="3300"/>
              </a:lnSpc>
              <a:buNone/>
            </a:pPr>
            <a:r>
              <a:rPr lang="en-US" sz="2650" dirty="0">
                <a:solidFill>
                  <a:srgbClr val="152D47"/>
                </a:solidFill>
                <a:latin typeface="Crimson Pro Semi Bold" pitchFamily="34" charset="0"/>
                <a:ea typeface="Crimson Pro Semi Bold" pitchFamily="34" charset="-122"/>
                <a:cs typeface="Crimson Pro Semi Bold" pitchFamily="34" charset="-120"/>
              </a:rPr>
              <a:t>Kā sakārtots Google Ads?</a:t>
            </a:r>
            <a:endParaRPr lang="en-US" sz="2650" dirty="0"/>
          </a:p>
        </p:txBody>
      </p:sp>
      <p:sp>
        <p:nvSpPr>
          <p:cNvPr id="4" name="Text 1"/>
          <p:cNvSpPr/>
          <p:nvPr/>
        </p:nvSpPr>
        <p:spPr>
          <a:xfrm>
            <a:off x="793790" y="3895963"/>
            <a:ext cx="11271885" cy="425291"/>
          </a:xfrm>
          <a:prstGeom prst="rect">
            <a:avLst/>
          </a:prstGeom>
          <a:noFill/>
          <a:ln/>
        </p:spPr>
        <p:txBody>
          <a:bodyPr wrap="none" lIns="0" tIns="0" rIns="0" bIns="0" rtlCol="0" anchor="t"/>
          <a:lstStyle/>
          <a:p>
            <a:pPr marL="0" indent="0" algn="l">
              <a:lnSpc>
                <a:spcPts val="3300"/>
              </a:lnSpc>
              <a:buNone/>
            </a:pPr>
            <a:r>
              <a:rPr lang="en-US" sz="2650" dirty="0">
                <a:solidFill>
                  <a:srgbClr val="152D47"/>
                </a:solidFill>
                <a:latin typeface="Crimson Pro Semi Bold" pitchFamily="34" charset="0"/>
                <a:ea typeface="Crimson Pro Semi Bold" pitchFamily="34" charset="-122"/>
                <a:cs typeface="Crimson Pro Semi Bold" pitchFamily="34" charset="-120"/>
              </a:rPr>
              <a:t>Pakalpojums Google Ads ir sakārtot trīs slāņos: konts, kampaņas, reklāmu kopas</a:t>
            </a:r>
            <a:endParaRPr lang="en-US" sz="2650" dirty="0"/>
          </a:p>
        </p:txBody>
      </p:sp>
      <p:sp>
        <p:nvSpPr>
          <p:cNvPr id="5" name="Shape 2"/>
          <p:cNvSpPr/>
          <p:nvPr/>
        </p:nvSpPr>
        <p:spPr>
          <a:xfrm>
            <a:off x="793790" y="4661416"/>
            <a:ext cx="4196358" cy="2612350"/>
          </a:xfrm>
          <a:prstGeom prst="roundRect">
            <a:avLst>
              <a:gd name="adj" fmla="val 1302"/>
            </a:avLst>
          </a:prstGeom>
          <a:solidFill>
            <a:srgbClr val="FFFFFF"/>
          </a:solidFill>
          <a:ln w="30480">
            <a:solidFill>
              <a:srgbClr val="D8D4D4"/>
            </a:solidFill>
            <a:prstDash val="solid"/>
          </a:ln>
        </p:spPr>
        <p:txBody>
          <a:bodyPr/>
          <a:lstStyle/>
          <a:p>
            <a:endParaRPr lang="lv-LV"/>
          </a:p>
        </p:txBody>
      </p:sp>
      <p:sp>
        <p:nvSpPr>
          <p:cNvPr id="6" name="Shape 3"/>
          <p:cNvSpPr/>
          <p:nvPr/>
        </p:nvSpPr>
        <p:spPr>
          <a:xfrm>
            <a:off x="824270" y="4691896"/>
            <a:ext cx="4135398" cy="680442"/>
          </a:xfrm>
          <a:prstGeom prst="rect">
            <a:avLst/>
          </a:prstGeom>
          <a:solidFill>
            <a:srgbClr val="F2EEEE"/>
          </a:solidFill>
          <a:ln/>
        </p:spPr>
        <p:txBody>
          <a:bodyPr/>
          <a:lstStyle/>
          <a:p>
            <a:endParaRPr lang="lv-LV"/>
          </a:p>
        </p:txBody>
      </p:sp>
      <p:sp>
        <p:nvSpPr>
          <p:cNvPr id="7" name="Text 4"/>
          <p:cNvSpPr/>
          <p:nvPr/>
        </p:nvSpPr>
        <p:spPr>
          <a:xfrm>
            <a:off x="2721888" y="4819412"/>
            <a:ext cx="340162" cy="425291"/>
          </a:xfrm>
          <a:prstGeom prst="rect">
            <a:avLst/>
          </a:prstGeom>
          <a:noFill/>
          <a:ln/>
        </p:spPr>
        <p:txBody>
          <a:bodyPr wrap="none" lIns="0" tIns="0" rIns="0" bIns="0" rtlCol="0" anchor="t"/>
          <a:lstStyle/>
          <a:p>
            <a:pPr marL="0" indent="0" algn="l">
              <a:lnSpc>
                <a:spcPts val="2650"/>
              </a:lnSpc>
              <a:buNone/>
            </a:pPr>
            <a:r>
              <a:rPr lang="en-US" sz="2650" dirty="0">
                <a:solidFill>
                  <a:srgbClr val="4C4C4D"/>
                </a:solidFill>
                <a:latin typeface="Crimson Pro Semi Bold" pitchFamily="34" charset="0"/>
                <a:ea typeface="Crimson Pro Semi Bold" pitchFamily="34" charset="-122"/>
                <a:cs typeface="Crimson Pro Semi Bold" pitchFamily="34" charset="-120"/>
              </a:rPr>
              <a:t>1</a:t>
            </a:r>
            <a:endParaRPr lang="en-US" sz="2650" dirty="0"/>
          </a:p>
        </p:txBody>
      </p:sp>
      <p:sp>
        <p:nvSpPr>
          <p:cNvPr id="8" name="Text 5"/>
          <p:cNvSpPr/>
          <p:nvPr/>
        </p:nvSpPr>
        <p:spPr>
          <a:xfrm>
            <a:off x="1051084" y="5599152"/>
            <a:ext cx="3681770" cy="1062990"/>
          </a:xfrm>
          <a:prstGeom prst="rect">
            <a:avLst/>
          </a:prstGeom>
          <a:noFill/>
          <a:ln/>
        </p:spPr>
        <p:txBody>
          <a:bodyPr wrap="squar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1. Jūsu konts ir saistīts ar unikālu epasta adresi, paroli un norēķinu informāciju.</a:t>
            </a:r>
            <a:endParaRPr lang="en-US" sz="2200" dirty="0"/>
          </a:p>
        </p:txBody>
      </p:sp>
      <p:sp>
        <p:nvSpPr>
          <p:cNvPr id="9" name="Shape 6"/>
          <p:cNvSpPr/>
          <p:nvPr/>
        </p:nvSpPr>
        <p:spPr>
          <a:xfrm>
            <a:off x="5216962" y="4661416"/>
            <a:ext cx="4196358" cy="2612350"/>
          </a:xfrm>
          <a:prstGeom prst="roundRect">
            <a:avLst>
              <a:gd name="adj" fmla="val 1302"/>
            </a:avLst>
          </a:prstGeom>
          <a:solidFill>
            <a:srgbClr val="FFFFFF"/>
          </a:solidFill>
          <a:ln w="30480">
            <a:solidFill>
              <a:srgbClr val="D8D4D4"/>
            </a:solidFill>
            <a:prstDash val="solid"/>
          </a:ln>
        </p:spPr>
        <p:txBody>
          <a:bodyPr/>
          <a:lstStyle/>
          <a:p>
            <a:endParaRPr lang="lv-LV"/>
          </a:p>
        </p:txBody>
      </p:sp>
      <p:sp>
        <p:nvSpPr>
          <p:cNvPr id="10" name="Shape 7"/>
          <p:cNvSpPr/>
          <p:nvPr/>
        </p:nvSpPr>
        <p:spPr>
          <a:xfrm>
            <a:off x="5247442" y="4691896"/>
            <a:ext cx="4135398" cy="680442"/>
          </a:xfrm>
          <a:prstGeom prst="rect">
            <a:avLst/>
          </a:prstGeom>
          <a:solidFill>
            <a:srgbClr val="F2EEEE"/>
          </a:solidFill>
          <a:ln/>
        </p:spPr>
        <p:txBody>
          <a:bodyPr/>
          <a:lstStyle/>
          <a:p>
            <a:endParaRPr lang="lv-LV"/>
          </a:p>
        </p:txBody>
      </p:sp>
      <p:sp>
        <p:nvSpPr>
          <p:cNvPr id="11" name="Text 8"/>
          <p:cNvSpPr/>
          <p:nvPr/>
        </p:nvSpPr>
        <p:spPr>
          <a:xfrm>
            <a:off x="7145060" y="4819412"/>
            <a:ext cx="340162" cy="425291"/>
          </a:xfrm>
          <a:prstGeom prst="rect">
            <a:avLst/>
          </a:prstGeom>
          <a:noFill/>
          <a:ln/>
        </p:spPr>
        <p:txBody>
          <a:bodyPr wrap="none" lIns="0" tIns="0" rIns="0" bIns="0" rtlCol="0" anchor="t"/>
          <a:lstStyle/>
          <a:p>
            <a:pPr marL="0" indent="0" algn="l">
              <a:lnSpc>
                <a:spcPts val="2650"/>
              </a:lnSpc>
              <a:buNone/>
            </a:pPr>
            <a:r>
              <a:rPr lang="en-US" sz="2650" dirty="0">
                <a:solidFill>
                  <a:srgbClr val="4C4C4D"/>
                </a:solidFill>
                <a:latin typeface="Crimson Pro Semi Bold" pitchFamily="34" charset="0"/>
                <a:ea typeface="Crimson Pro Semi Bold" pitchFamily="34" charset="-122"/>
                <a:cs typeface="Crimson Pro Semi Bold" pitchFamily="34" charset="-120"/>
              </a:rPr>
              <a:t>2</a:t>
            </a:r>
            <a:endParaRPr lang="en-US" sz="2650" dirty="0"/>
          </a:p>
        </p:txBody>
      </p:sp>
      <p:sp>
        <p:nvSpPr>
          <p:cNvPr id="12" name="Text 9"/>
          <p:cNvSpPr/>
          <p:nvPr/>
        </p:nvSpPr>
        <p:spPr>
          <a:xfrm>
            <a:off x="5474256" y="5599152"/>
            <a:ext cx="3681770" cy="1417320"/>
          </a:xfrm>
          <a:prstGeom prst="rect">
            <a:avLst/>
          </a:prstGeom>
          <a:noFill/>
          <a:ln/>
        </p:spPr>
        <p:txBody>
          <a:bodyPr wrap="squar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2.Jūsu kampaņām ir savs budžets un iestatījumi, kas nosaka to, kur tiks rādītas jūsu reklāmas</a:t>
            </a:r>
            <a:endParaRPr lang="en-US" sz="2200" dirty="0"/>
          </a:p>
        </p:txBody>
      </p:sp>
      <p:sp>
        <p:nvSpPr>
          <p:cNvPr id="13" name="Shape 10"/>
          <p:cNvSpPr/>
          <p:nvPr/>
        </p:nvSpPr>
        <p:spPr>
          <a:xfrm>
            <a:off x="9640133" y="4661416"/>
            <a:ext cx="4196358" cy="2612350"/>
          </a:xfrm>
          <a:prstGeom prst="roundRect">
            <a:avLst>
              <a:gd name="adj" fmla="val 1302"/>
            </a:avLst>
          </a:prstGeom>
          <a:solidFill>
            <a:srgbClr val="FFFFFF"/>
          </a:solidFill>
          <a:ln w="30480">
            <a:solidFill>
              <a:srgbClr val="D8D4D4"/>
            </a:solidFill>
            <a:prstDash val="solid"/>
          </a:ln>
        </p:spPr>
        <p:txBody>
          <a:bodyPr/>
          <a:lstStyle/>
          <a:p>
            <a:endParaRPr lang="lv-LV"/>
          </a:p>
        </p:txBody>
      </p:sp>
      <p:sp>
        <p:nvSpPr>
          <p:cNvPr id="14" name="Shape 11"/>
          <p:cNvSpPr/>
          <p:nvPr/>
        </p:nvSpPr>
        <p:spPr>
          <a:xfrm>
            <a:off x="9670613" y="4691896"/>
            <a:ext cx="4135398" cy="680442"/>
          </a:xfrm>
          <a:prstGeom prst="rect">
            <a:avLst/>
          </a:prstGeom>
          <a:solidFill>
            <a:srgbClr val="F2EEEE"/>
          </a:solidFill>
          <a:ln/>
        </p:spPr>
        <p:txBody>
          <a:bodyPr/>
          <a:lstStyle/>
          <a:p>
            <a:endParaRPr lang="lv-LV"/>
          </a:p>
        </p:txBody>
      </p:sp>
      <p:sp>
        <p:nvSpPr>
          <p:cNvPr id="15" name="Text 12"/>
          <p:cNvSpPr/>
          <p:nvPr/>
        </p:nvSpPr>
        <p:spPr>
          <a:xfrm>
            <a:off x="11568232" y="4819412"/>
            <a:ext cx="340162" cy="425291"/>
          </a:xfrm>
          <a:prstGeom prst="rect">
            <a:avLst/>
          </a:prstGeom>
          <a:noFill/>
          <a:ln/>
        </p:spPr>
        <p:txBody>
          <a:bodyPr wrap="none" lIns="0" tIns="0" rIns="0" bIns="0" rtlCol="0" anchor="t"/>
          <a:lstStyle/>
          <a:p>
            <a:pPr marL="0" indent="0" algn="l">
              <a:lnSpc>
                <a:spcPts val="2650"/>
              </a:lnSpc>
              <a:buNone/>
            </a:pPr>
            <a:r>
              <a:rPr lang="en-US" sz="2650" dirty="0">
                <a:solidFill>
                  <a:srgbClr val="4C4C4D"/>
                </a:solidFill>
                <a:latin typeface="Crimson Pro Semi Bold" pitchFamily="34" charset="0"/>
                <a:ea typeface="Crimson Pro Semi Bold" pitchFamily="34" charset="-122"/>
                <a:cs typeface="Crimson Pro Semi Bold" pitchFamily="34" charset="-120"/>
              </a:rPr>
              <a:t>3</a:t>
            </a:r>
            <a:endParaRPr lang="en-US" sz="2650" dirty="0"/>
          </a:p>
        </p:txBody>
      </p:sp>
      <p:sp>
        <p:nvSpPr>
          <p:cNvPr id="16" name="Text 13"/>
          <p:cNvSpPr/>
          <p:nvPr/>
        </p:nvSpPr>
        <p:spPr>
          <a:xfrm>
            <a:off x="9897427" y="5599152"/>
            <a:ext cx="3681770" cy="1062990"/>
          </a:xfrm>
          <a:prstGeom prst="rect">
            <a:avLst/>
          </a:prstGeom>
          <a:noFill/>
          <a:ln/>
        </p:spPr>
        <p:txBody>
          <a:bodyPr wrap="squar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3. Jūsu reklāmu kopās ietilpst līdzīgu reklāmu un atslēgvārdu kopa.</a:t>
            </a:r>
            <a:endParaRPr lang="en-US" sz="2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2096214"/>
            <a:ext cx="8153043" cy="566976"/>
          </a:xfrm>
          <a:prstGeom prst="rect">
            <a:avLst/>
          </a:prstGeom>
          <a:noFill/>
          <a:ln/>
        </p:spPr>
        <p:txBody>
          <a:bodyPr wrap="none" lIns="0" tIns="0" rIns="0" bIns="0" rtlCol="0" anchor="t"/>
          <a:lstStyle/>
          <a:p>
            <a:pPr marL="0" indent="0" algn="l">
              <a:lnSpc>
                <a:spcPts val="4450"/>
              </a:lnSpc>
              <a:buNone/>
            </a:pPr>
            <a:r>
              <a:rPr lang="en-US" sz="3550" dirty="0">
                <a:solidFill>
                  <a:srgbClr val="152D47"/>
                </a:solidFill>
                <a:latin typeface="Crimson Pro Semi Bold" pitchFamily="34" charset="0"/>
                <a:ea typeface="Crimson Pro Semi Bold" pitchFamily="34" charset="-122"/>
                <a:cs typeface="Crimson Pro Semi Bold" pitchFamily="34" charset="-120"/>
              </a:rPr>
              <a:t>Reklāmas teksti /Neatļautie reklāmas teksti</a:t>
            </a:r>
            <a:endParaRPr lang="en-US" sz="3550" dirty="0"/>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78800" y="3128129"/>
            <a:ext cx="340162" cy="340162"/>
          </a:xfrm>
          <a:prstGeom prst="rect">
            <a:avLst/>
          </a:prstGeom>
        </p:spPr>
      </p:pic>
      <p:sp>
        <p:nvSpPr>
          <p:cNvPr id="4" name="Text 1"/>
          <p:cNvSpPr/>
          <p:nvPr/>
        </p:nvSpPr>
        <p:spPr>
          <a:xfrm>
            <a:off x="1530906" y="3116818"/>
            <a:ext cx="3421499"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Pareizrakstība</a:t>
            </a:r>
            <a:endParaRPr lang="en-US" sz="1750" dirty="0"/>
          </a:p>
        </p:txBody>
      </p:sp>
      <p:pic>
        <p:nvPicPr>
          <p:cNvPr id="5"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20903" y="3128129"/>
            <a:ext cx="340162" cy="340162"/>
          </a:xfrm>
          <a:prstGeom prst="rect">
            <a:avLst/>
          </a:prstGeom>
        </p:spPr>
      </p:pic>
      <p:sp>
        <p:nvSpPr>
          <p:cNvPr id="6" name="Text 2"/>
          <p:cNvSpPr/>
          <p:nvPr/>
        </p:nvSpPr>
        <p:spPr>
          <a:xfrm>
            <a:off x="5973008" y="3116818"/>
            <a:ext cx="3421499"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Nevajadzīgas pieturzīmes</a:t>
            </a:r>
            <a:endParaRPr lang="en-US" sz="1750" dirty="0"/>
          </a:p>
        </p:txBody>
      </p:sp>
      <p:pic>
        <p:nvPicPr>
          <p:cNvPr id="7"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63006" y="3128129"/>
            <a:ext cx="340162" cy="340162"/>
          </a:xfrm>
          <a:prstGeom prst="rect">
            <a:avLst/>
          </a:prstGeom>
        </p:spPr>
      </p:pic>
      <p:sp>
        <p:nvSpPr>
          <p:cNvPr id="8" name="Text 3"/>
          <p:cNvSpPr/>
          <p:nvPr/>
        </p:nvSpPr>
        <p:spPr>
          <a:xfrm>
            <a:off x="10415111" y="3116818"/>
            <a:ext cx="3421499"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Nevajadzīgi simboli &amp;^*$#@</a:t>
            </a:r>
            <a:endParaRPr lang="en-US" sz="1750" dirty="0"/>
          </a:p>
        </p:txBody>
      </p:sp>
      <p:pic>
        <p:nvPicPr>
          <p:cNvPr id="9" name="Image 3"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78800" y="4273510"/>
            <a:ext cx="340162" cy="340162"/>
          </a:xfrm>
          <a:prstGeom prst="rect">
            <a:avLst/>
          </a:prstGeom>
        </p:spPr>
      </p:pic>
      <p:sp>
        <p:nvSpPr>
          <p:cNvPr id="10" name="Text 4"/>
          <p:cNvSpPr/>
          <p:nvPr/>
        </p:nvSpPr>
        <p:spPr>
          <a:xfrm>
            <a:off x="1530906" y="4262199"/>
            <a:ext cx="3421499"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Neloģiska simbolu izmantošana, - + / Eur</a:t>
            </a:r>
            <a:endParaRPr lang="en-US" sz="1750" dirty="0"/>
          </a:p>
        </p:txBody>
      </p:sp>
      <p:pic>
        <p:nvPicPr>
          <p:cNvPr id="11" name="Image 4"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20903" y="4273510"/>
            <a:ext cx="340162" cy="340162"/>
          </a:xfrm>
          <a:prstGeom prst="rect">
            <a:avLst/>
          </a:prstGeom>
        </p:spPr>
      </p:pic>
      <p:sp>
        <p:nvSpPr>
          <p:cNvPr id="12" name="Text 5"/>
          <p:cNvSpPr/>
          <p:nvPr/>
        </p:nvSpPr>
        <p:spPr>
          <a:xfrm>
            <a:off x="5973008" y="4262199"/>
            <a:ext cx="3421499"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Lielo burtu nepamatota izmantošana</a:t>
            </a:r>
            <a:endParaRPr lang="en-US" sz="1750" dirty="0"/>
          </a:p>
        </p:txBody>
      </p:sp>
      <p:pic>
        <p:nvPicPr>
          <p:cNvPr id="13" name="Image 5"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63006" y="4273510"/>
            <a:ext cx="340162" cy="340162"/>
          </a:xfrm>
          <a:prstGeom prst="rect">
            <a:avLst/>
          </a:prstGeom>
        </p:spPr>
      </p:pic>
      <p:sp>
        <p:nvSpPr>
          <p:cNvPr id="14" name="Text 6"/>
          <p:cNvSpPr/>
          <p:nvPr/>
        </p:nvSpPr>
        <p:spPr>
          <a:xfrm>
            <a:off x="10415111" y="4262199"/>
            <a:ext cx="3421499"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Emoji izmantošana :) u.c.</a:t>
            </a:r>
            <a:endParaRPr lang="en-US" sz="1750" dirty="0"/>
          </a:p>
        </p:txBody>
      </p:sp>
      <p:pic>
        <p:nvPicPr>
          <p:cNvPr id="15" name="Image 6"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78800" y="5452943"/>
            <a:ext cx="340162" cy="340162"/>
          </a:xfrm>
          <a:prstGeom prst="rect">
            <a:avLst/>
          </a:prstGeom>
        </p:spPr>
      </p:pic>
      <p:sp>
        <p:nvSpPr>
          <p:cNvPr id="16" name="Text 7"/>
          <p:cNvSpPr/>
          <p:nvPr/>
        </p:nvSpPr>
        <p:spPr>
          <a:xfrm>
            <a:off x="1530906" y="5441633"/>
            <a:ext cx="3421499"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Spied Šeit, Click here izmatošana</a:t>
            </a:r>
            <a:endParaRPr lang="en-US" sz="1750" dirty="0"/>
          </a:p>
        </p:txBody>
      </p:sp>
      <p:pic>
        <p:nvPicPr>
          <p:cNvPr id="17" name="Image 7"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20903" y="5452943"/>
            <a:ext cx="340162" cy="340162"/>
          </a:xfrm>
          <a:prstGeom prst="rect">
            <a:avLst/>
          </a:prstGeom>
        </p:spPr>
      </p:pic>
      <p:sp>
        <p:nvSpPr>
          <p:cNvPr id="18" name="Text 8"/>
          <p:cNvSpPr/>
          <p:nvPr/>
        </p:nvSpPr>
        <p:spPr>
          <a:xfrm>
            <a:off x="5973008" y="5441633"/>
            <a:ext cx="3421499"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Numura izmantošana tekstā</a:t>
            </a:r>
            <a:endParaRPr lang="en-US" sz="1750" dirty="0"/>
          </a:p>
        </p:txBody>
      </p:sp>
      <p:pic>
        <p:nvPicPr>
          <p:cNvPr id="19" name="Image 8"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63006" y="5452943"/>
            <a:ext cx="340162" cy="340162"/>
          </a:xfrm>
          <a:prstGeom prst="rect">
            <a:avLst/>
          </a:prstGeom>
        </p:spPr>
      </p:pic>
      <p:sp>
        <p:nvSpPr>
          <p:cNvPr id="20" name="Text 9"/>
          <p:cNvSpPr/>
          <p:nvPr/>
        </p:nvSpPr>
        <p:spPr>
          <a:xfrm>
            <a:off x="10415111" y="5441633"/>
            <a:ext cx="3421499"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Trademark</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13" name="Attēls 12">
            <a:extLst>
              <a:ext uri="{FF2B5EF4-FFF2-40B4-BE49-F238E27FC236}">
                <a16:creationId xmlns:a16="http://schemas.microsoft.com/office/drawing/2014/main" id="{7AA59992-68DF-613A-6E35-3FAEA078814C}"/>
              </a:ext>
            </a:extLst>
          </p:cNvPr>
          <p:cNvPicPr>
            <a:picLocks noChangeAspect="1"/>
          </p:cNvPicPr>
          <p:nvPr/>
        </p:nvPicPr>
        <p:blipFill>
          <a:blip r:embed="rId3"/>
          <a:stretch>
            <a:fillRect/>
          </a:stretch>
        </p:blipFill>
        <p:spPr>
          <a:xfrm>
            <a:off x="2303962" y="5397222"/>
            <a:ext cx="10113916" cy="2740456"/>
          </a:xfrm>
          <a:prstGeom prst="rect">
            <a:avLst/>
          </a:prstGeom>
        </p:spPr>
      </p:pic>
      <p:sp>
        <p:nvSpPr>
          <p:cNvPr id="2" name="Shape 0"/>
          <p:cNvSpPr/>
          <p:nvPr/>
        </p:nvSpPr>
        <p:spPr>
          <a:xfrm>
            <a:off x="793790" y="2711172"/>
            <a:ext cx="1387197" cy="441484"/>
          </a:xfrm>
          <a:prstGeom prst="roundRect">
            <a:avLst>
              <a:gd name="adj" fmla="val 6165"/>
            </a:avLst>
          </a:prstGeom>
          <a:noFill/>
          <a:ln w="7620">
            <a:solidFill>
              <a:srgbClr val="2150FE"/>
            </a:solidFill>
            <a:prstDash val="solid"/>
          </a:ln>
        </p:spPr>
        <p:txBody>
          <a:bodyPr/>
          <a:lstStyle/>
          <a:p>
            <a:endParaRPr lang="lv-LV"/>
          </a:p>
        </p:txBody>
      </p:sp>
      <p:sp>
        <p:nvSpPr>
          <p:cNvPr id="3" name="Text 1"/>
          <p:cNvSpPr/>
          <p:nvPr/>
        </p:nvSpPr>
        <p:spPr>
          <a:xfrm>
            <a:off x="937498" y="2786777"/>
            <a:ext cx="1099780" cy="290274"/>
          </a:xfrm>
          <a:prstGeom prst="rect">
            <a:avLst/>
          </a:prstGeom>
          <a:noFill/>
          <a:ln/>
        </p:spPr>
        <p:txBody>
          <a:bodyPr wrap="none" lIns="0" tIns="0" rIns="0" bIns="0" rtlCol="0" anchor="t"/>
          <a:lstStyle/>
          <a:p>
            <a:pPr marL="0" indent="0" algn="l">
              <a:lnSpc>
                <a:spcPts val="2250"/>
              </a:lnSpc>
              <a:buNone/>
            </a:pPr>
            <a:r>
              <a:rPr lang="en-US" sz="1400" dirty="0">
                <a:solidFill>
                  <a:srgbClr val="2150FE"/>
                </a:solidFill>
                <a:latin typeface="Heebo" pitchFamily="34" charset="0"/>
                <a:ea typeface="Heebo" pitchFamily="34" charset="-122"/>
                <a:cs typeface="Heebo" pitchFamily="34" charset="-120"/>
              </a:rPr>
              <a:t>AD FORMATS</a:t>
            </a:r>
            <a:endParaRPr lang="en-US" sz="1400" dirty="0"/>
          </a:p>
        </p:txBody>
      </p:sp>
      <p:sp>
        <p:nvSpPr>
          <p:cNvPr id="4" name="Text 2"/>
          <p:cNvSpPr/>
          <p:nvPr/>
        </p:nvSpPr>
        <p:spPr>
          <a:xfrm>
            <a:off x="793790" y="3243382"/>
            <a:ext cx="11925062" cy="566976"/>
          </a:xfrm>
          <a:prstGeom prst="rect">
            <a:avLst/>
          </a:prstGeom>
          <a:noFill/>
          <a:ln/>
        </p:spPr>
        <p:txBody>
          <a:bodyPr wrap="none" lIns="0" tIns="0" rIns="0" bIns="0" rtlCol="0" anchor="t"/>
          <a:lstStyle/>
          <a:p>
            <a:pPr marL="0" indent="0" algn="l">
              <a:lnSpc>
                <a:spcPts val="4450"/>
              </a:lnSpc>
              <a:buNone/>
            </a:pPr>
            <a:r>
              <a:rPr lang="en-US" sz="3550" dirty="0">
                <a:solidFill>
                  <a:srgbClr val="152D47"/>
                </a:solidFill>
                <a:latin typeface="Crimson Pro Semi Bold" pitchFamily="34" charset="0"/>
                <a:ea typeface="Crimson Pro Semi Bold" pitchFamily="34" charset="-122"/>
                <a:cs typeface="Crimson Pro Semi Bold" pitchFamily="34" charset="-120"/>
              </a:rPr>
              <a:t>Ad Formats (Ad Extensions) - Papildus informācija pie reklāmas</a:t>
            </a:r>
            <a:endParaRPr lang="en-US" sz="3550" dirty="0"/>
          </a:p>
        </p:txBody>
      </p:sp>
      <p:sp>
        <p:nvSpPr>
          <p:cNvPr id="5" name="Shape 3"/>
          <p:cNvSpPr/>
          <p:nvPr/>
        </p:nvSpPr>
        <p:spPr>
          <a:xfrm>
            <a:off x="793790" y="4150519"/>
            <a:ext cx="13042821" cy="1367909"/>
          </a:xfrm>
          <a:prstGeom prst="roundRect">
            <a:avLst>
              <a:gd name="adj" fmla="val 10695"/>
            </a:avLst>
          </a:prstGeom>
          <a:solidFill>
            <a:srgbClr val="FFFFFF"/>
          </a:solidFill>
          <a:ln w="30480">
            <a:solidFill>
              <a:srgbClr val="D8D4D4"/>
            </a:solidFill>
            <a:prstDash val="solid"/>
          </a:ln>
        </p:spPr>
        <p:txBody>
          <a:bodyPr/>
          <a:lstStyle/>
          <a:p>
            <a:endParaRPr lang="lv-LV"/>
          </a:p>
        </p:txBody>
      </p:sp>
      <p:sp>
        <p:nvSpPr>
          <p:cNvPr id="6" name="Shape 4"/>
          <p:cNvSpPr/>
          <p:nvPr/>
        </p:nvSpPr>
        <p:spPr>
          <a:xfrm>
            <a:off x="763310" y="4150519"/>
            <a:ext cx="121920" cy="1367909"/>
          </a:xfrm>
          <a:prstGeom prst="roundRect">
            <a:avLst>
              <a:gd name="adj" fmla="val 27907"/>
            </a:avLst>
          </a:prstGeom>
          <a:solidFill>
            <a:srgbClr val="2150FE"/>
          </a:solidFill>
          <a:ln/>
        </p:spPr>
        <p:txBody>
          <a:bodyPr/>
          <a:lstStyle/>
          <a:p>
            <a:endParaRPr lang="lv-LV"/>
          </a:p>
        </p:txBody>
      </p:sp>
      <p:sp>
        <p:nvSpPr>
          <p:cNvPr id="7" name="Text 5"/>
          <p:cNvSpPr/>
          <p:nvPr/>
        </p:nvSpPr>
        <p:spPr>
          <a:xfrm>
            <a:off x="1142524" y="440781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Svarīgākie piemēri</a:t>
            </a:r>
            <a:endParaRPr lang="en-US" sz="2200" dirty="0"/>
          </a:p>
        </p:txBody>
      </p:sp>
      <p:sp>
        <p:nvSpPr>
          <p:cNvPr id="8" name="Text 6"/>
          <p:cNvSpPr/>
          <p:nvPr/>
        </p:nvSpPr>
        <p:spPr>
          <a:xfrm>
            <a:off x="1142524" y="4898231"/>
            <a:ext cx="12436793"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Reklāmas paplašinājumi palīdz pievienot papildu informāciju un padarīt reklāmu pamanāmāku.</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3A0200A4-29D9-A99A-859A-3988EDBB7197}"/>
              </a:ext>
            </a:extLst>
          </p:cNvPr>
          <p:cNvSpPr/>
          <p:nvPr/>
        </p:nvSpPr>
        <p:spPr>
          <a:xfrm>
            <a:off x="6657278" y="991054"/>
            <a:ext cx="6843954" cy="6247491"/>
          </a:xfrm>
          <a:custGeom>
            <a:avLst/>
            <a:gdLst/>
            <a:ahLst/>
            <a:cxnLst/>
            <a:rect l="l" t="t" r="r" b="b"/>
            <a:pathLst>
              <a:path w="11567686" h="8675691">
                <a:moveTo>
                  <a:pt x="0" y="0"/>
                </a:moveTo>
                <a:lnTo>
                  <a:pt x="11567687" y="0"/>
                </a:lnTo>
                <a:lnTo>
                  <a:pt x="11567687" y="8675692"/>
                </a:lnTo>
                <a:lnTo>
                  <a:pt x="0" y="8675692"/>
                </a:lnTo>
                <a:lnTo>
                  <a:pt x="0" y="0"/>
                </a:lnTo>
                <a:close/>
              </a:path>
            </a:pathLst>
          </a:custGeom>
          <a:blipFill>
            <a:blip r:embed="rId3"/>
            <a:stretch>
              <a:fillRect l="-374866" t="-22909" r="-79998" b="-15808"/>
            </a:stretch>
          </a:blipFill>
        </p:spPr>
        <p:txBody>
          <a:bodyPr/>
          <a:lstStyle/>
          <a:p>
            <a:endParaRPr lang="lv-LV"/>
          </a:p>
        </p:txBody>
      </p:sp>
      <p:sp>
        <p:nvSpPr>
          <p:cNvPr id="2" name="Shape 0"/>
          <p:cNvSpPr/>
          <p:nvPr/>
        </p:nvSpPr>
        <p:spPr>
          <a:xfrm>
            <a:off x="793790" y="3565208"/>
            <a:ext cx="1387197" cy="441484"/>
          </a:xfrm>
          <a:prstGeom prst="roundRect">
            <a:avLst>
              <a:gd name="adj" fmla="val 6165"/>
            </a:avLst>
          </a:prstGeom>
          <a:noFill/>
          <a:ln w="7620">
            <a:solidFill>
              <a:srgbClr val="2150FE"/>
            </a:solidFill>
            <a:prstDash val="solid"/>
          </a:ln>
        </p:spPr>
        <p:txBody>
          <a:bodyPr/>
          <a:lstStyle/>
          <a:p>
            <a:endParaRPr lang="lv-LV"/>
          </a:p>
        </p:txBody>
      </p:sp>
      <p:sp>
        <p:nvSpPr>
          <p:cNvPr id="3" name="Text 1"/>
          <p:cNvSpPr/>
          <p:nvPr/>
        </p:nvSpPr>
        <p:spPr>
          <a:xfrm>
            <a:off x="937498" y="3640812"/>
            <a:ext cx="1099780" cy="290274"/>
          </a:xfrm>
          <a:prstGeom prst="rect">
            <a:avLst/>
          </a:prstGeom>
          <a:noFill/>
          <a:ln/>
        </p:spPr>
        <p:txBody>
          <a:bodyPr wrap="none" lIns="0" tIns="0" rIns="0" bIns="0" rtlCol="0" anchor="t"/>
          <a:lstStyle/>
          <a:p>
            <a:pPr marL="0" indent="0" algn="l">
              <a:lnSpc>
                <a:spcPts val="2250"/>
              </a:lnSpc>
              <a:buNone/>
            </a:pPr>
            <a:r>
              <a:rPr lang="en-US" sz="1400" dirty="0">
                <a:solidFill>
                  <a:srgbClr val="2150FE"/>
                </a:solidFill>
                <a:latin typeface="Heebo" pitchFamily="34" charset="0"/>
                <a:ea typeface="Heebo" pitchFamily="34" charset="-122"/>
                <a:cs typeface="Heebo" pitchFamily="34" charset="-120"/>
              </a:rPr>
              <a:t>AD FORMATS</a:t>
            </a:r>
            <a:endParaRPr lang="en-US" sz="1400" dirty="0"/>
          </a:p>
        </p:txBody>
      </p:sp>
      <p:sp>
        <p:nvSpPr>
          <p:cNvPr id="4" name="Text 2"/>
          <p:cNvSpPr/>
          <p:nvPr/>
        </p:nvSpPr>
        <p:spPr>
          <a:xfrm>
            <a:off x="793790" y="4097417"/>
            <a:ext cx="11925062" cy="566976"/>
          </a:xfrm>
          <a:prstGeom prst="rect">
            <a:avLst/>
          </a:prstGeom>
          <a:noFill/>
          <a:ln/>
        </p:spPr>
        <p:txBody>
          <a:bodyPr wrap="none" lIns="0" tIns="0" rIns="0" bIns="0" rtlCol="0" anchor="t"/>
          <a:lstStyle/>
          <a:p>
            <a:pPr marL="0" indent="0" algn="l">
              <a:lnSpc>
                <a:spcPts val="4450"/>
              </a:lnSpc>
              <a:buNone/>
            </a:pPr>
            <a:r>
              <a:rPr lang="en-US" sz="3550" dirty="0">
                <a:solidFill>
                  <a:srgbClr val="152D47"/>
                </a:solidFill>
                <a:latin typeface="Crimson Pro Semi Bold" pitchFamily="34" charset="0"/>
                <a:ea typeface="Crimson Pro Semi Bold" pitchFamily="34" charset="-122"/>
                <a:cs typeface="Crimson Pro Semi Bold" pitchFamily="34" charset="-120"/>
              </a:rPr>
              <a:t>Ad Formats (Ad Extensions)</a:t>
            </a:r>
            <a:endParaRPr lang="lv-LV" sz="3550" dirty="0">
              <a:solidFill>
                <a:srgbClr val="152D47"/>
              </a:solidFill>
              <a:latin typeface="Crimson Pro Semi Bold" pitchFamily="34" charset="0"/>
              <a:ea typeface="Crimson Pro Semi Bold" pitchFamily="34" charset="-122"/>
              <a:cs typeface="Crimson Pro Semi Bold" pitchFamily="34" charset="-120"/>
            </a:endParaRPr>
          </a:p>
          <a:p>
            <a:pPr marL="0" indent="0" algn="l">
              <a:lnSpc>
                <a:spcPts val="4450"/>
              </a:lnSpc>
              <a:buNone/>
            </a:pPr>
            <a:r>
              <a:rPr lang="en-US" sz="3550" dirty="0">
                <a:solidFill>
                  <a:srgbClr val="152D47"/>
                </a:solidFill>
                <a:latin typeface="Crimson Pro Semi Bold" pitchFamily="34" charset="0"/>
                <a:ea typeface="Crimson Pro Semi Bold" pitchFamily="34" charset="-122"/>
                <a:cs typeface="Crimson Pro Semi Bold" pitchFamily="34" charset="-120"/>
              </a:rPr>
              <a:t> - Papildus informācija pie reklāmas</a:t>
            </a:r>
            <a:endParaRPr lang="en-US" sz="35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1492210"/>
            <a:ext cx="5936099" cy="708779"/>
          </a:xfrm>
          <a:prstGeom prst="rect">
            <a:avLst/>
          </a:prstGeom>
          <a:noFill/>
          <a:ln/>
        </p:spPr>
        <p:txBody>
          <a:bodyPr wrap="none" lIns="0" tIns="0" rIns="0" bIns="0" rtlCol="0" anchor="t"/>
          <a:lstStyle/>
          <a:p>
            <a:pPr marL="0" indent="0" algn="l">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Extensions -Kā Tie strādā</a:t>
            </a:r>
            <a:endParaRPr lang="en-US" sz="4450" dirty="0"/>
          </a:p>
        </p:txBody>
      </p:sp>
      <p:sp>
        <p:nvSpPr>
          <p:cNvPr id="3" name="Shape 1"/>
          <p:cNvSpPr/>
          <p:nvPr/>
        </p:nvSpPr>
        <p:spPr>
          <a:xfrm>
            <a:off x="793790" y="2779395"/>
            <a:ext cx="113348" cy="113348"/>
          </a:xfrm>
          <a:prstGeom prst="roundRect">
            <a:avLst>
              <a:gd name="adj" fmla="val 403360"/>
            </a:avLst>
          </a:prstGeom>
          <a:solidFill>
            <a:srgbClr val="2150FE"/>
          </a:solidFill>
          <a:ln/>
        </p:spPr>
        <p:txBody>
          <a:bodyPr/>
          <a:lstStyle/>
          <a:p>
            <a:endParaRPr lang="lv-LV"/>
          </a:p>
        </p:txBody>
      </p:sp>
      <p:sp>
        <p:nvSpPr>
          <p:cNvPr id="4" name="Text 2"/>
          <p:cNvSpPr/>
          <p:nvPr/>
        </p:nvSpPr>
        <p:spPr>
          <a:xfrm>
            <a:off x="1133951" y="2654617"/>
            <a:ext cx="3818453" cy="2540318"/>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Palielinātu jūsu teksta reklāmu veiktspēju, Google Ads izvēlas, kurus paplašinājumus rādīt, atbildot uz katru atsevišķo meklēšanu Google. Šī iemesla dēļ ir ieteicams izmantot visus paplašinājumus, kas attiecas uz jūsu biznesa mērķiem. </a:t>
            </a:r>
            <a:endParaRPr lang="en-US" sz="1750" dirty="0"/>
          </a:p>
        </p:txBody>
      </p:sp>
      <p:sp>
        <p:nvSpPr>
          <p:cNvPr id="5" name="Shape 3"/>
          <p:cNvSpPr/>
          <p:nvPr/>
        </p:nvSpPr>
        <p:spPr>
          <a:xfrm>
            <a:off x="5235893" y="2779395"/>
            <a:ext cx="113348" cy="113348"/>
          </a:xfrm>
          <a:prstGeom prst="roundRect">
            <a:avLst>
              <a:gd name="adj" fmla="val 403360"/>
            </a:avLst>
          </a:prstGeom>
          <a:solidFill>
            <a:srgbClr val="2150FE"/>
          </a:solidFill>
          <a:ln/>
        </p:spPr>
        <p:txBody>
          <a:bodyPr/>
          <a:lstStyle/>
          <a:p>
            <a:endParaRPr lang="lv-LV"/>
          </a:p>
        </p:txBody>
      </p:sp>
      <p:sp>
        <p:nvSpPr>
          <p:cNvPr id="6" name="Text 4"/>
          <p:cNvSpPr/>
          <p:nvPr/>
        </p:nvSpPr>
        <p:spPr>
          <a:xfrm>
            <a:off x="5576054" y="2654617"/>
            <a:ext cx="3818453" cy="217741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Pievienojot reklāmai vairāk satura, paplašinājumi palielina jūsu reklāmas pamanāmību un pamanāmību meklēšanas rezultātu lapā. Tas nozīmē, ka jums ir tendence iegūt lielāku vērtību no savas reklāmas. </a:t>
            </a:r>
            <a:endParaRPr lang="en-US" sz="1750" dirty="0"/>
          </a:p>
        </p:txBody>
      </p:sp>
      <p:sp>
        <p:nvSpPr>
          <p:cNvPr id="7" name="Shape 5"/>
          <p:cNvSpPr/>
          <p:nvPr/>
        </p:nvSpPr>
        <p:spPr>
          <a:xfrm>
            <a:off x="9677995" y="2779395"/>
            <a:ext cx="113348" cy="113348"/>
          </a:xfrm>
          <a:prstGeom prst="roundRect">
            <a:avLst>
              <a:gd name="adj" fmla="val 403360"/>
            </a:avLst>
          </a:prstGeom>
          <a:solidFill>
            <a:srgbClr val="2150FE"/>
          </a:solidFill>
          <a:ln/>
        </p:spPr>
        <p:txBody>
          <a:bodyPr/>
          <a:lstStyle/>
          <a:p>
            <a:endParaRPr lang="lv-LV"/>
          </a:p>
        </p:txBody>
      </p:sp>
      <p:sp>
        <p:nvSpPr>
          <p:cNvPr id="8" name="Text 6"/>
          <p:cNvSpPr/>
          <p:nvPr/>
        </p:nvSpPr>
        <p:spPr>
          <a:xfrm>
            <a:off x="10018157" y="2654617"/>
            <a:ext cx="3818453" cy="1814513"/>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Paplašinājumi bieži palielina kopējo klikšķu skaitu, un tie var sniegt lietotājiem citus interaktīvus veidus, kā ar jums sazināties - tāpat kā ar kartēm vai zvaniem. </a:t>
            </a:r>
            <a:endParaRPr lang="en-US" sz="1750" dirty="0"/>
          </a:p>
        </p:txBody>
      </p:sp>
      <p:sp>
        <p:nvSpPr>
          <p:cNvPr id="9" name="Shape 7"/>
          <p:cNvSpPr/>
          <p:nvPr/>
        </p:nvSpPr>
        <p:spPr>
          <a:xfrm>
            <a:off x="793790" y="5773341"/>
            <a:ext cx="113348" cy="113348"/>
          </a:xfrm>
          <a:prstGeom prst="roundRect">
            <a:avLst>
              <a:gd name="adj" fmla="val 403360"/>
            </a:avLst>
          </a:prstGeom>
          <a:solidFill>
            <a:srgbClr val="2150FE"/>
          </a:solidFill>
          <a:ln/>
        </p:spPr>
        <p:txBody>
          <a:bodyPr/>
          <a:lstStyle/>
          <a:p>
            <a:endParaRPr lang="lv-LV"/>
          </a:p>
        </p:txBody>
      </p:sp>
      <p:sp>
        <p:nvSpPr>
          <p:cNvPr id="10" name="Text 8"/>
          <p:cNvSpPr/>
          <p:nvPr/>
        </p:nvSpPr>
        <p:spPr>
          <a:xfrm>
            <a:off x="1133951" y="5648563"/>
            <a:ext cx="6039445"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Daudziem paplašinājumu veidiem ir nepieciešama neliela iestatīšana - tie ir manuāli.</a:t>
            </a:r>
            <a:endParaRPr lang="en-US" sz="1750" dirty="0"/>
          </a:p>
        </p:txBody>
      </p:sp>
      <p:sp>
        <p:nvSpPr>
          <p:cNvPr id="11" name="Shape 9"/>
          <p:cNvSpPr/>
          <p:nvPr/>
        </p:nvSpPr>
        <p:spPr>
          <a:xfrm>
            <a:off x="7456884" y="5773341"/>
            <a:ext cx="113348" cy="113348"/>
          </a:xfrm>
          <a:prstGeom prst="roundRect">
            <a:avLst>
              <a:gd name="adj" fmla="val 403360"/>
            </a:avLst>
          </a:prstGeom>
          <a:solidFill>
            <a:srgbClr val="2150FE"/>
          </a:solidFill>
          <a:ln/>
        </p:spPr>
        <p:txBody>
          <a:bodyPr/>
          <a:lstStyle/>
          <a:p>
            <a:endParaRPr lang="lv-LV"/>
          </a:p>
        </p:txBody>
      </p:sp>
      <p:sp>
        <p:nvSpPr>
          <p:cNvPr id="12" name="Text 10"/>
          <p:cNvSpPr/>
          <p:nvPr/>
        </p:nvSpPr>
        <p:spPr>
          <a:xfrm>
            <a:off x="7797046" y="5648563"/>
            <a:ext cx="6039564" cy="1088708"/>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Daži paplašinājumi tiek pievienoti automātiski, kad Google Ads paredz, ka tie uzlabos jūsu veiktspēju - tie ir automatizēti.</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592067"/>
            <a:ext cx="6697980" cy="708779"/>
          </a:xfrm>
          <a:prstGeom prst="rect">
            <a:avLst/>
          </a:prstGeom>
          <a:noFill/>
          <a:ln/>
        </p:spPr>
        <p:txBody>
          <a:bodyPr wrap="none" lIns="0" tIns="0" rIns="0" bIns="0" rtlCol="0" anchor="t"/>
          <a:lstStyle/>
          <a:p>
            <a:pPr marL="0" indent="0" algn="l">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hlinkClick r:id="rId3"/>
              </a:rPr>
              <a:t>Kādi atslēgvārdi tiek meklēti</a:t>
            </a:r>
            <a:endParaRPr lang="en-US" sz="4450" dirty="0"/>
          </a:p>
        </p:txBody>
      </p:sp>
      <p:sp>
        <p:nvSpPr>
          <p:cNvPr id="3" name="Text 1"/>
          <p:cNvSpPr/>
          <p:nvPr/>
        </p:nvSpPr>
        <p:spPr>
          <a:xfrm>
            <a:off x="793790" y="3187898"/>
            <a:ext cx="13042821" cy="3016091"/>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Pakalpojumu atslēgvārdi;</a:t>
            </a:r>
            <a:endParaRPr lang="en-US" sz="1750" dirty="0"/>
          </a:p>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Produkti;</a:t>
            </a:r>
            <a:endParaRPr lang="en-US" sz="1750" dirty="0"/>
          </a:p>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Brendi;</a:t>
            </a:r>
            <a:endParaRPr lang="en-US" sz="1750" dirty="0"/>
          </a:p>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Konkurentu atslēgvārdi;</a:t>
            </a:r>
            <a:endParaRPr lang="en-US" sz="1750" dirty="0"/>
          </a:p>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Ģogrāfiskās lokācijas atslēgvārdi;</a:t>
            </a:r>
            <a:endParaRPr lang="en-US" sz="1750" dirty="0"/>
          </a:p>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Jautājumi / Problēmu atslēgvārdi;</a:t>
            </a:r>
            <a:endParaRPr lang="en-US" sz="1750" dirty="0"/>
          </a:p>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Netiešie atslēgvārdi;</a:t>
            </a:r>
            <a:endParaRPr lang="en-US" sz="1750" dirty="0"/>
          </a:p>
        </p:txBody>
      </p:sp>
      <p:pic>
        <p:nvPicPr>
          <p:cNvPr id="5" name="Attēls 4">
            <a:extLst>
              <a:ext uri="{FF2B5EF4-FFF2-40B4-BE49-F238E27FC236}">
                <a16:creationId xmlns:a16="http://schemas.microsoft.com/office/drawing/2014/main" id="{BDF32613-0792-D0BE-AF13-5CFD09709C65}"/>
              </a:ext>
            </a:extLst>
          </p:cNvPr>
          <p:cNvPicPr>
            <a:picLocks noChangeAspect="1"/>
          </p:cNvPicPr>
          <p:nvPr/>
        </p:nvPicPr>
        <p:blipFill>
          <a:blip r:embed="rId4"/>
          <a:stretch>
            <a:fillRect/>
          </a:stretch>
        </p:blipFill>
        <p:spPr>
          <a:xfrm>
            <a:off x="5392744" y="1673988"/>
            <a:ext cx="8758820" cy="504295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2700814"/>
            <a:ext cx="13042821" cy="1133951"/>
          </a:xfrm>
          <a:prstGeom prst="rect">
            <a:avLst/>
          </a:prstGeom>
          <a:noFill/>
          <a:ln/>
        </p:spPr>
        <p:txBody>
          <a:bodyPr wrap="square" lIns="0" tIns="0" rIns="0" bIns="0" rtlCol="0" anchor="t"/>
          <a:lstStyle/>
          <a:p>
            <a:pPr marL="0" indent="0" algn="l">
              <a:lnSpc>
                <a:spcPts val="4450"/>
              </a:lnSpc>
              <a:buNone/>
            </a:pPr>
            <a:r>
              <a:rPr lang="en-US" sz="3550" dirty="0">
                <a:solidFill>
                  <a:srgbClr val="152D47"/>
                </a:solidFill>
                <a:latin typeface="Crimson Pro Semi Bold" pitchFamily="34" charset="0"/>
                <a:ea typeface="Crimson Pro Semi Bold" pitchFamily="34" charset="-122"/>
                <a:cs typeface="Crimson Pro Semi Bold" pitchFamily="34" charset="-120"/>
                <a:hlinkClick r:id="rId3"/>
              </a:rPr>
              <a:t>KĀ ĒRTĀK UN ĀTRĀK IZVEIDOT EFEKTĪVU KAMPAŅU </a:t>
            </a:r>
            <a:r>
              <a:rPr lang="en-US" sz="3550" dirty="0">
                <a:solidFill>
                  <a:srgbClr val="152D47"/>
                </a:solidFill>
                <a:latin typeface="Crimson Pro Semi Bold" pitchFamily="34" charset="0"/>
                <a:ea typeface="Crimson Pro Semi Bold" pitchFamily="34" charset="-122"/>
                <a:cs typeface="Crimson Pro Semi Bold" pitchFamily="34" charset="-120"/>
              </a:rPr>
              <a:t>- ATSLĒGVĀRDU ATBILSTĪBAS KORIĢĒŠANA</a:t>
            </a:r>
            <a:endParaRPr lang="en-US" sz="3550" dirty="0"/>
          </a:p>
        </p:txBody>
      </p:sp>
      <p:sp>
        <p:nvSpPr>
          <p:cNvPr id="3" name="Shape 1"/>
          <p:cNvSpPr/>
          <p:nvPr/>
        </p:nvSpPr>
        <p:spPr>
          <a:xfrm>
            <a:off x="793790" y="4288393"/>
            <a:ext cx="3090505" cy="1240393"/>
          </a:xfrm>
          <a:prstGeom prst="roundRect">
            <a:avLst>
              <a:gd name="adj" fmla="val 11795"/>
            </a:avLst>
          </a:prstGeom>
          <a:solidFill>
            <a:srgbClr val="FFFFFF"/>
          </a:solidFill>
          <a:ln w="30480">
            <a:solidFill>
              <a:srgbClr val="D8D4D4"/>
            </a:solidFill>
            <a:prstDash val="solid"/>
          </a:ln>
        </p:spPr>
        <p:txBody>
          <a:bodyPr/>
          <a:lstStyle/>
          <a:p>
            <a:endParaRPr lang="lv-LV"/>
          </a:p>
        </p:txBody>
      </p:sp>
      <p:sp>
        <p:nvSpPr>
          <p:cNvPr id="4" name="Shape 2"/>
          <p:cNvSpPr/>
          <p:nvPr/>
        </p:nvSpPr>
        <p:spPr>
          <a:xfrm>
            <a:off x="763310" y="4288393"/>
            <a:ext cx="121920" cy="1240393"/>
          </a:xfrm>
          <a:prstGeom prst="roundRect">
            <a:avLst>
              <a:gd name="adj" fmla="val 27907"/>
            </a:avLst>
          </a:prstGeom>
          <a:solidFill>
            <a:srgbClr val="2150FE"/>
          </a:solidFill>
          <a:ln/>
        </p:spPr>
        <p:txBody>
          <a:bodyPr/>
          <a:lstStyle/>
          <a:p>
            <a:endParaRPr lang="lv-LV"/>
          </a:p>
        </p:txBody>
      </p:sp>
      <p:sp>
        <p:nvSpPr>
          <p:cNvPr id="5" name="Text 3"/>
          <p:cNvSpPr/>
          <p:nvPr/>
        </p:nvSpPr>
        <p:spPr>
          <a:xfrm>
            <a:off x="1142524" y="4545687"/>
            <a:ext cx="2484477"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Broad Match, simbola nav - Vārds</a:t>
            </a:r>
            <a:endParaRPr lang="en-US" sz="1750" dirty="0"/>
          </a:p>
        </p:txBody>
      </p:sp>
      <p:sp>
        <p:nvSpPr>
          <p:cNvPr id="6" name="Shape 4"/>
          <p:cNvSpPr/>
          <p:nvPr/>
        </p:nvSpPr>
        <p:spPr>
          <a:xfrm>
            <a:off x="4111109" y="4288393"/>
            <a:ext cx="3090624" cy="1240393"/>
          </a:xfrm>
          <a:prstGeom prst="roundRect">
            <a:avLst>
              <a:gd name="adj" fmla="val 11795"/>
            </a:avLst>
          </a:prstGeom>
          <a:solidFill>
            <a:srgbClr val="FFFFFF"/>
          </a:solidFill>
          <a:ln w="30480">
            <a:solidFill>
              <a:srgbClr val="D8D4D4"/>
            </a:solidFill>
            <a:prstDash val="solid"/>
          </a:ln>
        </p:spPr>
        <p:txBody>
          <a:bodyPr/>
          <a:lstStyle/>
          <a:p>
            <a:endParaRPr lang="lv-LV"/>
          </a:p>
        </p:txBody>
      </p:sp>
      <p:sp>
        <p:nvSpPr>
          <p:cNvPr id="7" name="Shape 5"/>
          <p:cNvSpPr/>
          <p:nvPr/>
        </p:nvSpPr>
        <p:spPr>
          <a:xfrm>
            <a:off x="4080629" y="4288393"/>
            <a:ext cx="121920" cy="1240393"/>
          </a:xfrm>
          <a:prstGeom prst="roundRect">
            <a:avLst>
              <a:gd name="adj" fmla="val 27907"/>
            </a:avLst>
          </a:prstGeom>
          <a:solidFill>
            <a:srgbClr val="2150FE"/>
          </a:solidFill>
          <a:ln/>
        </p:spPr>
        <p:txBody>
          <a:bodyPr/>
          <a:lstStyle/>
          <a:p>
            <a:endParaRPr lang="lv-LV"/>
          </a:p>
        </p:txBody>
      </p:sp>
      <p:sp>
        <p:nvSpPr>
          <p:cNvPr id="8" name="Text 6"/>
          <p:cNvSpPr/>
          <p:nvPr/>
        </p:nvSpPr>
        <p:spPr>
          <a:xfrm>
            <a:off x="4459843" y="4545687"/>
            <a:ext cx="2484596"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Phrase match, simbols - "vārds"</a:t>
            </a:r>
            <a:endParaRPr lang="en-US" sz="1750" dirty="0"/>
          </a:p>
        </p:txBody>
      </p:sp>
      <p:sp>
        <p:nvSpPr>
          <p:cNvPr id="9" name="Shape 7"/>
          <p:cNvSpPr/>
          <p:nvPr/>
        </p:nvSpPr>
        <p:spPr>
          <a:xfrm>
            <a:off x="7428548" y="4288393"/>
            <a:ext cx="3090624" cy="1240393"/>
          </a:xfrm>
          <a:prstGeom prst="roundRect">
            <a:avLst>
              <a:gd name="adj" fmla="val 11795"/>
            </a:avLst>
          </a:prstGeom>
          <a:solidFill>
            <a:srgbClr val="FFFFFF"/>
          </a:solidFill>
          <a:ln w="30480">
            <a:solidFill>
              <a:srgbClr val="D8D4D4"/>
            </a:solidFill>
            <a:prstDash val="solid"/>
          </a:ln>
        </p:spPr>
        <p:txBody>
          <a:bodyPr/>
          <a:lstStyle/>
          <a:p>
            <a:endParaRPr lang="lv-LV"/>
          </a:p>
        </p:txBody>
      </p:sp>
      <p:sp>
        <p:nvSpPr>
          <p:cNvPr id="10" name="Shape 8"/>
          <p:cNvSpPr/>
          <p:nvPr/>
        </p:nvSpPr>
        <p:spPr>
          <a:xfrm>
            <a:off x="7398067" y="4288393"/>
            <a:ext cx="121920" cy="1240393"/>
          </a:xfrm>
          <a:prstGeom prst="roundRect">
            <a:avLst>
              <a:gd name="adj" fmla="val 27907"/>
            </a:avLst>
          </a:prstGeom>
          <a:solidFill>
            <a:srgbClr val="2150FE"/>
          </a:solidFill>
          <a:ln/>
        </p:spPr>
        <p:txBody>
          <a:bodyPr/>
          <a:lstStyle/>
          <a:p>
            <a:endParaRPr lang="lv-LV"/>
          </a:p>
        </p:txBody>
      </p:sp>
      <p:sp>
        <p:nvSpPr>
          <p:cNvPr id="11" name="Text 9"/>
          <p:cNvSpPr/>
          <p:nvPr/>
        </p:nvSpPr>
        <p:spPr>
          <a:xfrm>
            <a:off x="7777282" y="4545687"/>
            <a:ext cx="2484596"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Exact match, simbols - [ vārds ]</a:t>
            </a:r>
            <a:endParaRPr lang="en-US" sz="1750" dirty="0"/>
          </a:p>
        </p:txBody>
      </p:sp>
      <p:sp>
        <p:nvSpPr>
          <p:cNvPr id="12" name="Shape 10"/>
          <p:cNvSpPr/>
          <p:nvPr/>
        </p:nvSpPr>
        <p:spPr>
          <a:xfrm>
            <a:off x="10745986" y="4288393"/>
            <a:ext cx="3090624" cy="1240393"/>
          </a:xfrm>
          <a:prstGeom prst="roundRect">
            <a:avLst>
              <a:gd name="adj" fmla="val 11795"/>
            </a:avLst>
          </a:prstGeom>
          <a:solidFill>
            <a:srgbClr val="FFFFFF"/>
          </a:solidFill>
          <a:ln w="30480">
            <a:solidFill>
              <a:srgbClr val="D8D4D4"/>
            </a:solidFill>
            <a:prstDash val="solid"/>
          </a:ln>
        </p:spPr>
        <p:txBody>
          <a:bodyPr/>
          <a:lstStyle/>
          <a:p>
            <a:endParaRPr lang="lv-LV"/>
          </a:p>
        </p:txBody>
      </p:sp>
      <p:sp>
        <p:nvSpPr>
          <p:cNvPr id="13" name="Shape 11"/>
          <p:cNvSpPr/>
          <p:nvPr/>
        </p:nvSpPr>
        <p:spPr>
          <a:xfrm>
            <a:off x="10715506" y="4288393"/>
            <a:ext cx="121920" cy="1240393"/>
          </a:xfrm>
          <a:prstGeom prst="roundRect">
            <a:avLst>
              <a:gd name="adj" fmla="val 27907"/>
            </a:avLst>
          </a:prstGeom>
          <a:solidFill>
            <a:srgbClr val="2150FE"/>
          </a:solidFill>
          <a:ln/>
        </p:spPr>
        <p:txBody>
          <a:bodyPr/>
          <a:lstStyle/>
          <a:p>
            <a:endParaRPr lang="lv-LV"/>
          </a:p>
        </p:txBody>
      </p:sp>
      <p:sp>
        <p:nvSpPr>
          <p:cNvPr id="14" name="Text 12"/>
          <p:cNvSpPr/>
          <p:nvPr/>
        </p:nvSpPr>
        <p:spPr>
          <a:xfrm>
            <a:off x="11094720" y="4545687"/>
            <a:ext cx="2484596"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Negative match, - vārds</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1040368"/>
            <a:ext cx="1979771" cy="1979771"/>
          </a:xfrm>
          <a:prstGeom prst="rect">
            <a:avLst/>
          </a:prstGeom>
        </p:spPr>
      </p:pic>
      <p:sp>
        <p:nvSpPr>
          <p:cNvPr id="3" name="Text 0"/>
          <p:cNvSpPr/>
          <p:nvPr/>
        </p:nvSpPr>
        <p:spPr>
          <a:xfrm>
            <a:off x="793790" y="3250406"/>
            <a:ext cx="4309705" cy="538758"/>
          </a:xfrm>
          <a:prstGeom prst="rect">
            <a:avLst/>
          </a:prstGeom>
          <a:noFill/>
          <a:ln/>
        </p:spPr>
        <p:txBody>
          <a:bodyPr wrap="none" lIns="0" tIns="0" rIns="0" bIns="0" rtlCol="0" anchor="t"/>
          <a:lstStyle/>
          <a:p>
            <a:pPr marL="0" indent="0" algn="l">
              <a:lnSpc>
                <a:spcPts val="4200"/>
              </a:lnSpc>
              <a:buNone/>
            </a:pPr>
            <a:r>
              <a:rPr lang="en-US" sz="3350" dirty="0">
                <a:solidFill>
                  <a:srgbClr val="152D47"/>
                </a:solidFill>
                <a:latin typeface="Crimson Pro Semi Bold" pitchFamily="34" charset="0"/>
                <a:ea typeface="Crimson Pro Semi Bold" pitchFamily="34" charset="-122"/>
                <a:cs typeface="Crimson Pro Semi Bold" pitchFamily="34" charset="-120"/>
              </a:rPr>
              <a:t>Broad Match</a:t>
            </a:r>
            <a:endParaRPr lang="en-US" sz="3350" dirty="0"/>
          </a:p>
        </p:txBody>
      </p:sp>
      <p:sp>
        <p:nvSpPr>
          <p:cNvPr id="4" name="Text 1"/>
          <p:cNvSpPr/>
          <p:nvPr/>
        </p:nvSpPr>
        <p:spPr>
          <a:xfrm>
            <a:off x="793790" y="3993833"/>
            <a:ext cx="5173028" cy="1008340"/>
          </a:xfrm>
          <a:prstGeom prst="rect">
            <a:avLst/>
          </a:prstGeom>
          <a:noFill/>
          <a:ln/>
        </p:spPr>
        <p:txBody>
          <a:bodyPr wrap="square" lIns="0" tIns="0" rIns="0" bIns="0" rtlCol="0" anchor="t"/>
          <a:lstStyle/>
          <a:p>
            <a:pPr marL="0" indent="0" algn="l">
              <a:lnSpc>
                <a:spcPts val="2600"/>
              </a:lnSpc>
              <a:buNone/>
            </a:pPr>
            <a:r>
              <a:rPr lang="en-US" sz="1650" dirty="0">
                <a:solidFill>
                  <a:srgbClr val="4C4C4D"/>
                </a:solidFill>
                <a:latin typeface="Heebo" pitchFamily="34" charset="0"/>
                <a:ea typeface="Heebo" pitchFamily="34" charset="-122"/>
                <a:cs typeface="Heebo" pitchFamily="34" charset="-120"/>
              </a:rPr>
              <a:t>Parādīs reklāmu uz šiem atslēgas vārdiem un līdzīgiem vārdiem, kā sinonīmi, drukas kļūdas, bez garumzīmēm, "close variations"</a:t>
            </a:r>
            <a:endParaRPr lang="en-US" sz="1650" dirty="0"/>
          </a:p>
        </p:txBody>
      </p:sp>
      <p:sp>
        <p:nvSpPr>
          <p:cNvPr id="5" name="Text 2"/>
          <p:cNvSpPr/>
          <p:nvPr/>
        </p:nvSpPr>
        <p:spPr>
          <a:xfrm>
            <a:off x="793790" y="5186363"/>
            <a:ext cx="5173028" cy="672227"/>
          </a:xfrm>
          <a:prstGeom prst="rect">
            <a:avLst/>
          </a:prstGeom>
          <a:noFill/>
          <a:ln/>
        </p:spPr>
        <p:txBody>
          <a:bodyPr wrap="square" lIns="0" tIns="0" rIns="0" bIns="0" rtlCol="0" anchor="t"/>
          <a:lstStyle/>
          <a:p>
            <a:pPr marL="0" indent="0" algn="l">
              <a:lnSpc>
                <a:spcPts val="2600"/>
              </a:lnSpc>
              <a:buNone/>
            </a:pPr>
            <a:r>
              <a:rPr lang="en-US" sz="1650" dirty="0">
                <a:solidFill>
                  <a:srgbClr val="4C4C4D"/>
                </a:solidFill>
                <a:latin typeface="Heebo" pitchFamily="34" charset="0"/>
                <a:ea typeface="Heebo" pitchFamily="34" charset="-122"/>
                <a:cs typeface="Heebo" pitchFamily="34" charset="-120"/>
              </a:rPr>
              <a:t>Piemērs: tennis sneakers, tenis sneakers, badminton shoes u.c.</a:t>
            </a:r>
            <a:endParaRPr lang="en-US" sz="1650" dirty="0"/>
          </a:p>
        </p:txBody>
      </p:sp>
      <p:sp>
        <p:nvSpPr>
          <p:cNvPr id="6" name="Text 3"/>
          <p:cNvSpPr/>
          <p:nvPr/>
        </p:nvSpPr>
        <p:spPr>
          <a:xfrm>
            <a:off x="793790" y="6042779"/>
            <a:ext cx="5173028" cy="672227"/>
          </a:xfrm>
          <a:prstGeom prst="rect">
            <a:avLst/>
          </a:prstGeom>
          <a:noFill/>
          <a:ln/>
        </p:spPr>
        <p:txBody>
          <a:bodyPr wrap="square" lIns="0" tIns="0" rIns="0" bIns="0" rtlCol="0" anchor="t"/>
          <a:lstStyle/>
          <a:p>
            <a:pPr marL="0" indent="0" algn="l">
              <a:lnSpc>
                <a:spcPts val="2600"/>
              </a:lnSpc>
              <a:buNone/>
            </a:pPr>
            <a:r>
              <a:rPr lang="en-US" sz="1650" dirty="0">
                <a:solidFill>
                  <a:srgbClr val="4C4C4D"/>
                </a:solidFill>
                <a:latin typeface="Heebo" pitchFamily="34" charset="0"/>
                <a:ea typeface="Heebo" pitchFamily="34" charset="-122"/>
                <a:cs typeface="Heebo" pitchFamily="34" charset="-120"/>
              </a:rPr>
              <a:t>Ieguvumi: Viegla uzstādīšana, jaunu atslēgvārdu meklēšana, lielāks saniedzamo meklējumu skaits</a:t>
            </a:r>
            <a:endParaRPr lang="en-US" sz="1650" dirty="0"/>
          </a:p>
        </p:txBody>
      </p:sp>
      <p:sp>
        <p:nvSpPr>
          <p:cNvPr id="7" name="Text 4"/>
          <p:cNvSpPr/>
          <p:nvPr/>
        </p:nvSpPr>
        <p:spPr>
          <a:xfrm>
            <a:off x="793790" y="6899196"/>
            <a:ext cx="5173028" cy="336113"/>
          </a:xfrm>
          <a:prstGeom prst="rect">
            <a:avLst/>
          </a:prstGeom>
          <a:noFill/>
          <a:ln/>
        </p:spPr>
        <p:txBody>
          <a:bodyPr wrap="none" lIns="0" tIns="0" rIns="0" bIns="0" rtlCol="0" anchor="t"/>
          <a:lstStyle/>
          <a:p>
            <a:pPr marL="0" indent="0" algn="l">
              <a:lnSpc>
                <a:spcPts val="2600"/>
              </a:lnSpc>
              <a:buNone/>
            </a:pPr>
            <a:r>
              <a:rPr lang="en-US" sz="1650" dirty="0">
                <a:solidFill>
                  <a:srgbClr val="4C4C4D"/>
                </a:solidFill>
                <a:latin typeface="Heebo" pitchFamily="34" charset="0"/>
                <a:ea typeface="Heebo" pitchFamily="34" charset="-122"/>
                <a:cs typeface="Heebo" pitchFamily="34" charset="-120"/>
              </a:rPr>
              <a:t>Affix: nav</a:t>
            </a:r>
            <a:endParaRPr lang="en-US" sz="1650" dirty="0"/>
          </a:p>
        </p:txBody>
      </p:sp>
      <p:sp>
        <p:nvSpPr>
          <p:cNvPr id="8" name="Shape 5"/>
          <p:cNvSpPr/>
          <p:nvPr/>
        </p:nvSpPr>
        <p:spPr>
          <a:xfrm>
            <a:off x="6500217" y="1040368"/>
            <a:ext cx="3569613" cy="2172295"/>
          </a:xfrm>
          <a:prstGeom prst="roundRect">
            <a:avLst>
              <a:gd name="adj" fmla="val 6735"/>
            </a:avLst>
          </a:prstGeom>
          <a:solidFill>
            <a:srgbClr val="FFFFFF"/>
          </a:solidFill>
          <a:ln w="30480">
            <a:solidFill>
              <a:srgbClr val="D8D4D4"/>
            </a:solidFill>
            <a:prstDash val="solid"/>
          </a:ln>
        </p:spPr>
        <p:txBody>
          <a:bodyPr/>
          <a:lstStyle/>
          <a:p>
            <a:endParaRPr lang="lv-LV"/>
          </a:p>
        </p:txBody>
      </p:sp>
      <p:sp>
        <p:nvSpPr>
          <p:cNvPr id="9" name="Shape 6"/>
          <p:cNvSpPr/>
          <p:nvPr/>
        </p:nvSpPr>
        <p:spPr>
          <a:xfrm>
            <a:off x="6469737" y="1040368"/>
            <a:ext cx="121920" cy="2172295"/>
          </a:xfrm>
          <a:prstGeom prst="roundRect">
            <a:avLst>
              <a:gd name="adj" fmla="val 26512"/>
            </a:avLst>
          </a:prstGeom>
          <a:solidFill>
            <a:srgbClr val="2150FE"/>
          </a:solidFill>
          <a:ln/>
        </p:spPr>
        <p:txBody>
          <a:bodyPr/>
          <a:lstStyle/>
          <a:p>
            <a:endParaRPr lang="lv-LV"/>
          </a:p>
        </p:txBody>
      </p:sp>
      <p:sp>
        <p:nvSpPr>
          <p:cNvPr id="10" name="Text 7"/>
          <p:cNvSpPr/>
          <p:nvPr/>
        </p:nvSpPr>
        <p:spPr>
          <a:xfrm>
            <a:off x="6837521" y="1286232"/>
            <a:ext cx="2986445" cy="1680567"/>
          </a:xfrm>
          <a:prstGeom prst="rect">
            <a:avLst/>
          </a:prstGeom>
          <a:noFill/>
          <a:ln/>
        </p:spPr>
        <p:txBody>
          <a:bodyPr wrap="square" lIns="0" tIns="0" rIns="0" bIns="0" rtlCol="0" anchor="t"/>
          <a:lstStyle/>
          <a:p>
            <a:pPr marL="0" indent="0" algn="l">
              <a:lnSpc>
                <a:spcPts val="2600"/>
              </a:lnSpc>
              <a:buNone/>
            </a:pPr>
            <a:r>
              <a:rPr lang="en-US" sz="1650" dirty="0">
                <a:solidFill>
                  <a:srgbClr val="4C4C4D"/>
                </a:solidFill>
                <a:latin typeface="Heebo" pitchFamily="34" charset="0"/>
                <a:ea typeface="Heebo" pitchFamily="34" charset="-122"/>
                <a:cs typeface="Heebo" pitchFamily="34" charset="-120"/>
              </a:rPr>
              <a:t>Parādīs reklāmu uz šiem atslēgas vārdiem un līdzīgiem vārdiem, kā sinonīmi, drukas kļūdas, bez garumzīmēm, "close variations"</a:t>
            </a:r>
            <a:endParaRPr lang="en-US" sz="1650" dirty="0"/>
          </a:p>
        </p:txBody>
      </p:sp>
      <p:sp>
        <p:nvSpPr>
          <p:cNvPr id="11" name="Shape 8"/>
          <p:cNvSpPr/>
          <p:nvPr/>
        </p:nvSpPr>
        <p:spPr>
          <a:xfrm>
            <a:off x="10274498" y="1040368"/>
            <a:ext cx="3569613" cy="2172295"/>
          </a:xfrm>
          <a:prstGeom prst="roundRect">
            <a:avLst>
              <a:gd name="adj" fmla="val 6735"/>
            </a:avLst>
          </a:prstGeom>
          <a:solidFill>
            <a:srgbClr val="FFFFFF"/>
          </a:solidFill>
          <a:ln w="30480">
            <a:solidFill>
              <a:srgbClr val="D8D4D4"/>
            </a:solidFill>
            <a:prstDash val="solid"/>
          </a:ln>
        </p:spPr>
        <p:txBody>
          <a:bodyPr/>
          <a:lstStyle/>
          <a:p>
            <a:endParaRPr lang="lv-LV"/>
          </a:p>
        </p:txBody>
      </p:sp>
      <p:sp>
        <p:nvSpPr>
          <p:cNvPr id="12" name="Shape 9"/>
          <p:cNvSpPr/>
          <p:nvPr/>
        </p:nvSpPr>
        <p:spPr>
          <a:xfrm>
            <a:off x="10244018" y="1040368"/>
            <a:ext cx="121920" cy="2172295"/>
          </a:xfrm>
          <a:prstGeom prst="roundRect">
            <a:avLst>
              <a:gd name="adj" fmla="val 26512"/>
            </a:avLst>
          </a:prstGeom>
          <a:solidFill>
            <a:srgbClr val="2150FE"/>
          </a:solidFill>
          <a:ln/>
        </p:spPr>
        <p:txBody>
          <a:bodyPr/>
          <a:lstStyle/>
          <a:p>
            <a:endParaRPr lang="lv-LV"/>
          </a:p>
        </p:txBody>
      </p:sp>
      <p:sp>
        <p:nvSpPr>
          <p:cNvPr id="13" name="Text 10"/>
          <p:cNvSpPr/>
          <p:nvPr/>
        </p:nvSpPr>
        <p:spPr>
          <a:xfrm>
            <a:off x="10611802" y="1286232"/>
            <a:ext cx="2986445" cy="1008340"/>
          </a:xfrm>
          <a:prstGeom prst="rect">
            <a:avLst/>
          </a:prstGeom>
          <a:noFill/>
          <a:ln/>
        </p:spPr>
        <p:txBody>
          <a:bodyPr wrap="square" lIns="0" tIns="0" rIns="0" bIns="0" rtlCol="0" anchor="t"/>
          <a:lstStyle/>
          <a:p>
            <a:pPr marL="0" indent="0" algn="l">
              <a:lnSpc>
                <a:spcPts val="2600"/>
              </a:lnSpc>
              <a:buNone/>
            </a:pPr>
            <a:r>
              <a:rPr lang="en-US" sz="1650" dirty="0">
                <a:solidFill>
                  <a:srgbClr val="4C4C4D"/>
                </a:solidFill>
                <a:latin typeface="Heebo" pitchFamily="34" charset="0"/>
                <a:ea typeface="Heebo" pitchFamily="34" charset="-122"/>
                <a:cs typeface="Heebo" pitchFamily="34" charset="-120"/>
              </a:rPr>
              <a:t>Piemērs: tennis sneakers, tenis sneakers, badminton shoes u.c.</a:t>
            </a:r>
            <a:endParaRPr lang="en-US" sz="1650" dirty="0"/>
          </a:p>
        </p:txBody>
      </p:sp>
      <p:sp>
        <p:nvSpPr>
          <p:cNvPr id="14" name="Shape 11"/>
          <p:cNvSpPr/>
          <p:nvPr/>
        </p:nvSpPr>
        <p:spPr>
          <a:xfrm>
            <a:off x="6500217" y="3417332"/>
            <a:ext cx="3569613" cy="1836182"/>
          </a:xfrm>
          <a:prstGeom prst="roundRect">
            <a:avLst>
              <a:gd name="adj" fmla="val 7968"/>
            </a:avLst>
          </a:prstGeom>
          <a:solidFill>
            <a:srgbClr val="FFFFFF"/>
          </a:solidFill>
          <a:ln w="30480">
            <a:solidFill>
              <a:srgbClr val="D8D4D4"/>
            </a:solidFill>
            <a:prstDash val="solid"/>
          </a:ln>
        </p:spPr>
        <p:txBody>
          <a:bodyPr/>
          <a:lstStyle/>
          <a:p>
            <a:endParaRPr lang="lv-LV"/>
          </a:p>
        </p:txBody>
      </p:sp>
      <p:sp>
        <p:nvSpPr>
          <p:cNvPr id="15" name="Shape 12"/>
          <p:cNvSpPr/>
          <p:nvPr/>
        </p:nvSpPr>
        <p:spPr>
          <a:xfrm>
            <a:off x="6469737" y="3417332"/>
            <a:ext cx="121920" cy="1836182"/>
          </a:xfrm>
          <a:prstGeom prst="roundRect">
            <a:avLst>
              <a:gd name="adj" fmla="val 26512"/>
            </a:avLst>
          </a:prstGeom>
          <a:solidFill>
            <a:srgbClr val="2150FE"/>
          </a:solidFill>
          <a:ln/>
        </p:spPr>
        <p:txBody>
          <a:bodyPr/>
          <a:lstStyle/>
          <a:p>
            <a:endParaRPr lang="lv-LV"/>
          </a:p>
        </p:txBody>
      </p:sp>
      <p:sp>
        <p:nvSpPr>
          <p:cNvPr id="16" name="Text 13"/>
          <p:cNvSpPr/>
          <p:nvPr/>
        </p:nvSpPr>
        <p:spPr>
          <a:xfrm>
            <a:off x="6837521" y="3663196"/>
            <a:ext cx="2986445" cy="1344454"/>
          </a:xfrm>
          <a:prstGeom prst="rect">
            <a:avLst/>
          </a:prstGeom>
          <a:noFill/>
          <a:ln/>
        </p:spPr>
        <p:txBody>
          <a:bodyPr wrap="square" lIns="0" tIns="0" rIns="0" bIns="0" rtlCol="0" anchor="t"/>
          <a:lstStyle/>
          <a:p>
            <a:pPr marL="0" indent="0" algn="l">
              <a:lnSpc>
                <a:spcPts val="2600"/>
              </a:lnSpc>
              <a:buNone/>
            </a:pPr>
            <a:r>
              <a:rPr lang="en-US" sz="1650" dirty="0">
                <a:solidFill>
                  <a:srgbClr val="4C4C4D"/>
                </a:solidFill>
                <a:latin typeface="Heebo" pitchFamily="34" charset="0"/>
                <a:ea typeface="Heebo" pitchFamily="34" charset="-122"/>
                <a:cs typeface="Heebo" pitchFamily="34" charset="-120"/>
              </a:rPr>
              <a:t>Ieguvumi: Viegla uzstādīšana, jaunu atslēgvārdu meklēšana, lielāks saniedzamo meklējumu skaits</a:t>
            </a:r>
            <a:endParaRPr lang="en-US" sz="1650" dirty="0"/>
          </a:p>
        </p:txBody>
      </p:sp>
      <p:sp>
        <p:nvSpPr>
          <p:cNvPr id="17" name="Shape 14"/>
          <p:cNvSpPr/>
          <p:nvPr/>
        </p:nvSpPr>
        <p:spPr>
          <a:xfrm>
            <a:off x="10274498" y="3417332"/>
            <a:ext cx="3569613" cy="1836182"/>
          </a:xfrm>
          <a:prstGeom prst="roundRect">
            <a:avLst>
              <a:gd name="adj" fmla="val 7968"/>
            </a:avLst>
          </a:prstGeom>
          <a:solidFill>
            <a:srgbClr val="FFFFFF"/>
          </a:solidFill>
          <a:ln w="30480">
            <a:solidFill>
              <a:srgbClr val="D8D4D4"/>
            </a:solidFill>
            <a:prstDash val="solid"/>
          </a:ln>
        </p:spPr>
        <p:txBody>
          <a:bodyPr/>
          <a:lstStyle/>
          <a:p>
            <a:endParaRPr lang="lv-LV"/>
          </a:p>
        </p:txBody>
      </p:sp>
      <p:sp>
        <p:nvSpPr>
          <p:cNvPr id="18" name="Shape 15"/>
          <p:cNvSpPr/>
          <p:nvPr/>
        </p:nvSpPr>
        <p:spPr>
          <a:xfrm>
            <a:off x="10244018" y="3417332"/>
            <a:ext cx="121920" cy="1836182"/>
          </a:xfrm>
          <a:prstGeom prst="roundRect">
            <a:avLst>
              <a:gd name="adj" fmla="val 26512"/>
            </a:avLst>
          </a:prstGeom>
          <a:solidFill>
            <a:srgbClr val="2150FE"/>
          </a:solidFill>
          <a:ln/>
        </p:spPr>
        <p:txBody>
          <a:bodyPr/>
          <a:lstStyle/>
          <a:p>
            <a:endParaRPr lang="lv-LV"/>
          </a:p>
        </p:txBody>
      </p:sp>
      <p:sp>
        <p:nvSpPr>
          <p:cNvPr id="19" name="Text 16"/>
          <p:cNvSpPr/>
          <p:nvPr/>
        </p:nvSpPr>
        <p:spPr>
          <a:xfrm>
            <a:off x="10611802" y="3663196"/>
            <a:ext cx="2986445" cy="336113"/>
          </a:xfrm>
          <a:prstGeom prst="rect">
            <a:avLst/>
          </a:prstGeom>
          <a:noFill/>
          <a:ln/>
        </p:spPr>
        <p:txBody>
          <a:bodyPr wrap="none" lIns="0" tIns="0" rIns="0" bIns="0" rtlCol="0" anchor="t"/>
          <a:lstStyle/>
          <a:p>
            <a:pPr marL="0" indent="0" algn="l">
              <a:lnSpc>
                <a:spcPts val="2600"/>
              </a:lnSpc>
              <a:buNone/>
            </a:pPr>
            <a:r>
              <a:rPr lang="en-US" sz="1650" dirty="0">
                <a:solidFill>
                  <a:srgbClr val="4C4C4D"/>
                </a:solidFill>
                <a:latin typeface="Heebo" pitchFamily="34" charset="0"/>
                <a:ea typeface="Heebo" pitchFamily="34" charset="-122"/>
                <a:cs typeface="Heebo" pitchFamily="34" charset="-120"/>
              </a:rPr>
              <a:t>Affix: nav</a:t>
            </a:r>
            <a:endParaRPr lang="en-US" sz="16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997625"/>
            <a:ext cx="2083951" cy="2083951"/>
          </a:xfrm>
          <a:prstGeom prst="rect">
            <a:avLst/>
          </a:prstGeom>
        </p:spPr>
      </p:pic>
      <p:sp>
        <p:nvSpPr>
          <p:cNvPr id="3" name="Text 0"/>
          <p:cNvSpPr/>
          <p:nvPr/>
        </p:nvSpPr>
        <p:spPr>
          <a:xfrm>
            <a:off x="793790" y="3336727"/>
            <a:ext cx="4536519" cy="566976"/>
          </a:xfrm>
          <a:prstGeom prst="rect">
            <a:avLst/>
          </a:prstGeom>
          <a:noFill/>
          <a:ln/>
        </p:spPr>
        <p:txBody>
          <a:bodyPr wrap="none" lIns="0" tIns="0" rIns="0" bIns="0" rtlCol="0" anchor="t"/>
          <a:lstStyle/>
          <a:p>
            <a:pPr marL="0" indent="0" algn="l">
              <a:lnSpc>
                <a:spcPts val="4450"/>
              </a:lnSpc>
              <a:buNone/>
            </a:pPr>
            <a:r>
              <a:rPr lang="en-US" sz="3550" dirty="0">
                <a:solidFill>
                  <a:srgbClr val="152D47"/>
                </a:solidFill>
                <a:latin typeface="Crimson Pro Semi Bold" pitchFamily="34" charset="0"/>
                <a:ea typeface="Crimson Pro Semi Bold" pitchFamily="34" charset="-122"/>
                <a:cs typeface="Crimson Pro Semi Bold" pitchFamily="34" charset="-120"/>
              </a:rPr>
              <a:t>Phrase Match</a:t>
            </a:r>
            <a:endParaRPr lang="en-US" sz="3550" dirty="0"/>
          </a:p>
        </p:txBody>
      </p:sp>
      <p:sp>
        <p:nvSpPr>
          <p:cNvPr id="4" name="Text 1"/>
          <p:cNvSpPr/>
          <p:nvPr/>
        </p:nvSpPr>
        <p:spPr>
          <a:xfrm>
            <a:off x="793790" y="4130516"/>
            <a:ext cx="5156954" cy="1088708"/>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Parādīs reklāmu balstoties uz konkrētu frāzi un "close variations" pirms un pēc frāzes drīkst būt papildus vārdi.</a:t>
            </a:r>
            <a:endParaRPr lang="en-US" sz="1750" dirty="0"/>
          </a:p>
        </p:txBody>
      </p:sp>
      <p:sp>
        <p:nvSpPr>
          <p:cNvPr id="5" name="Text 2"/>
          <p:cNvSpPr/>
          <p:nvPr/>
        </p:nvSpPr>
        <p:spPr>
          <a:xfrm>
            <a:off x="793790" y="5423297"/>
            <a:ext cx="5156954"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Piemērs: tennis shoes review, tennis shoe buy,</a:t>
            </a:r>
            <a:endParaRPr lang="en-US" sz="1750" dirty="0"/>
          </a:p>
        </p:txBody>
      </p:sp>
      <p:sp>
        <p:nvSpPr>
          <p:cNvPr id="6" name="Text 3"/>
          <p:cNvSpPr/>
          <p:nvPr/>
        </p:nvSpPr>
        <p:spPr>
          <a:xfrm>
            <a:off x="793790" y="5990273"/>
            <a:ext cx="5156954"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Ieguvumi: Lielāka kontrole pār atslēgas vārdiem, kontrolēta jaunu atslēgas vārdu meklēšana.</a:t>
            </a:r>
            <a:endParaRPr lang="en-US" sz="1750" dirty="0"/>
          </a:p>
        </p:txBody>
      </p:sp>
      <p:sp>
        <p:nvSpPr>
          <p:cNvPr id="7" name="Text 4"/>
          <p:cNvSpPr/>
          <p:nvPr/>
        </p:nvSpPr>
        <p:spPr>
          <a:xfrm>
            <a:off x="793790" y="6920151"/>
            <a:ext cx="5156954"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Affix: "" ietverot katru vārdu</a:t>
            </a:r>
            <a:endParaRPr lang="en-US" sz="1750" dirty="0"/>
          </a:p>
        </p:txBody>
      </p:sp>
      <p:sp>
        <p:nvSpPr>
          <p:cNvPr id="8" name="Shape 5"/>
          <p:cNvSpPr/>
          <p:nvPr/>
        </p:nvSpPr>
        <p:spPr>
          <a:xfrm>
            <a:off x="6511766" y="997625"/>
            <a:ext cx="3552706" cy="2329101"/>
          </a:xfrm>
          <a:prstGeom prst="roundRect">
            <a:avLst>
              <a:gd name="adj" fmla="val 6282"/>
            </a:avLst>
          </a:prstGeom>
          <a:solidFill>
            <a:srgbClr val="FFFFFF"/>
          </a:solidFill>
          <a:ln w="30480">
            <a:solidFill>
              <a:srgbClr val="D8D4D4"/>
            </a:solidFill>
            <a:prstDash val="solid"/>
          </a:ln>
        </p:spPr>
        <p:txBody>
          <a:bodyPr/>
          <a:lstStyle/>
          <a:p>
            <a:endParaRPr lang="lv-LV"/>
          </a:p>
        </p:txBody>
      </p:sp>
      <p:sp>
        <p:nvSpPr>
          <p:cNvPr id="9" name="Shape 6"/>
          <p:cNvSpPr/>
          <p:nvPr/>
        </p:nvSpPr>
        <p:spPr>
          <a:xfrm>
            <a:off x="6481286" y="997625"/>
            <a:ext cx="121920" cy="2329101"/>
          </a:xfrm>
          <a:prstGeom prst="roundRect">
            <a:avLst>
              <a:gd name="adj" fmla="val 27907"/>
            </a:avLst>
          </a:prstGeom>
          <a:solidFill>
            <a:srgbClr val="2150FE"/>
          </a:solidFill>
          <a:ln/>
        </p:spPr>
        <p:txBody>
          <a:bodyPr/>
          <a:lstStyle/>
          <a:p>
            <a:endParaRPr lang="lv-LV"/>
          </a:p>
        </p:txBody>
      </p:sp>
      <p:sp>
        <p:nvSpPr>
          <p:cNvPr id="10" name="Text 7"/>
          <p:cNvSpPr/>
          <p:nvPr/>
        </p:nvSpPr>
        <p:spPr>
          <a:xfrm>
            <a:off x="6860500" y="1254919"/>
            <a:ext cx="2946678" cy="1814513"/>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Parādīs reklāmu balstoties uz konkrētu frāzi un "close variations" pirms un pēc frāzes drīkst būt papildus vārdi.</a:t>
            </a:r>
            <a:endParaRPr lang="en-US" sz="1750" dirty="0"/>
          </a:p>
        </p:txBody>
      </p:sp>
      <p:sp>
        <p:nvSpPr>
          <p:cNvPr id="11" name="Shape 8"/>
          <p:cNvSpPr/>
          <p:nvPr/>
        </p:nvSpPr>
        <p:spPr>
          <a:xfrm>
            <a:off x="10291286" y="997625"/>
            <a:ext cx="3552825" cy="2329101"/>
          </a:xfrm>
          <a:prstGeom prst="roundRect">
            <a:avLst>
              <a:gd name="adj" fmla="val 6282"/>
            </a:avLst>
          </a:prstGeom>
          <a:solidFill>
            <a:srgbClr val="FFFFFF"/>
          </a:solidFill>
          <a:ln w="30480">
            <a:solidFill>
              <a:srgbClr val="D8D4D4"/>
            </a:solidFill>
            <a:prstDash val="solid"/>
          </a:ln>
        </p:spPr>
        <p:txBody>
          <a:bodyPr/>
          <a:lstStyle/>
          <a:p>
            <a:endParaRPr lang="lv-LV"/>
          </a:p>
        </p:txBody>
      </p:sp>
      <p:sp>
        <p:nvSpPr>
          <p:cNvPr id="12" name="Shape 9"/>
          <p:cNvSpPr/>
          <p:nvPr/>
        </p:nvSpPr>
        <p:spPr>
          <a:xfrm>
            <a:off x="10260806" y="997625"/>
            <a:ext cx="121920" cy="2329101"/>
          </a:xfrm>
          <a:prstGeom prst="roundRect">
            <a:avLst>
              <a:gd name="adj" fmla="val 27907"/>
            </a:avLst>
          </a:prstGeom>
          <a:solidFill>
            <a:srgbClr val="2150FE"/>
          </a:solidFill>
          <a:ln/>
        </p:spPr>
        <p:txBody>
          <a:bodyPr/>
          <a:lstStyle/>
          <a:p>
            <a:endParaRPr lang="lv-LV"/>
          </a:p>
        </p:txBody>
      </p:sp>
      <p:sp>
        <p:nvSpPr>
          <p:cNvPr id="13" name="Text 10"/>
          <p:cNvSpPr/>
          <p:nvPr/>
        </p:nvSpPr>
        <p:spPr>
          <a:xfrm>
            <a:off x="10640020" y="1254919"/>
            <a:ext cx="2946797"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Piemērs: tennis shoes review, tennis shoe buy,</a:t>
            </a:r>
            <a:endParaRPr lang="en-US" sz="1750" dirty="0"/>
          </a:p>
        </p:txBody>
      </p:sp>
      <p:sp>
        <p:nvSpPr>
          <p:cNvPr id="14" name="Shape 11"/>
          <p:cNvSpPr/>
          <p:nvPr/>
        </p:nvSpPr>
        <p:spPr>
          <a:xfrm>
            <a:off x="6511766" y="3553539"/>
            <a:ext cx="3552706" cy="1966198"/>
          </a:xfrm>
          <a:prstGeom prst="roundRect">
            <a:avLst>
              <a:gd name="adj" fmla="val 7441"/>
            </a:avLst>
          </a:prstGeom>
          <a:solidFill>
            <a:srgbClr val="FFFFFF"/>
          </a:solidFill>
          <a:ln w="30480">
            <a:solidFill>
              <a:srgbClr val="D8D4D4"/>
            </a:solidFill>
            <a:prstDash val="solid"/>
          </a:ln>
        </p:spPr>
        <p:txBody>
          <a:bodyPr/>
          <a:lstStyle/>
          <a:p>
            <a:endParaRPr lang="lv-LV"/>
          </a:p>
        </p:txBody>
      </p:sp>
      <p:sp>
        <p:nvSpPr>
          <p:cNvPr id="15" name="Shape 12"/>
          <p:cNvSpPr/>
          <p:nvPr/>
        </p:nvSpPr>
        <p:spPr>
          <a:xfrm>
            <a:off x="6481286" y="3553539"/>
            <a:ext cx="121920" cy="1966198"/>
          </a:xfrm>
          <a:prstGeom prst="roundRect">
            <a:avLst>
              <a:gd name="adj" fmla="val 27907"/>
            </a:avLst>
          </a:prstGeom>
          <a:solidFill>
            <a:srgbClr val="2150FE"/>
          </a:solidFill>
          <a:ln/>
        </p:spPr>
        <p:txBody>
          <a:bodyPr/>
          <a:lstStyle/>
          <a:p>
            <a:endParaRPr lang="lv-LV"/>
          </a:p>
        </p:txBody>
      </p:sp>
      <p:sp>
        <p:nvSpPr>
          <p:cNvPr id="16" name="Text 13"/>
          <p:cNvSpPr/>
          <p:nvPr/>
        </p:nvSpPr>
        <p:spPr>
          <a:xfrm>
            <a:off x="6860500" y="3810833"/>
            <a:ext cx="2946678" cy="1451610"/>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Ieguvumi: Lielāka kontrole pār atslēgas vārdiem, kontrolēta jaunu atslēgas vārdu meklēšana.</a:t>
            </a:r>
            <a:endParaRPr lang="en-US" sz="1750" dirty="0"/>
          </a:p>
        </p:txBody>
      </p:sp>
      <p:sp>
        <p:nvSpPr>
          <p:cNvPr id="17" name="Shape 14"/>
          <p:cNvSpPr/>
          <p:nvPr/>
        </p:nvSpPr>
        <p:spPr>
          <a:xfrm>
            <a:off x="10291286" y="3553539"/>
            <a:ext cx="3552825" cy="1966198"/>
          </a:xfrm>
          <a:prstGeom prst="roundRect">
            <a:avLst>
              <a:gd name="adj" fmla="val 7441"/>
            </a:avLst>
          </a:prstGeom>
          <a:solidFill>
            <a:srgbClr val="FFFFFF"/>
          </a:solidFill>
          <a:ln w="30480">
            <a:solidFill>
              <a:srgbClr val="D8D4D4"/>
            </a:solidFill>
            <a:prstDash val="solid"/>
          </a:ln>
        </p:spPr>
        <p:txBody>
          <a:bodyPr/>
          <a:lstStyle/>
          <a:p>
            <a:endParaRPr lang="lv-LV"/>
          </a:p>
        </p:txBody>
      </p:sp>
      <p:sp>
        <p:nvSpPr>
          <p:cNvPr id="18" name="Shape 15"/>
          <p:cNvSpPr/>
          <p:nvPr/>
        </p:nvSpPr>
        <p:spPr>
          <a:xfrm>
            <a:off x="10260806" y="3553539"/>
            <a:ext cx="121920" cy="1966198"/>
          </a:xfrm>
          <a:prstGeom prst="roundRect">
            <a:avLst>
              <a:gd name="adj" fmla="val 27907"/>
            </a:avLst>
          </a:prstGeom>
          <a:solidFill>
            <a:srgbClr val="2150FE"/>
          </a:solidFill>
          <a:ln/>
        </p:spPr>
        <p:txBody>
          <a:bodyPr/>
          <a:lstStyle/>
          <a:p>
            <a:endParaRPr lang="lv-LV"/>
          </a:p>
        </p:txBody>
      </p:sp>
      <p:sp>
        <p:nvSpPr>
          <p:cNvPr id="19" name="Text 16"/>
          <p:cNvSpPr/>
          <p:nvPr/>
        </p:nvSpPr>
        <p:spPr>
          <a:xfrm>
            <a:off x="10640020" y="3810833"/>
            <a:ext cx="2946797"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Affix: "" ietverot katru vārdu</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4" name="Text 2"/>
          <p:cNvSpPr/>
          <p:nvPr/>
        </p:nvSpPr>
        <p:spPr>
          <a:xfrm>
            <a:off x="793790" y="3337679"/>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Šodienas tēma</a:t>
            </a:r>
            <a:endParaRPr lang="en-US" sz="4450" dirty="0"/>
          </a:p>
        </p:txBody>
      </p:sp>
      <p:sp>
        <p:nvSpPr>
          <p:cNvPr id="5" name="Shape 3"/>
          <p:cNvSpPr/>
          <p:nvPr/>
        </p:nvSpPr>
        <p:spPr>
          <a:xfrm>
            <a:off x="793790" y="4443293"/>
            <a:ext cx="13042821" cy="16907"/>
          </a:xfrm>
          <a:prstGeom prst="rect">
            <a:avLst/>
          </a:prstGeom>
          <a:solidFill>
            <a:srgbClr val="4C4C4D">
              <a:alpha val="50000"/>
            </a:srgbClr>
          </a:solidFill>
          <a:ln/>
        </p:spPr>
        <p:txBody>
          <a:bodyPr/>
          <a:lstStyle/>
          <a:p>
            <a:endParaRPr lang="lv-LV"/>
          </a:p>
        </p:txBody>
      </p:sp>
      <p:sp>
        <p:nvSpPr>
          <p:cNvPr id="6" name="Text 4"/>
          <p:cNvSpPr/>
          <p:nvPr/>
        </p:nvSpPr>
        <p:spPr>
          <a:xfrm>
            <a:off x="793790" y="4857036"/>
            <a:ext cx="6568440" cy="566976"/>
          </a:xfrm>
          <a:prstGeom prst="rect">
            <a:avLst/>
          </a:prstGeom>
          <a:noFill/>
          <a:ln/>
        </p:spPr>
        <p:txBody>
          <a:bodyPr wrap="none" lIns="0" tIns="0" rIns="0" bIns="0" rtlCol="0" anchor="t"/>
          <a:lstStyle/>
          <a:p>
            <a:pPr marL="0" indent="0" algn="l">
              <a:lnSpc>
                <a:spcPts val="4450"/>
              </a:lnSpc>
              <a:buNone/>
            </a:pPr>
            <a:r>
              <a:rPr lang="en-US" sz="3550" dirty="0">
                <a:solidFill>
                  <a:srgbClr val="152D47"/>
                </a:solidFill>
                <a:latin typeface="Crimson Pro Semi Bold" pitchFamily="34" charset="0"/>
                <a:ea typeface="Crimson Pro Semi Bold" pitchFamily="34" charset="-122"/>
                <a:cs typeface="Crimson Pro Semi Bold" pitchFamily="34" charset="-120"/>
              </a:rPr>
              <a:t>Google reklāmas uzbūve un izveide</a:t>
            </a:r>
            <a:endParaRPr lang="en-US" sz="35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1179076"/>
            <a:ext cx="2083951" cy="2083951"/>
          </a:xfrm>
          <a:prstGeom prst="rect">
            <a:avLst/>
          </a:prstGeom>
        </p:spPr>
      </p:pic>
      <p:sp>
        <p:nvSpPr>
          <p:cNvPr id="3" name="Text 0"/>
          <p:cNvSpPr/>
          <p:nvPr/>
        </p:nvSpPr>
        <p:spPr>
          <a:xfrm>
            <a:off x="793790" y="3518178"/>
            <a:ext cx="4536519" cy="566976"/>
          </a:xfrm>
          <a:prstGeom prst="rect">
            <a:avLst/>
          </a:prstGeom>
          <a:noFill/>
          <a:ln/>
        </p:spPr>
        <p:txBody>
          <a:bodyPr wrap="none" lIns="0" tIns="0" rIns="0" bIns="0" rtlCol="0" anchor="t"/>
          <a:lstStyle/>
          <a:p>
            <a:pPr marL="0" indent="0" algn="l">
              <a:lnSpc>
                <a:spcPts val="4450"/>
              </a:lnSpc>
              <a:buNone/>
            </a:pPr>
            <a:r>
              <a:rPr lang="en-US" sz="3550" dirty="0">
                <a:solidFill>
                  <a:srgbClr val="152D47"/>
                </a:solidFill>
                <a:latin typeface="Crimson Pro Semi Bold" pitchFamily="34" charset="0"/>
                <a:ea typeface="Crimson Pro Semi Bold" pitchFamily="34" charset="-122"/>
                <a:cs typeface="Crimson Pro Semi Bold" pitchFamily="34" charset="-120"/>
              </a:rPr>
              <a:t>Exact Match</a:t>
            </a:r>
            <a:endParaRPr lang="en-US" sz="3550" dirty="0"/>
          </a:p>
        </p:txBody>
      </p:sp>
      <p:sp>
        <p:nvSpPr>
          <p:cNvPr id="4" name="Text 1"/>
          <p:cNvSpPr/>
          <p:nvPr/>
        </p:nvSpPr>
        <p:spPr>
          <a:xfrm>
            <a:off x="793790" y="4311968"/>
            <a:ext cx="5156954"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Parādīs reklāmu balstoties uz konkrētu frāzi un "close variations"</a:t>
            </a:r>
            <a:endParaRPr lang="en-US" sz="1750" dirty="0"/>
          </a:p>
        </p:txBody>
      </p:sp>
      <p:sp>
        <p:nvSpPr>
          <p:cNvPr id="5" name="Text 2"/>
          <p:cNvSpPr/>
          <p:nvPr/>
        </p:nvSpPr>
        <p:spPr>
          <a:xfrm>
            <a:off x="793790" y="5241846"/>
            <a:ext cx="5156954"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Piemērs: tennis shoes, tennis shoe</a:t>
            </a:r>
            <a:endParaRPr lang="en-US" sz="1750" dirty="0"/>
          </a:p>
        </p:txBody>
      </p:sp>
      <p:sp>
        <p:nvSpPr>
          <p:cNvPr id="6" name="Text 3"/>
          <p:cNvSpPr/>
          <p:nvPr/>
        </p:nvSpPr>
        <p:spPr>
          <a:xfrm>
            <a:off x="793790" y="5808821"/>
            <a:ext cx="5156954"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Ieguvumi: Lielāka kontrole pār atslēgas vārdiem, iespēja dabūt zemāko cenu par konkrētu KW</a:t>
            </a:r>
            <a:endParaRPr lang="en-US" sz="1750" dirty="0"/>
          </a:p>
        </p:txBody>
      </p:sp>
      <p:sp>
        <p:nvSpPr>
          <p:cNvPr id="7" name="Text 4"/>
          <p:cNvSpPr/>
          <p:nvPr/>
        </p:nvSpPr>
        <p:spPr>
          <a:xfrm>
            <a:off x="793790" y="6738699"/>
            <a:ext cx="5156954"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Affix: [ ] ietverot katru vārdu</a:t>
            </a:r>
            <a:endParaRPr lang="en-US" sz="1750" dirty="0"/>
          </a:p>
        </p:txBody>
      </p:sp>
      <p:sp>
        <p:nvSpPr>
          <p:cNvPr id="8" name="Shape 5"/>
          <p:cNvSpPr/>
          <p:nvPr/>
        </p:nvSpPr>
        <p:spPr>
          <a:xfrm>
            <a:off x="6511766" y="1179076"/>
            <a:ext cx="3552706" cy="1603296"/>
          </a:xfrm>
          <a:prstGeom prst="roundRect">
            <a:avLst>
              <a:gd name="adj" fmla="val 9125"/>
            </a:avLst>
          </a:prstGeom>
          <a:solidFill>
            <a:srgbClr val="FFFFFF"/>
          </a:solidFill>
          <a:ln w="30480">
            <a:solidFill>
              <a:srgbClr val="D8D4D4"/>
            </a:solidFill>
            <a:prstDash val="solid"/>
          </a:ln>
        </p:spPr>
        <p:txBody>
          <a:bodyPr/>
          <a:lstStyle/>
          <a:p>
            <a:endParaRPr lang="lv-LV"/>
          </a:p>
        </p:txBody>
      </p:sp>
      <p:sp>
        <p:nvSpPr>
          <p:cNvPr id="9" name="Shape 6"/>
          <p:cNvSpPr/>
          <p:nvPr/>
        </p:nvSpPr>
        <p:spPr>
          <a:xfrm>
            <a:off x="6481286" y="1179076"/>
            <a:ext cx="121920" cy="1603296"/>
          </a:xfrm>
          <a:prstGeom prst="roundRect">
            <a:avLst>
              <a:gd name="adj" fmla="val 27907"/>
            </a:avLst>
          </a:prstGeom>
          <a:solidFill>
            <a:srgbClr val="2150FE"/>
          </a:solidFill>
          <a:ln/>
        </p:spPr>
        <p:txBody>
          <a:bodyPr/>
          <a:lstStyle/>
          <a:p>
            <a:endParaRPr lang="lv-LV"/>
          </a:p>
        </p:txBody>
      </p:sp>
      <p:sp>
        <p:nvSpPr>
          <p:cNvPr id="10" name="Text 7"/>
          <p:cNvSpPr/>
          <p:nvPr/>
        </p:nvSpPr>
        <p:spPr>
          <a:xfrm>
            <a:off x="6860500" y="1436370"/>
            <a:ext cx="2946678" cy="1088708"/>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Parādīs reklāmu balstoties uz konkrētu frāzi un "close variations"</a:t>
            </a:r>
            <a:endParaRPr lang="en-US" sz="1750" dirty="0"/>
          </a:p>
        </p:txBody>
      </p:sp>
      <p:sp>
        <p:nvSpPr>
          <p:cNvPr id="11" name="Shape 8"/>
          <p:cNvSpPr/>
          <p:nvPr/>
        </p:nvSpPr>
        <p:spPr>
          <a:xfrm>
            <a:off x="10291286" y="1179076"/>
            <a:ext cx="3552825" cy="1603296"/>
          </a:xfrm>
          <a:prstGeom prst="roundRect">
            <a:avLst>
              <a:gd name="adj" fmla="val 9125"/>
            </a:avLst>
          </a:prstGeom>
          <a:solidFill>
            <a:srgbClr val="FFFFFF"/>
          </a:solidFill>
          <a:ln w="30480">
            <a:solidFill>
              <a:srgbClr val="D8D4D4"/>
            </a:solidFill>
            <a:prstDash val="solid"/>
          </a:ln>
        </p:spPr>
        <p:txBody>
          <a:bodyPr/>
          <a:lstStyle/>
          <a:p>
            <a:endParaRPr lang="lv-LV"/>
          </a:p>
        </p:txBody>
      </p:sp>
      <p:sp>
        <p:nvSpPr>
          <p:cNvPr id="12" name="Shape 9"/>
          <p:cNvSpPr/>
          <p:nvPr/>
        </p:nvSpPr>
        <p:spPr>
          <a:xfrm>
            <a:off x="10260806" y="1179076"/>
            <a:ext cx="121920" cy="1603296"/>
          </a:xfrm>
          <a:prstGeom prst="roundRect">
            <a:avLst>
              <a:gd name="adj" fmla="val 27907"/>
            </a:avLst>
          </a:prstGeom>
          <a:solidFill>
            <a:srgbClr val="2150FE"/>
          </a:solidFill>
          <a:ln/>
        </p:spPr>
        <p:txBody>
          <a:bodyPr/>
          <a:lstStyle/>
          <a:p>
            <a:endParaRPr lang="lv-LV"/>
          </a:p>
        </p:txBody>
      </p:sp>
      <p:sp>
        <p:nvSpPr>
          <p:cNvPr id="13" name="Text 10"/>
          <p:cNvSpPr/>
          <p:nvPr/>
        </p:nvSpPr>
        <p:spPr>
          <a:xfrm>
            <a:off x="10640020" y="1436370"/>
            <a:ext cx="2946797"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Piemērs: tennis shoes, tennis shoe</a:t>
            </a:r>
            <a:endParaRPr lang="en-US" sz="1750" dirty="0"/>
          </a:p>
        </p:txBody>
      </p:sp>
      <p:sp>
        <p:nvSpPr>
          <p:cNvPr id="14" name="Shape 11"/>
          <p:cNvSpPr/>
          <p:nvPr/>
        </p:nvSpPr>
        <p:spPr>
          <a:xfrm>
            <a:off x="6511766" y="3009186"/>
            <a:ext cx="3552706" cy="1966198"/>
          </a:xfrm>
          <a:prstGeom prst="roundRect">
            <a:avLst>
              <a:gd name="adj" fmla="val 7441"/>
            </a:avLst>
          </a:prstGeom>
          <a:solidFill>
            <a:srgbClr val="FFFFFF"/>
          </a:solidFill>
          <a:ln w="30480">
            <a:solidFill>
              <a:srgbClr val="D8D4D4"/>
            </a:solidFill>
            <a:prstDash val="solid"/>
          </a:ln>
        </p:spPr>
        <p:txBody>
          <a:bodyPr/>
          <a:lstStyle/>
          <a:p>
            <a:endParaRPr lang="lv-LV"/>
          </a:p>
        </p:txBody>
      </p:sp>
      <p:sp>
        <p:nvSpPr>
          <p:cNvPr id="15" name="Shape 12"/>
          <p:cNvSpPr/>
          <p:nvPr/>
        </p:nvSpPr>
        <p:spPr>
          <a:xfrm>
            <a:off x="6481286" y="3009186"/>
            <a:ext cx="121920" cy="1966198"/>
          </a:xfrm>
          <a:prstGeom prst="roundRect">
            <a:avLst>
              <a:gd name="adj" fmla="val 27907"/>
            </a:avLst>
          </a:prstGeom>
          <a:solidFill>
            <a:srgbClr val="2150FE"/>
          </a:solidFill>
          <a:ln/>
        </p:spPr>
        <p:txBody>
          <a:bodyPr/>
          <a:lstStyle/>
          <a:p>
            <a:endParaRPr lang="lv-LV"/>
          </a:p>
        </p:txBody>
      </p:sp>
      <p:sp>
        <p:nvSpPr>
          <p:cNvPr id="16" name="Text 13"/>
          <p:cNvSpPr/>
          <p:nvPr/>
        </p:nvSpPr>
        <p:spPr>
          <a:xfrm>
            <a:off x="6860500" y="3266480"/>
            <a:ext cx="2946678" cy="1451610"/>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Ieguvumi: Lielāka kontrole pār atslēgas vārdiem, iespēja dabūt zemāko cenu par konkrētu KW</a:t>
            </a:r>
            <a:endParaRPr lang="en-US" sz="1750" dirty="0"/>
          </a:p>
        </p:txBody>
      </p:sp>
      <p:sp>
        <p:nvSpPr>
          <p:cNvPr id="17" name="Shape 14"/>
          <p:cNvSpPr/>
          <p:nvPr/>
        </p:nvSpPr>
        <p:spPr>
          <a:xfrm>
            <a:off x="10291286" y="3009186"/>
            <a:ext cx="3552825" cy="1966198"/>
          </a:xfrm>
          <a:prstGeom prst="roundRect">
            <a:avLst>
              <a:gd name="adj" fmla="val 7441"/>
            </a:avLst>
          </a:prstGeom>
          <a:solidFill>
            <a:srgbClr val="FFFFFF"/>
          </a:solidFill>
          <a:ln w="30480">
            <a:solidFill>
              <a:srgbClr val="D8D4D4"/>
            </a:solidFill>
            <a:prstDash val="solid"/>
          </a:ln>
        </p:spPr>
        <p:txBody>
          <a:bodyPr/>
          <a:lstStyle/>
          <a:p>
            <a:endParaRPr lang="lv-LV"/>
          </a:p>
        </p:txBody>
      </p:sp>
      <p:sp>
        <p:nvSpPr>
          <p:cNvPr id="18" name="Shape 15"/>
          <p:cNvSpPr/>
          <p:nvPr/>
        </p:nvSpPr>
        <p:spPr>
          <a:xfrm>
            <a:off x="10260806" y="3009186"/>
            <a:ext cx="121920" cy="1966198"/>
          </a:xfrm>
          <a:prstGeom prst="roundRect">
            <a:avLst>
              <a:gd name="adj" fmla="val 27907"/>
            </a:avLst>
          </a:prstGeom>
          <a:solidFill>
            <a:srgbClr val="2150FE"/>
          </a:solidFill>
          <a:ln/>
        </p:spPr>
        <p:txBody>
          <a:bodyPr/>
          <a:lstStyle/>
          <a:p>
            <a:endParaRPr lang="lv-LV"/>
          </a:p>
        </p:txBody>
      </p:sp>
      <p:sp>
        <p:nvSpPr>
          <p:cNvPr id="19" name="Text 16"/>
          <p:cNvSpPr/>
          <p:nvPr/>
        </p:nvSpPr>
        <p:spPr>
          <a:xfrm>
            <a:off x="10640020" y="3266480"/>
            <a:ext cx="2946797"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Affix: [ ] ietverot katru vārdu</a:t>
            </a:r>
            <a:endParaRPr lang="en-US" sz="17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93790" y="1885474"/>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Negative Match</a:t>
            </a:r>
            <a:endParaRPr lang="en-US" sz="4450" dirty="0"/>
          </a:p>
        </p:txBody>
      </p:sp>
      <p:pic>
        <p:nvPicPr>
          <p:cNvPr id="3" name="Image 0" descr="preencoded.png"/>
          <p:cNvPicPr>
            <a:picLocks noChangeAspect="1"/>
          </p:cNvPicPr>
          <p:nvPr/>
        </p:nvPicPr>
        <p:blipFill>
          <a:blip r:embed="rId3"/>
          <a:stretch>
            <a:fillRect/>
          </a:stretch>
        </p:blipFill>
        <p:spPr>
          <a:xfrm>
            <a:off x="793790" y="3047881"/>
            <a:ext cx="4522351" cy="1074777"/>
          </a:xfrm>
          <a:prstGeom prst="rect">
            <a:avLst/>
          </a:prstGeom>
        </p:spPr>
      </p:pic>
      <p:sp>
        <p:nvSpPr>
          <p:cNvPr id="4" name="Shape 1"/>
          <p:cNvSpPr/>
          <p:nvPr/>
        </p:nvSpPr>
        <p:spPr>
          <a:xfrm>
            <a:off x="793790" y="4377809"/>
            <a:ext cx="3090505" cy="1966198"/>
          </a:xfrm>
          <a:prstGeom prst="roundRect">
            <a:avLst>
              <a:gd name="adj" fmla="val 7441"/>
            </a:avLst>
          </a:prstGeom>
          <a:solidFill>
            <a:srgbClr val="FFFFFF"/>
          </a:solidFill>
          <a:ln w="30480">
            <a:solidFill>
              <a:srgbClr val="D8D4D4"/>
            </a:solidFill>
            <a:prstDash val="solid"/>
          </a:ln>
        </p:spPr>
        <p:txBody>
          <a:bodyPr/>
          <a:lstStyle/>
          <a:p>
            <a:endParaRPr lang="lv-LV"/>
          </a:p>
        </p:txBody>
      </p:sp>
      <p:sp>
        <p:nvSpPr>
          <p:cNvPr id="5" name="Shape 2"/>
          <p:cNvSpPr/>
          <p:nvPr/>
        </p:nvSpPr>
        <p:spPr>
          <a:xfrm>
            <a:off x="763310" y="4377809"/>
            <a:ext cx="121920" cy="1966198"/>
          </a:xfrm>
          <a:prstGeom prst="roundRect">
            <a:avLst>
              <a:gd name="adj" fmla="val 27907"/>
            </a:avLst>
          </a:prstGeom>
          <a:solidFill>
            <a:srgbClr val="2150FE"/>
          </a:solidFill>
          <a:ln/>
        </p:spPr>
        <p:txBody>
          <a:bodyPr/>
          <a:lstStyle/>
          <a:p>
            <a:endParaRPr lang="lv-LV"/>
          </a:p>
        </p:txBody>
      </p:sp>
      <p:sp>
        <p:nvSpPr>
          <p:cNvPr id="6" name="Text 3"/>
          <p:cNvSpPr/>
          <p:nvPr/>
        </p:nvSpPr>
        <p:spPr>
          <a:xfrm>
            <a:off x="1142524" y="4635103"/>
            <a:ext cx="2484477" cy="1088708"/>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Parādīs reklāmu meklējumos bez šiem atslēgas vārdiem.</a:t>
            </a:r>
            <a:endParaRPr lang="en-US" sz="1750" dirty="0"/>
          </a:p>
        </p:txBody>
      </p:sp>
      <p:sp>
        <p:nvSpPr>
          <p:cNvPr id="7" name="Shape 4"/>
          <p:cNvSpPr/>
          <p:nvPr/>
        </p:nvSpPr>
        <p:spPr>
          <a:xfrm>
            <a:off x="4111109" y="4377809"/>
            <a:ext cx="3090624" cy="1966198"/>
          </a:xfrm>
          <a:prstGeom prst="roundRect">
            <a:avLst>
              <a:gd name="adj" fmla="val 7441"/>
            </a:avLst>
          </a:prstGeom>
          <a:solidFill>
            <a:srgbClr val="FFFFFF"/>
          </a:solidFill>
          <a:ln w="30480">
            <a:solidFill>
              <a:srgbClr val="D8D4D4"/>
            </a:solidFill>
            <a:prstDash val="solid"/>
          </a:ln>
        </p:spPr>
        <p:txBody>
          <a:bodyPr/>
          <a:lstStyle/>
          <a:p>
            <a:endParaRPr lang="lv-LV"/>
          </a:p>
        </p:txBody>
      </p:sp>
      <p:sp>
        <p:nvSpPr>
          <p:cNvPr id="8" name="Shape 5"/>
          <p:cNvSpPr/>
          <p:nvPr/>
        </p:nvSpPr>
        <p:spPr>
          <a:xfrm>
            <a:off x="4080629" y="4377809"/>
            <a:ext cx="121920" cy="1966198"/>
          </a:xfrm>
          <a:prstGeom prst="roundRect">
            <a:avLst>
              <a:gd name="adj" fmla="val 27907"/>
            </a:avLst>
          </a:prstGeom>
          <a:solidFill>
            <a:srgbClr val="2150FE"/>
          </a:solidFill>
          <a:ln/>
        </p:spPr>
        <p:txBody>
          <a:bodyPr/>
          <a:lstStyle/>
          <a:p>
            <a:endParaRPr lang="lv-LV"/>
          </a:p>
        </p:txBody>
      </p:sp>
      <p:sp>
        <p:nvSpPr>
          <p:cNvPr id="9" name="Text 6"/>
          <p:cNvSpPr/>
          <p:nvPr/>
        </p:nvSpPr>
        <p:spPr>
          <a:xfrm>
            <a:off x="4459843" y="4635103"/>
            <a:ext cx="2484596"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Piemērs: men tennis shoes</a:t>
            </a:r>
            <a:endParaRPr lang="en-US" sz="1750" dirty="0"/>
          </a:p>
        </p:txBody>
      </p:sp>
      <p:sp>
        <p:nvSpPr>
          <p:cNvPr id="10" name="Shape 7"/>
          <p:cNvSpPr/>
          <p:nvPr/>
        </p:nvSpPr>
        <p:spPr>
          <a:xfrm>
            <a:off x="7428548" y="4377809"/>
            <a:ext cx="3090624" cy="1966198"/>
          </a:xfrm>
          <a:prstGeom prst="roundRect">
            <a:avLst>
              <a:gd name="adj" fmla="val 7441"/>
            </a:avLst>
          </a:prstGeom>
          <a:solidFill>
            <a:srgbClr val="FFFFFF"/>
          </a:solidFill>
          <a:ln w="30480">
            <a:solidFill>
              <a:srgbClr val="D8D4D4"/>
            </a:solidFill>
            <a:prstDash val="solid"/>
          </a:ln>
        </p:spPr>
        <p:txBody>
          <a:bodyPr/>
          <a:lstStyle/>
          <a:p>
            <a:endParaRPr lang="lv-LV"/>
          </a:p>
        </p:txBody>
      </p:sp>
      <p:sp>
        <p:nvSpPr>
          <p:cNvPr id="11" name="Shape 8"/>
          <p:cNvSpPr/>
          <p:nvPr/>
        </p:nvSpPr>
        <p:spPr>
          <a:xfrm>
            <a:off x="7398067" y="4377809"/>
            <a:ext cx="121920" cy="1966198"/>
          </a:xfrm>
          <a:prstGeom prst="roundRect">
            <a:avLst>
              <a:gd name="adj" fmla="val 27907"/>
            </a:avLst>
          </a:prstGeom>
          <a:solidFill>
            <a:srgbClr val="2150FE"/>
          </a:solidFill>
          <a:ln/>
        </p:spPr>
        <p:txBody>
          <a:bodyPr/>
          <a:lstStyle/>
          <a:p>
            <a:endParaRPr lang="lv-LV"/>
          </a:p>
        </p:txBody>
      </p:sp>
      <p:sp>
        <p:nvSpPr>
          <p:cNvPr id="12" name="Text 9"/>
          <p:cNvSpPr/>
          <p:nvPr/>
        </p:nvSpPr>
        <p:spPr>
          <a:xfrm>
            <a:off x="7777282" y="4635103"/>
            <a:ext cx="2484596" cy="1451610"/>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Ieguvumi: Novērš parādīšanos neatbilstošiem meklējumiem</a:t>
            </a:r>
            <a:endParaRPr lang="en-US" sz="1750" dirty="0"/>
          </a:p>
        </p:txBody>
      </p:sp>
      <p:sp>
        <p:nvSpPr>
          <p:cNvPr id="13" name="Shape 10"/>
          <p:cNvSpPr/>
          <p:nvPr/>
        </p:nvSpPr>
        <p:spPr>
          <a:xfrm>
            <a:off x="10745986" y="4377809"/>
            <a:ext cx="3090624" cy="1966198"/>
          </a:xfrm>
          <a:prstGeom prst="roundRect">
            <a:avLst>
              <a:gd name="adj" fmla="val 7441"/>
            </a:avLst>
          </a:prstGeom>
          <a:solidFill>
            <a:srgbClr val="FFFFFF"/>
          </a:solidFill>
          <a:ln w="30480">
            <a:solidFill>
              <a:srgbClr val="D8D4D4"/>
            </a:solidFill>
            <a:prstDash val="solid"/>
          </a:ln>
        </p:spPr>
        <p:txBody>
          <a:bodyPr/>
          <a:lstStyle/>
          <a:p>
            <a:endParaRPr lang="lv-LV"/>
          </a:p>
        </p:txBody>
      </p:sp>
      <p:sp>
        <p:nvSpPr>
          <p:cNvPr id="14" name="Shape 11"/>
          <p:cNvSpPr/>
          <p:nvPr/>
        </p:nvSpPr>
        <p:spPr>
          <a:xfrm>
            <a:off x="10715506" y="4377809"/>
            <a:ext cx="121920" cy="1966198"/>
          </a:xfrm>
          <a:prstGeom prst="roundRect">
            <a:avLst>
              <a:gd name="adj" fmla="val 27907"/>
            </a:avLst>
          </a:prstGeom>
          <a:solidFill>
            <a:srgbClr val="2150FE"/>
          </a:solidFill>
          <a:ln/>
        </p:spPr>
        <p:txBody>
          <a:bodyPr/>
          <a:lstStyle/>
          <a:p>
            <a:endParaRPr lang="lv-LV"/>
          </a:p>
        </p:txBody>
      </p:sp>
      <p:sp>
        <p:nvSpPr>
          <p:cNvPr id="15" name="Text 12"/>
          <p:cNvSpPr/>
          <p:nvPr/>
        </p:nvSpPr>
        <p:spPr>
          <a:xfrm>
            <a:off x="11094720" y="4635103"/>
            <a:ext cx="2484596"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Affix: - pirms katra atslēgas vārda</a:t>
            </a:r>
            <a:endParaRPr lang="en-US" sz="17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215648" y="648532"/>
            <a:ext cx="5450943" cy="6986423"/>
          </a:xfrm>
          <a:prstGeom prst="rect">
            <a:avLst/>
          </a:prstGeom>
        </p:spPr>
      </p:pic>
      <p:pic>
        <p:nvPicPr>
          <p:cNvPr id="3" name="Image 1" descr="preencoded.png"/>
          <p:cNvPicPr>
            <a:picLocks noChangeAspect="1"/>
          </p:cNvPicPr>
          <p:nvPr/>
        </p:nvPicPr>
        <p:blipFill>
          <a:blip r:embed="rId4"/>
          <a:stretch>
            <a:fillRect/>
          </a:stretch>
        </p:blipFill>
        <p:spPr>
          <a:xfrm>
            <a:off x="682228" y="4428649"/>
            <a:ext cx="1164074" cy="1164074"/>
          </a:xfrm>
          <a:prstGeom prst="rect">
            <a:avLst/>
          </a:prstGeom>
        </p:spPr>
      </p:pic>
      <p:pic>
        <p:nvPicPr>
          <p:cNvPr id="4" name="Image 2" descr="preencoded.png"/>
          <p:cNvPicPr>
            <a:picLocks noChangeAspect="1"/>
          </p:cNvPicPr>
          <p:nvPr/>
        </p:nvPicPr>
        <p:blipFill>
          <a:blip r:embed="rId5"/>
          <a:stretch>
            <a:fillRect/>
          </a:stretch>
        </p:blipFill>
        <p:spPr>
          <a:xfrm>
            <a:off x="682228" y="5672257"/>
            <a:ext cx="1108591" cy="1108591"/>
          </a:xfrm>
          <a:prstGeom prst="rect">
            <a:avLst/>
          </a:prstGeom>
        </p:spPr>
      </p:pic>
      <p:pic>
        <p:nvPicPr>
          <p:cNvPr id="5" name="Image 3" descr="preencoded.png"/>
          <p:cNvPicPr>
            <a:picLocks noChangeAspect="1"/>
          </p:cNvPicPr>
          <p:nvPr/>
        </p:nvPicPr>
        <p:blipFill>
          <a:blip r:embed="rId6"/>
          <a:stretch>
            <a:fillRect/>
          </a:stretch>
        </p:blipFill>
        <p:spPr>
          <a:xfrm>
            <a:off x="682228" y="6860381"/>
            <a:ext cx="720566" cy="720566"/>
          </a:xfrm>
          <a:prstGeom prst="rect">
            <a:avLst/>
          </a:prstGeom>
        </p:spPr>
      </p:pic>
      <p:sp>
        <p:nvSpPr>
          <p:cNvPr id="6" name="Text 0"/>
          <p:cNvSpPr/>
          <p:nvPr/>
        </p:nvSpPr>
        <p:spPr>
          <a:xfrm>
            <a:off x="8775252" y="3729453"/>
            <a:ext cx="3167539" cy="395883"/>
          </a:xfrm>
          <a:prstGeom prst="rect">
            <a:avLst/>
          </a:prstGeom>
          <a:noFill/>
          <a:ln/>
        </p:spPr>
        <p:txBody>
          <a:bodyPr wrap="none" lIns="0" tIns="0" rIns="0" bIns="0" rtlCol="0" anchor="t"/>
          <a:lstStyle/>
          <a:p>
            <a:pPr marL="0" indent="0" algn="l">
              <a:lnSpc>
                <a:spcPts val="3100"/>
              </a:lnSpc>
              <a:buNone/>
            </a:pPr>
            <a:r>
              <a:rPr lang="en-US" sz="3600" dirty="0">
                <a:solidFill>
                  <a:srgbClr val="152D47"/>
                </a:solidFill>
                <a:latin typeface="Crimson Pro Semi Bold" pitchFamily="34" charset="0"/>
                <a:ea typeface="Crimson Pro Semi Bold" pitchFamily="34" charset="-122"/>
                <a:cs typeface="Crimson Pro Semi Bold" pitchFamily="34" charset="-120"/>
              </a:rPr>
              <a:t>Negative match :)</a:t>
            </a:r>
            <a:endParaRPr lang="en-US" sz="3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99398" y="2753797"/>
            <a:ext cx="408265" cy="2721888"/>
          </a:xfrm>
          <a:prstGeom prst="rect">
            <a:avLst/>
          </a:prstGeom>
        </p:spPr>
      </p:pic>
      <p:pic>
        <p:nvPicPr>
          <p:cNvPr id="3" name="Image 1" descr="preencoded.png"/>
          <p:cNvPicPr>
            <a:picLocks noChangeAspect="1"/>
          </p:cNvPicPr>
          <p:nvPr/>
        </p:nvPicPr>
        <p:blipFill>
          <a:blip r:embed="rId4"/>
          <a:stretch>
            <a:fillRect/>
          </a:stretch>
        </p:blipFill>
        <p:spPr>
          <a:xfrm>
            <a:off x="1204331" y="1770815"/>
            <a:ext cx="12389005" cy="6194503"/>
          </a:xfrm>
          <a:prstGeom prst="rect">
            <a:avLst/>
          </a:prstGeom>
        </p:spPr>
      </p:pic>
      <p:sp>
        <p:nvSpPr>
          <p:cNvPr id="4" name="Text 0"/>
          <p:cNvSpPr/>
          <p:nvPr/>
        </p:nvSpPr>
        <p:spPr>
          <a:xfrm>
            <a:off x="2856296" y="353257"/>
            <a:ext cx="8917808" cy="1417558"/>
          </a:xfrm>
          <a:prstGeom prst="rect">
            <a:avLst/>
          </a:prstGeom>
          <a:noFill/>
          <a:ln/>
        </p:spPr>
        <p:txBody>
          <a:bodyPr wrap="square" lIns="0" tIns="0" rIns="0" bIns="0" rtlCol="0" anchor="t"/>
          <a:lstStyle/>
          <a:p>
            <a:pPr marL="0" indent="0" algn="l">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Keyword match type piemēri</a:t>
            </a:r>
            <a:endParaRPr lang="en-US" sz="44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793790" y="1680924"/>
            <a:ext cx="6818709" cy="708779"/>
          </a:xfrm>
          <a:prstGeom prst="rect">
            <a:avLst/>
          </a:prstGeom>
          <a:noFill/>
          <a:ln/>
        </p:spPr>
        <p:txBody>
          <a:bodyPr wrap="none" lIns="0" tIns="0" rIns="0" bIns="0" rtlCol="0" anchor="t"/>
          <a:lstStyle/>
          <a:p>
            <a:pPr marL="0" indent="0" algn="l">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Goolge reklāmas bilžu izmēri</a:t>
            </a:r>
            <a:endParaRPr lang="en-US" sz="4450" dirty="0"/>
          </a:p>
        </p:txBody>
      </p:sp>
      <p:sp>
        <p:nvSpPr>
          <p:cNvPr id="3" name="Shape 1"/>
          <p:cNvSpPr/>
          <p:nvPr/>
        </p:nvSpPr>
        <p:spPr>
          <a:xfrm>
            <a:off x="793790" y="2843332"/>
            <a:ext cx="13042821" cy="3705225"/>
          </a:xfrm>
          <a:prstGeom prst="roundRect">
            <a:avLst>
              <a:gd name="adj" fmla="val 918"/>
            </a:avLst>
          </a:prstGeom>
          <a:noFill/>
          <a:ln w="7620">
            <a:solidFill>
              <a:srgbClr val="000000">
                <a:alpha val="8000"/>
              </a:srgbClr>
            </a:solidFill>
            <a:prstDash val="solid"/>
          </a:ln>
        </p:spPr>
        <p:txBody>
          <a:bodyPr/>
          <a:lstStyle/>
          <a:p>
            <a:endParaRPr lang="lv-LV"/>
          </a:p>
        </p:txBody>
      </p:sp>
      <p:sp>
        <p:nvSpPr>
          <p:cNvPr id="4" name="Shape 2"/>
          <p:cNvSpPr/>
          <p:nvPr/>
        </p:nvSpPr>
        <p:spPr>
          <a:xfrm>
            <a:off x="801410" y="2850952"/>
            <a:ext cx="13026271" cy="650319"/>
          </a:xfrm>
          <a:prstGeom prst="rect">
            <a:avLst/>
          </a:prstGeom>
          <a:solidFill>
            <a:srgbClr val="FFFFFF">
              <a:alpha val="4000"/>
            </a:srgbClr>
          </a:solidFill>
          <a:ln/>
        </p:spPr>
        <p:txBody>
          <a:bodyPr/>
          <a:lstStyle/>
          <a:p>
            <a:endParaRPr lang="lv-LV"/>
          </a:p>
        </p:txBody>
      </p:sp>
      <p:sp>
        <p:nvSpPr>
          <p:cNvPr id="5" name="Text 3"/>
          <p:cNvSpPr/>
          <p:nvPr/>
        </p:nvSpPr>
        <p:spPr>
          <a:xfrm>
            <a:off x="1029653" y="2994660"/>
            <a:ext cx="3884176" cy="362903"/>
          </a:xfrm>
          <a:prstGeom prst="rect">
            <a:avLst/>
          </a:prstGeom>
          <a:noFill/>
          <a:ln/>
        </p:spPr>
        <p:txBody>
          <a:bodyPr wrap="none" lIns="0" tIns="0" rIns="0" bIns="0" rtlCol="0" anchor="t"/>
          <a:lstStyle/>
          <a:p>
            <a:pPr marL="0" indent="0" algn="l">
              <a:lnSpc>
                <a:spcPts val="2850"/>
              </a:lnSpc>
              <a:buNone/>
            </a:pPr>
            <a:r>
              <a:rPr lang="en-US" sz="1750" b="1" dirty="0">
                <a:solidFill>
                  <a:srgbClr val="4C4C4D"/>
                </a:solidFill>
                <a:latin typeface="Heebo" pitchFamily="34" charset="0"/>
                <a:ea typeface="Heebo" pitchFamily="34" charset="-122"/>
                <a:cs typeface="Heebo" pitchFamily="34" charset="-120"/>
              </a:rPr>
              <a:t>Ratio</a:t>
            </a:r>
            <a:endParaRPr lang="en-US" sz="1750" dirty="0"/>
          </a:p>
        </p:txBody>
      </p:sp>
      <p:sp>
        <p:nvSpPr>
          <p:cNvPr id="6" name="Text 4"/>
          <p:cNvSpPr/>
          <p:nvPr/>
        </p:nvSpPr>
        <p:spPr>
          <a:xfrm>
            <a:off x="5375077" y="2994660"/>
            <a:ext cx="3880366" cy="362903"/>
          </a:xfrm>
          <a:prstGeom prst="rect">
            <a:avLst/>
          </a:prstGeom>
          <a:noFill/>
          <a:ln/>
        </p:spPr>
        <p:txBody>
          <a:bodyPr wrap="none" lIns="0" tIns="0" rIns="0" bIns="0" rtlCol="0" anchor="t"/>
          <a:lstStyle/>
          <a:p>
            <a:pPr marL="0" indent="0" algn="l">
              <a:lnSpc>
                <a:spcPts val="2850"/>
              </a:lnSpc>
              <a:buNone/>
            </a:pPr>
            <a:r>
              <a:rPr lang="en-US" sz="1750" b="1" dirty="0">
                <a:solidFill>
                  <a:srgbClr val="4C4C4D"/>
                </a:solidFill>
                <a:latin typeface="Heebo" pitchFamily="34" charset="0"/>
                <a:ea typeface="Heebo" pitchFamily="34" charset="-122"/>
                <a:cs typeface="Heebo" pitchFamily="34" charset="-120"/>
              </a:rPr>
              <a:t>Recommended size</a:t>
            </a:r>
            <a:endParaRPr lang="en-US" sz="1750" dirty="0"/>
          </a:p>
        </p:txBody>
      </p:sp>
      <p:sp>
        <p:nvSpPr>
          <p:cNvPr id="7" name="Text 5"/>
          <p:cNvSpPr/>
          <p:nvPr/>
        </p:nvSpPr>
        <p:spPr>
          <a:xfrm>
            <a:off x="9716691" y="2994660"/>
            <a:ext cx="3884176" cy="362903"/>
          </a:xfrm>
          <a:prstGeom prst="rect">
            <a:avLst/>
          </a:prstGeom>
          <a:noFill/>
          <a:ln/>
        </p:spPr>
        <p:txBody>
          <a:bodyPr wrap="none" lIns="0" tIns="0" rIns="0" bIns="0" rtlCol="0" anchor="t"/>
          <a:lstStyle/>
          <a:p>
            <a:pPr marL="0" indent="0" algn="l">
              <a:lnSpc>
                <a:spcPts val="2850"/>
              </a:lnSpc>
              <a:buNone/>
            </a:pPr>
            <a:r>
              <a:rPr lang="en-US" sz="1750" b="1" dirty="0">
                <a:solidFill>
                  <a:srgbClr val="4C4C4D"/>
                </a:solidFill>
                <a:latin typeface="Heebo" pitchFamily="34" charset="0"/>
                <a:ea typeface="Heebo" pitchFamily="34" charset="-122"/>
                <a:cs typeface="Heebo" pitchFamily="34" charset="-120"/>
              </a:rPr>
              <a:t>Quantity</a:t>
            </a:r>
            <a:endParaRPr lang="en-US" sz="1750" dirty="0"/>
          </a:p>
        </p:txBody>
      </p:sp>
      <p:sp>
        <p:nvSpPr>
          <p:cNvPr id="8" name="Shape 6"/>
          <p:cNvSpPr/>
          <p:nvPr/>
        </p:nvSpPr>
        <p:spPr>
          <a:xfrm>
            <a:off x="801410" y="3501271"/>
            <a:ext cx="13026271" cy="1013222"/>
          </a:xfrm>
          <a:prstGeom prst="rect">
            <a:avLst/>
          </a:prstGeom>
          <a:solidFill>
            <a:srgbClr val="000000">
              <a:alpha val="4000"/>
            </a:srgbClr>
          </a:solidFill>
          <a:ln/>
        </p:spPr>
        <p:txBody>
          <a:bodyPr/>
          <a:lstStyle/>
          <a:p>
            <a:endParaRPr lang="lv-LV"/>
          </a:p>
        </p:txBody>
      </p:sp>
      <p:sp>
        <p:nvSpPr>
          <p:cNvPr id="9" name="Text 7"/>
          <p:cNvSpPr/>
          <p:nvPr/>
        </p:nvSpPr>
        <p:spPr>
          <a:xfrm>
            <a:off x="1029653" y="3644979"/>
            <a:ext cx="3884176"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Landscape 1.91:1</a:t>
            </a:r>
            <a:endParaRPr lang="en-US" sz="1750" dirty="0"/>
          </a:p>
        </p:txBody>
      </p:sp>
      <p:sp>
        <p:nvSpPr>
          <p:cNvPr id="10" name="Text 8"/>
          <p:cNvSpPr/>
          <p:nvPr/>
        </p:nvSpPr>
        <p:spPr>
          <a:xfrm>
            <a:off x="5375077" y="3644979"/>
            <a:ext cx="3880366"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1200 x 628 pixels (min 600 x 314 pixels)</a:t>
            </a:r>
            <a:endParaRPr lang="en-US" sz="1750" dirty="0"/>
          </a:p>
        </p:txBody>
      </p:sp>
      <p:sp>
        <p:nvSpPr>
          <p:cNvPr id="11" name="Text 9"/>
          <p:cNvSpPr/>
          <p:nvPr/>
        </p:nvSpPr>
        <p:spPr>
          <a:xfrm>
            <a:off x="9716691" y="3644979"/>
            <a:ext cx="3884176"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1-20 images Recommended: 1</a:t>
            </a:r>
            <a:endParaRPr lang="en-US" sz="1750" dirty="0"/>
          </a:p>
        </p:txBody>
      </p:sp>
      <p:sp>
        <p:nvSpPr>
          <p:cNvPr id="12" name="Shape 10"/>
          <p:cNvSpPr/>
          <p:nvPr/>
        </p:nvSpPr>
        <p:spPr>
          <a:xfrm>
            <a:off x="801410" y="4514493"/>
            <a:ext cx="13026271" cy="1013222"/>
          </a:xfrm>
          <a:prstGeom prst="rect">
            <a:avLst/>
          </a:prstGeom>
          <a:solidFill>
            <a:srgbClr val="FFFFFF">
              <a:alpha val="4000"/>
            </a:srgbClr>
          </a:solidFill>
          <a:ln/>
        </p:spPr>
        <p:txBody>
          <a:bodyPr/>
          <a:lstStyle/>
          <a:p>
            <a:endParaRPr lang="lv-LV"/>
          </a:p>
        </p:txBody>
      </p:sp>
      <p:sp>
        <p:nvSpPr>
          <p:cNvPr id="13" name="Text 11"/>
          <p:cNvSpPr/>
          <p:nvPr/>
        </p:nvSpPr>
        <p:spPr>
          <a:xfrm>
            <a:off x="1029653" y="4658201"/>
            <a:ext cx="3884176"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Portrait 4:5</a:t>
            </a:r>
            <a:endParaRPr lang="en-US" sz="1750" dirty="0"/>
          </a:p>
        </p:txBody>
      </p:sp>
      <p:sp>
        <p:nvSpPr>
          <p:cNvPr id="14" name="Text 12"/>
          <p:cNvSpPr/>
          <p:nvPr/>
        </p:nvSpPr>
        <p:spPr>
          <a:xfrm>
            <a:off x="5375077" y="4658201"/>
            <a:ext cx="3880366"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1200 x 1500 pixels (min 320 x 400 pixels)</a:t>
            </a:r>
            <a:endParaRPr lang="en-US" sz="1750" dirty="0"/>
          </a:p>
        </p:txBody>
      </p:sp>
      <p:sp>
        <p:nvSpPr>
          <p:cNvPr id="15" name="Text 13"/>
          <p:cNvSpPr/>
          <p:nvPr/>
        </p:nvSpPr>
        <p:spPr>
          <a:xfrm>
            <a:off x="9716691" y="4658201"/>
            <a:ext cx="3884176"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1-20 images Recommended: 1</a:t>
            </a:r>
            <a:endParaRPr lang="en-US" sz="1750" dirty="0"/>
          </a:p>
        </p:txBody>
      </p:sp>
      <p:sp>
        <p:nvSpPr>
          <p:cNvPr id="16" name="Shape 14"/>
          <p:cNvSpPr/>
          <p:nvPr/>
        </p:nvSpPr>
        <p:spPr>
          <a:xfrm>
            <a:off x="801410" y="5527715"/>
            <a:ext cx="13026271" cy="1013222"/>
          </a:xfrm>
          <a:prstGeom prst="rect">
            <a:avLst/>
          </a:prstGeom>
          <a:solidFill>
            <a:srgbClr val="000000">
              <a:alpha val="4000"/>
            </a:srgbClr>
          </a:solidFill>
          <a:ln/>
        </p:spPr>
        <p:txBody>
          <a:bodyPr/>
          <a:lstStyle/>
          <a:p>
            <a:endParaRPr lang="lv-LV"/>
          </a:p>
        </p:txBody>
      </p:sp>
      <p:sp>
        <p:nvSpPr>
          <p:cNvPr id="17" name="Text 15"/>
          <p:cNvSpPr/>
          <p:nvPr/>
        </p:nvSpPr>
        <p:spPr>
          <a:xfrm>
            <a:off x="1029653" y="5671423"/>
            <a:ext cx="3884176"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Square 1:1</a:t>
            </a:r>
            <a:endParaRPr lang="en-US" sz="1750" dirty="0"/>
          </a:p>
        </p:txBody>
      </p:sp>
      <p:sp>
        <p:nvSpPr>
          <p:cNvPr id="18" name="Text 16"/>
          <p:cNvSpPr/>
          <p:nvPr/>
        </p:nvSpPr>
        <p:spPr>
          <a:xfrm>
            <a:off x="5375077" y="5671423"/>
            <a:ext cx="3880366"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1200 x 1200 pixels (min 200 x 200 pixels)</a:t>
            </a:r>
            <a:endParaRPr lang="en-US" sz="1750" dirty="0"/>
          </a:p>
        </p:txBody>
      </p:sp>
      <p:sp>
        <p:nvSpPr>
          <p:cNvPr id="19" name="Text 17"/>
          <p:cNvSpPr/>
          <p:nvPr/>
        </p:nvSpPr>
        <p:spPr>
          <a:xfrm>
            <a:off x="9716691" y="5671423"/>
            <a:ext cx="3884176"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1-20 images Recommended: 1</a:t>
            </a:r>
            <a:endParaRPr lang="en-US" sz="17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Text 0"/>
          <p:cNvSpPr/>
          <p:nvPr/>
        </p:nvSpPr>
        <p:spPr>
          <a:xfrm>
            <a:off x="793790" y="282097"/>
            <a:ext cx="4820007" cy="602456"/>
          </a:xfrm>
          <a:prstGeom prst="rect">
            <a:avLst/>
          </a:prstGeom>
          <a:noFill/>
          <a:ln/>
        </p:spPr>
        <p:txBody>
          <a:bodyPr wrap="none" lIns="0" tIns="0" rIns="0" bIns="0" rtlCol="0" anchor="t"/>
          <a:lstStyle/>
          <a:p>
            <a:pPr marL="0" indent="0" algn="l">
              <a:lnSpc>
                <a:spcPts val="4700"/>
              </a:lnSpc>
              <a:buNone/>
            </a:pPr>
            <a:r>
              <a:rPr lang="en-US" sz="3750" dirty="0">
                <a:solidFill>
                  <a:srgbClr val="152D47"/>
                </a:solidFill>
                <a:latin typeface="Crimson Pro Semi Bold" pitchFamily="34" charset="0"/>
                <a:ea typeface="Crimson Pro Semi Bold" pitchFamily="34" charset="-122"/>
                <a:cs typeface="Crimson Pro Semi Bold" pitchFamily="34" charset="-120"/>
              </a:rPr>
              <a:t>Google Ads izveide</a:t>
            </a:r>
            <a:endParaRPr lang="en-US" sz="3750" dirty="0"/>
          </a:p>
        </p:txBody>
      </p:sp>
      <p:pic>
        <p:nvPicPr>
          <p:cNvPr id="3" name="Image 0" descr="preencoded.png"/>
          <p:cNvPicPr>
            <a:picLocks noChangeAspect="1"/>
          </p:cNvPicPr>
          <p:nvPr/>
        </p:nvPicPr>
        <p:blipFill>
          <a:blip r:embed="rId3"/>
          <a:stretch>
            <a:fillRect/>
          </a:stretch>
        </p:blipFill>
        <p:spPr>
          <a:xfrm>
            <a:off x="793790" y="1706880"/>
            <a:ext cx="1686997" cy="1686997"/>
          </a:xfrm>
          <a:prstGeom prst="rect">
            <a:avLst/>
          </a:prstGeom>
        </p:spPr>
      </p:pic>
      <p:sp>
        <p:nvSpPr>
          <p:cNvPr id="4" name="Text 1"/>
          <p:cNvSpPr/>
          <p:nvPr/>
        </p:nvSpPr>
        <p:spPr>
          <a:xfrm>
            <a:off x="1167289" y="5781122"/>
            <a:ext cx="12753618" cy="722948"/>
          </a:xfrm>
          <a:prstGeom prst="rect">
            <a:avLst/>
          </a:prstGeom>
          <a:noFill/>
          <a:ln/>
        </p:spPr>
        <p:txBody>
          <a:bodyPr wrap="square" lIns="0" tIns="0" rIns="0" bIns="0" rtlCol="0" anchor="t"/>
          <a:lstStyle/>
          <a:p>
            <a:pPr marL="0" indent="0" algn="l">
              <a:lnSpc>
                <a:spcPts val="2800"/>
              </a:lnSpc>
              <a:buNone/>
            </a:pPr>
            <a:r>
              <a:rPr lang="en-US" sz="2250" dirty="0">
                <a:solidFill>
                  <a:srgbClr val="152D47"/>
                </a:solidFill>
                <a:latin typeface="Crimson Pro Semi Bold" pitchFamily="34" charset="0"/>
                <a:ea typeface="Crimson Pro Semi Bold" pitchFamily="34" charset="-122"/>
                <a:cs typeface="Crimson Pro Semi Bold" pitchFamily="34" charset="-120"/>
              </a:rPr>
              <a:t>Atlasot mērķi, tiks parādīti ieteiktie kampaņas iestatījumi, un automatizācija palīdzēs to sasniegt. Katrā kampaņā var izmantot tikai vienu mērķi. </a:t>
            </a:r>
            <a:endParaRPr lang="en-US" sz="2250" dirty="0"/>
          </a:p>
        </p:txBody>
      </p:sp>
      <p:sp>
        <p:nvSpPr>
          <p:cNvPr id="6" name="Shape 3"/>
          <p:cNvSpPr/>
          <p:nvPr/>
        </p:nvSpPr>
        <p:spPr>
          <a:xfrm>
            <a:off x="938391" y="6878897"/>
            <a:ext cx="13042821" cy="1195030"/>
          </a:xfrm>
          <a:prstGeom prst="roundRect">
            <a:avLst>
              <a:gd name="adj" fmla="val 2420"/>
            </a:avLst>
          </a:prstGeom>
          <a:solidFill>
            <a:srgbClr val="B3C3FF"/>
          </a:solidFill>
          <a:ln/>
        </p:spPr>
        <p:txBody>
          <a:bodyPr/>
          <a:lstStyle/>
          <a:p>
            <a:endParaRPr lang="lv-LV" dirty="0"/>
          </a:p>
        </p:txBody>
      </p:sp>
      <p:sp>
        <p:nvSpPr>
          <p:cNvPr id="8" name="Text 4"/>
          <p:cNvSpPr/>
          <p:nvPr/>
        </p:nvSpPr>
        <p:spPr>
          <a:xfrm>
            <a:off x="1467946" y="6986802"/>
            <a:ext cx="12103060" cy="722948"/>
          </a:xfrm>
          <a:prstGeom prst="rect">
            <a:avLst/>
          </a:prstGeom>
          <a:noFill/>
          <a:ln/>
        </p:spPr>
        <p:txBody>
          <a:bodyPr wrap="square" lIns="0" tIns="0" rIns="0" bIns="0" rtlCol="0" anchor="t"/>
          <a:lstStyle/>
          <a:p>
            <a:pPr marL="0" indent="0" algn="l">
              <a:lnSpc>
                <a:spcPts val="2800"/>
              </a:lnSpc>
              <a:buNone/>
            </a:pPr>
            <a:r>
              <a:rPr lang="en-US" sz="2250" dirty="0">
                <a:solidFill>
                  <a:srgbClr val="000000"/>
                </a:solidFill>
                <a:latin typeface="Crimson Pro Semi Bold" pitchFamily="34" charset="0"/>
                <a:ea typeface="Crimson Pro Semi Bold" pitchFamily="34" charset="-122"/>
                <a:cs typeface="Crimson Pro Semi Bold" pitchFamily="34" charset="-120"/>
              </a:rPr>
              <a:t>Saite Google Ads konta izveidei: </a:t>
            </a:r>
            <a:r>
              <a:rPr lang="en-US" sz="2250" dirty="0">
                <a:solidFill>
                  <a:srgbClr val="000000"/>
                </a:solidFill>
                <a:latin typeface="Crimson Pro Semi Bold" pitchFamily="34" charset="0"/>
                <a:ea typeface="Crimson Pro Semi Bold" pitchFamily="34" charset="-122"/>
                <a:cs typeface="Crimson Pro Semi Bold" pitchFamily="34" charset="-120"/>
                <a:hlinkClick r:id="rId4"/>
              </a:rPr>
              <a:t>https://www.youtube.com/watch?v=F_ys3homTAA</a:t>
            </a:r>
            <a:r>
              <a:rPr lang="lv-LV" sz="2250" dirty="0">
                <a:solidFill>
                  <a:srgbClr val="000000"/>
                </a:solidFill>
                <a:latin typeface="Crimson Pro Semi Bold" pitchFamily="34" charset="0"/>
                <a:ea typeface="Crimson Pro Semi Bold" pitchFamily="34" charset="-122"/>
                <a:cs typeface="Crimson Pro Semi Bold" pitchFamily="34" charset="-120"/>
              </a:rPr>
              <a:t> </a:t>
            </a:r>
            <a:r>
              <a:rPr lang="en-US" sz="2250" dirty="0">
                <a:solidFill>
                  <a:srgbClr val="000000"/>
                </a:solidFill>
                <a:latin typeface="Crimson Pro Semi Bold" pitchFamily="34" charset="0"/>
                <a:ea typeface="Crimson Pro Semi Bold" pitchFamily="34" charset="-122"/>
                <a:cs typeface="Crimson Pro Semi Bold" pitchFamily="34" charset="-120"/>
              </a:rPr>
              <a:t> vai </a:t>
            </a:r>
            <a:r>
              <a:rPr lang="en-US" sz="2250" dirty="0">
                <a:solidFill>
                  <a:srgbClr val="000000"/>
                </a:solidFill>
                <a:latin typeface="Crimson Pro Semi Bold" pitchFamily="34" charset="0"/>
                <a:ea typeface="Crimson Pro Semi Bold" pitchFamily="34" charset="-122"/>
                <a:cs typeface="Crimson Pro Semi Bold" pitchFamily="34" charset="-120"/>
                <a:hlinkClick r:id="rId5"/>
              </a:rPr>
              <a:t>https://www.youtube.com/watch?v=KtjGeAfx3jc</a:t>
            </a:r>
            <a:r>
              <a:rPr lang="lv-LV" sz="2250" dirty="0">
                <a:solidFill>
                  <a:srgbClr val="000000"/>
                </a:solidFill>
                <a:latin typeface="Crimson Pro Semi Bold" pitchFamily="34" charset="0"/>
                <a:ea typeface="Crimson Pro Semi Bold" pitchFamily="34" charset="-122"/>
                <a:cs typeface="Crimson Pro Semi Bold" pitchFamily="34" charset="-120"/>
              </a:rPr>
              <a:t> </a:t>
            </a:r>
            <a:endParaRPr lang="en-US" sz="2250" dirty="0"/>
          </a:p>
        </p:txBody>
      </p:sp>
      <p:pic>
        <p:nvPicPr>
          <p:cNvPr id="9" name="Image 2" descr="preencoded.png"/>
          <p:cNvPicPr>
            <a:picLocks noChangeAspect="1"/>
          </p:cNvPicPr>
          <p:nvPr/>
        </p:nvPicPr>
        <p:blipFill>
          <a:blip r:embed="rId6"/>
          <a:stretch>
            <a:fillRect/>
          </a:stretch>
        </p:blipFill>
        <p:spPr>
          <a:xfrm>
            <a:off x="793790" y="6356271"/>
            <a:ext cx="1096566" cy="1096566"/>
          </a:xfrm>
          <a:prstGeom prst="rect">
            <a:avLst/>
          </a:prstGeom>
        </p:spPr>
      </p:pic>
      <p:sp>
        <p:nvSpPr>
          <p:cNvPr id="10" name="Freeform 11">
            <a:extLst>
              <a:ext uri="{FF2B5EF4-FFF2-40B4-BE49-F238E27FC236}">
                <a16:creationId xmlns:a16="http://schemas.microsoft.com/office/drawing/2014/main" id="{C23C6A24-63F8-27C8-2994-93C27F114EC2}"/>
              </a:ext>
            </a:extLst>
          </p:cNvPr>
          <p:cNvSpPr/>
          <p:nvPr/>
        </p:nvSpPr>
        <p:spPr>
          <a:xfrm>
            <a:off x="1279899" y="1223464"/>
            <a:ext cx="10311240" cy="3936568"/>
          </a:xfrm>
          <a:custGeom>
            <a:avLst/>
            <a:gdLst/>
            <a:ahLst/>
            <a:cxnLst/>
            <a:rect l="l" t="t" r="r" b="b"/>
            <a:pathLst>
              <a:path w="15103854" h="6865389">
                <a:moveTo>
                  <a:pt x="0" y="0"/>
                </a:moveTo>
                <a:lnTo>
                  <a:pt x="15103854" y="0"/>
                </a:lnTo>
                <a:lnTo>
                  <a:pt x="15103854" y="6865388"/>
                </a:lnTo>
                <a:lnTo>
                  <a:pt x="0" y="6865388"/>
                </a:lnTo>
                <a:lnTo>
                  <a:pt x="0" y="0"/>
                </a:lnTo>
                <a:close/>
              </a:path>
            </a:pathLst>
          </a:custGeom>
          <a:blipFill>
            <a:blip r:embed="rId7"/>
            <a:stretch>
              <a:fillRect l="-297649" t="-40371" r="-19869" b="-31854"/>
            </a:stretch>
          </a:blipFill>
        </p:spPr>
        <p:txBody>
          <a:bodyPr/>
          <a:lstStyle/>
          <a:p>
            <a:endParaRPr lang="lv-LV"/>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2548295"/>
            <a:ext cx="2083951" cy="2083951"/>
          </a:xfrm>
          <a:prstGeom prst="rect">
            <a:avLst/>
          </a:prstGeom>
        </p:spPr>
      </p:pic>
      <p:sp>
        <p:nvSpPr>
          <p:cNvPr id="3" name="Text 0"/>
          <p:cNvSpPr/>
          <p:nvPr/>
        </p:nvSpPr>
        <p:spPr>
          <a:xfrm>
            <a:off x="1584484" y="378104"/>
            <a:ext cx="5730716" cy="708779"/>
          </a:xfrm>
          <a:prstGeom prst="rect">
            <a:avLst/>
          </a:prstGeom>
          <a:noFill/>
          <a:ln/>
        </p:spPr>
        <p:txBody>
          <a:bodyPr wrap="none" lIns="0" tIns="0" rIns="0" bIns="0" rtlCol="0" anchor="t"/>
          <a:lstStyle/>
          <a:p>
            <a:pPr marL="0" indent="0" algn="ctr">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Atlasiet kampaņas veidu</a:t>
            </a:r>
            <a:endParaRPr lang="en-US" sz="4450" dirty="0"/>
          </a:p>
        </p:txBody>
      </p:sp>
      <p:sp>
        <p:nvSpPr>
          <p:cNvPr id="4" name="Freeform 10">
            <a:extLst>
              <a:ext uri="{FF2B5EF4-FFF2-40B4-BE49-F238E27FC236}">
                <a16:creationId xmlns:a16="http://schemas.microsoft.com/office/drawing/2014/main" id="{686DFC55-5B0F-0581-22B8-9B719EC8B434}"/>
              </a:ext>
            </a:extLst>
          </p:cNvPr>
          <p:cNvSpPr/>
          <p:nvPr/>
        </p:nvSpPr>
        <p:spPr>
          <a:xfrm>
            <a:off x="793790" y="1952500"/>
            <a:ext cx="12476417" cy="4816292"/>
          </a:xfrm>
          <a:custGeom>
            <a:avLst/>
            <a:gdLst/>
            <a:ahLst/>
            <a:cxnLst/>
            <a:rect l="l" t="t" r="r" b="b"/>
            <a:pathLst>
              <a:path w="16198568" h="7308451">
                <a:moveTo>
                  <a:pt x="0" y="0"/>
                </a:moveTo>
                <a:lnTo>
                  <a:pt x="16198568" y="0"/>
                </a:lnTo>
                <a:lnTo>
                  <a:pt x="16198568" y="7308452"/>
                </a:lnTo>
                <a:lnTo>
                  <a:pt x="0" y="7308452"/>
                </a:lnTo>
                <a:lnTo>
                  <a:pt x="0" y="0"/>
                </a:lnTo>
                <a:close/>
              </a:path>
            </a:pathLst>
          </a:custGeom>
          <a:blipFill>
            <a:blip r:embed="rId4"/>
            <a:stretch>
              <a:fillRect l="-297649" t="-32464" r="-19869" b="-41047"/>
            </a:stretch>
          </a:blipFill>
        </p:spPr>
        <p:txBody>
          <a:bodyPr/>
          <a:lstStyle/>
          <a:p>
            <a:endParaRPr lang="lv-LV"/>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07814" y="563047"/>
            <a:ext cx="1037034" cy="1037034"/>
          </a:xfrm>
          <a:prstGeom prst="rect">
            <a:avLst/>
          </a:prstGeom>
        </p:spPr>
      </p:pic>
      <p:sp>
        <p:nvSpPr>
          <p:cNvPr id="3" name="Text 0"/>
          <p:cNvSpPr/>
          <p:nvPr/>
        </p:nvSpPr>
        <p:spPr>
          <a:xfrm>
            <a:off x="607814" y="1684258"/>
            <a:ext cx="2822019" cy="352663"/>
          </a:xfrm>
          <a:prstGeom prst="rect">
            <a:avLst/>
          </a:prstGeom>
          <a:noFill/>
          <a:ln/>
        </p:spPr>
        <p:txBody>
          <a:bodyPr wrap="none" lIns="0" tIns="0" rIns="0" bIns="0" rtlCol="0" anchor="t"/>
          <a:lstStyle/>
          <a:p>
            <a:pPr marL="0" indent="0" algn="l">
              <a:lnSpc>
                <a:spcPts val="2750"/>
              </a:lnSpc>
              <a:buNone/>
            </a:pPr>
            <a:r>
              <a:rPr lang="en-US" sz="2200" dirty="0">
                <a:solidFill>
                  <a:srgbClr val="152D47"/>
                </a:solidFill>
                <a:latin typeface="Crimson Pro Semi Bold" pitchFamily="34" charset="0"/>
                <a:ea typeface="Crimson Pro Semi Bold" pitchFamily="34" charset="-122"/>
                <a:cs typeface="Crimson Pro Semi Bold" pitchFamily="34" charset="-120"/>
              </a:rPr>
              <a:t>Noderīgas saites</a:t>
            </a:r>
            <a:endParaRPr lang="en-US" sz="2200" dirty="0"/>
          </a:p>
        </p:txBody>
      </p:sp>
      <p:sp>
        <p:nvSpPr>
          <p:cNvPr id="4" name="Shape 1"/>
          <p:cNvSpPr/>
          <p:nvPr/>
        </p:nvSpPr>
        <p:spPr>
          <a:xfrm>
            <a:off x="607814" y="2121098"/>
            <a:ext cx="3311604" cy="526494"/>
          </a:xfrm>
          <a:prstGeom prst="roundRect">
            <a:avLst>
              <a:gd name="adj" fmla="val 13894"/>
            </a:avLst>
          </a:prstGeom>
          <a:solidFill>
            <a:srgbClr val="FFFFFF"/>
          </a:solidFill>
          <a:ln w="15240">
            <a:solidFill>
              <a:srgbClr val="D8D4D4"/>
            </a:solidFill>
            <a:prstDash val="solid"/>
          </a:ln>
        </p:spPr>
        <p:txBody>
          <a:bodyPr/>
          <a:lstStyle/>
          <a:p>
            <a:endParaRPr lang="lv-LV"/>
          </a:p>
        </p:txBody>
      </p:sp>
      <p:sp>
        <p:nvSpPr>
          <p:cNvPr id="5" name="Shape 2"/>
          <p:cNvSpPr/>
          <p:nvPr/>
        </p:nvSpPr>
        <p:spPr>
          <a:xfrm>
            <a:off x="592574" y="2121098"/>
            <a:ext cx="60960" cy="526494"/>
          </a:xfrm>
          <a:prstGeom prst="roundRect">
            <a:avLst>
              <a:gd name="adj" fmla="val 27776"/>
            </a:avLst>
          </a:prstGeom>
          <a:solidFill>
            <a:srgbClr val="2150FE"/>
          </a:solidFill>
          <a:ln/>
        </p:spPr>
        <p:txBody>
          <a:bodyPr/>
          <a:lstStyle/>
          <a:p>
            <a:endParaRPr lang="lv-LV"/>
          </a:p>
        </p:txBody>
      </p:sp>
      <p:sp>
        <p:nvSpPr>
          <p:cNvPr id="6" name="Text 3"/>
          <p:cNvSpPr/>
          <p:nvPr/>
        </p:nvSpPr>
        <p:spPr>
          <a:xfrm>
            <a:off x="781645" y="2249210"/>
            <a:ext cx="3009662" cy="270272"/>
          </a:xfrm>
          <a:prstGeom prst="rect">
            <a:avLst/>
          </a:prstGeom>
          <a:noFill/>
          <a:ln/>
        </p:spPr>
        <p:txBody>
          <a:bodyPr wrap="square" lIns="0" tIns="0" rIns="0" bIns="0" rtlCol="0" anchor="t"/>
          <a:lstStyle/>
          <a:p>
            <a:pPr marL="0" indent="0" algn="l">
              <a:lnSpc>
                <a:spcPts val="1050"/>
              </a:lnSpc>
              <a:buNone/>
            </a:pPr>
            <a:r>
              <a:rPr lang="en-US" sz="850" dirty="0">
                <a:solidFill>
                  <a:srgbClr val="4C4C4D"/>
                </a:solidFill>
                <a:latin typeface="Heebo" pitchFamily="34" charset="0"/>
                <a:ea typeface="Heebo" pitchFamily="34" charset="-122"/>
                <a:cs typeface="Heebo" pitchFamily="34" charset="-120"/>
              </a:rPr>
              <a:t>LAI SĀKTU LIETOT GOOGLE RISINĀJUMUS IZVEIDO: GMAIL E-PASTU</a:t>
            </a:r>
            <a:endParaRPr lang="en-US" sz="850" dirty="0"/>
          </a:p>
        </p:txBody>
      </p:sp>
      <p:sp>
        <p:nvSpPr>
          <p:cNvPr id="7" name="Shape 4"/>
          <p:cNvSpPr/>
          <p:nvPr/>
        </p:nvSpPr>
        <p:spPr>
          <a:xfrm>
            <a:off x="3975497" y="2121098"/>
            <a:ext cx="3311604" cy="526494"/>
          </a:xfrm>
          <a:prstGeom prst="roundRect">
            <a:avLst>
              <a:gd name="adj" fmla="val 13894"/>
            </a:avLst>
          </a:prstGeom>
          <a:solidFill>
            <a:srgbClr val="FFFFFF"/>
          </a:solidFill>
          <a:ln w="15240">
            <a:solidFill>
              <a:srgbClr val="D8D4D4"/>
            </a:solidFill>
            <a:prstDash val="solid"/>
          </a:ln>
        </p:spPr>
        <p:txBody>
          <a:bodyPr/>
          <a:lstStyle/>
          <a:p>
            <a:endParaRPr lang="lv-LV"/>
          </a:p>
        </p:txBody>
      </p:sp>
      <p:sp>
        <p:nvSpPr>
          <p:cNvPr id="8" name="Shape 5"/>
          <p:cNvSpPr/>
          <p:nvPr/>
        </p:nvSpPr>
        <p:spPr>
          <a:xfrm>
            <a:off x="3960257" y="2121098"/>
            <a:ext cx="60960" cy="526494"/>
          </a:xfrm>
          <a:prstGeom prst="roundRect">
            <a:avLst>
              <a:gd name="adj" fmla="val 27776"/>
            </a:avLst>
          </a:prstGeom>
          <a:solidFill>
            <a:srgbClr val="2150FE"/>
          </a:solidFill>
          <a:ln/>
        </p:spPr>
        <p:txBody>
          <a:bodyPr/>
          <a:lstStyle/>
          <a:p>
            <a:endParaRPr lang="lv-LV"/>
          </a:p>
        </p:txBody>
      </p:sp>
      <p:sp>
        <p:nvSpPr>
          <p:cNvPr id="9" name="Text 6"/>
          <p:cNvSpPr/>
          <p:nvPr/>
        </p:nvSpPr>
        <p:spPr>
          <a:xfrm>
            <a:off x="4149328" y="2249210"/>
            <a:ext cx="3009662" cy="270272"/>
          </a:xfrm>
          <a:prstGeom prst="rect">
            <a:avLst/>
          </a:prstGeom>
          <a:noFill/>
          <a:ln/>
        </p:spPr>
        <p:txBody>
          <a:bodyPr wrap="square" lIns="0" tIns="0" rIns="0" bIns="0" rtlCol="0" anchor="t"/>
          <a:lstStyle/>
          <a:p>
            <a:pPr marL="0" indent="0" algn="l">
              <a:lnSpc>
                <a:spcPts val="1050"/>
              </a:lnSpc>
              <a:buNone/>
            </a:pPr>
            <a:r>
              <a:rPr lang="en-US" sz="850" dirty="0">
                <a:solidFill>
                  <a:srgbClr val="4C4C4D"/>
                </a:solidFill>
                <a:latin typeface="Heebo" pitchFamily="34" charset="0"/>
                <a:ea typeface="Heebo" pitchFamily="34" charset="-122"/>
                <a:cs typeface="Heebo" pitchFamily="34" charset="-120"/>
              </a:rPr>
              <a:t>Google Academy: </a:t>
            </a:r>
            <a:r>
              <a:rPr lang="en-US" sz="850" u="sng" dirty="0">
                <a:solidFill>
                  <a:srgbClr val="2150FE"/>
                </a:solidFill>
                <a:latin typeface="Heebo" pitchFamily="34" charset="0"/>
                <a:ea typeface="Heebo" pitchFamily="34" charset="-122"/>
                <a:cs typeface="Heebo" pitchFamily="34" charset="-120"/>
                <a:hlinkClick r:id="rId4">
                  <a:extLst>
                    <a:ext uri="{A12FA001-AC4F-418D-AE19-62706E023703}">
                      <ahyp:hlinkClr xmlns:ahyp="http://schemas.microsoft.com/office/drawing/2018/hyperlinkcolor" val="tx"/>
                    </a:ext>
                  </a:extLst>
                </a:hlinkClick>
              </a:rPr>
              <a:t>https://skillshop.exceedlms.com/student/catalog/browse</a:t>
            </a:r>
            <a:endParaRPr lang="en-US" sz="850" dirty="0"/>
          </a:p>
        </p:txBody>
      </p:sp>
      <p:sp>
        <p:nvSpPr>
          <p:cNvPr id="10" name="Shape 7"/>
          <p:cNvSpPr/>
          <p:nvPr/>
        </p:nvSpPr>
        <p:spPr>
          <a:xfrm>
            <a:off x="7343180" y="2121098"/>
            <a:ext cx="3311604" cy="526494"/>
          </a:xfrm>
          <a:prstGeom prst="roundRect">
            <a:avLst>
              <a:gd name="adj" fmla="val 13894"/>
            </a:avLst>
          </a:prstGeom>
          <a:solidFill>
            <a:srgbClr val="FFFFFF"/>
          </a:solidFill>
          <a:ln w="15240">
            <a:solidFill>
              <a:srgbClr val="D8D4D4"/>
            </a:solidFill>
            <a:prstDash val="solid"/>
          </a:ln>
        </p:spPr>
        <p:txBody>
          <a:bodyPr/>
          <a:lstStyle/>
          <a:p>
            <a:endParaRPr lang="lv-LV"/>
          </a:p>
        </p:txBody>
      </p:sp>
      <p:sp>
        <p:nvSpPr>
          <p:cNvPr id="11" name="Shape 8"/>
          <p:cNvSpPr/>
          <p:nvPr/>
        </p:nvSpPr>
        <p:spPr>
          <a:xfrm>
            <a:off x="7327940" y="2121098"/>
            <a:ext cx="60960" cy="526494"/>
          </a:xfrm>
          <a:prstGeom prst="roundRect">
            <a:avLst>
              <a:gd name="adj" fmla="val 27776"/>
            </a:avLst>
          </a:prstGeom>
          <a:solidFill>
            <a:srgbClr val="2150FE"/>
          </a:solidFill>
          <a:ln/>
        </p:spPr>
        <p:txBody>
          <a:bodyPr/>
          <a:lstStyle/>
          <a:p>
            <a:endParaRPr lang="lv-LV"/>
          </a:p>
        </p:txBody>
      </p:sp>
      <p:sp>
        <p:nvSpPr>
          <p:cNvPr id="12" name="Text 9"/>
          <p:cNvSpPr/>
          <p:nvPr/>
        </p:nvSpPr>
        <p:spPr>
          <a:xfrm>
            <a:off x="7517011" y="2249210"/>
            <a:ext cx="3009662" cy="270272"/>
          </a:xfrm>
          <a:prstGeom prst="rect">
            <a:avLst/>
          </a:prstGeom>
          <a:noFill/>
          <a:ln/>
        </p:spPr>
        <p:txBody>
          <a:bodyPr wrap="square" lIns="0" tIns="0" rIns="0" bIns="0" rtlCol="0" anchor="t"/>
          <a:lstStyle/>
          <a:p>
            <a:pPr marL="0" indent="0" algn="l">
              <a:lnSpc>
                <a:spcPts val="1050"/>
              </a:lnSpc>
              <a:buNone/>
            </a:pPr>
            <a:r>
              <a:rPr lang="en-US" sz="850" dirty="0">
                <a:solidFill>
                  <a:srgbClr val="4C4C4D"/>
                </a:solidFill>
                <a:latin typeface="Heebo" pitchFamily="34" charset="0"/>
                <a:ea typeface="Heebo" pitchFamily="34" charset="-122"/>
                <a:cs typeface="Heebo" pitchFamily="34" charset="-120"/>
              </a:rPr>
              <a:t>GOOGLE AD_SĀKT VEIDOT REKLĀMU: </a:t>
            </a:r>
            <a:r>
              <a:rPr lang="en-US" sz="850" u="sng" dirty="0">
                <a:solidFill>
                  <a:srgbClr val="2150FE"/>
                </a:solidFill>
                <a:latin typeface="Heebo" pitchFamily="34" charset="0"/>
                <a:ea typeface="Heebo" pitchFamily="34" charset="-122"/>
                <a:cs typeface="Heebo" pitchFamily="34" charset="-120"/>
                <a:hlinkClick r:id="rId5">
                  <a:extLst>
                    <a:ext uri="{A12FA001-AC4F-418D-AE19-62706E023703}">
                      <ahyp:hlinkClr xmlns:ahyp="http://schemas.microsoft.com/office/drawing/2018/hyperlinkcolor" val="tx"/>
                    </a:ext>
                  </a:extLst>
                </a:hlinkClick>
              </a:rPr>
              <a:t>https://ads.google.com</a:t>
            </a:r>
            <a:endParaRPr lang="en-US" sz="850" dirty="0"/>
          </a:p>
        </p:txBody>
      </p:sp>
      <p:sp>
        <p:nvSpPr>
          <p:cNvPr id="13" name="Shape 10"/>
          <p:cNvSpPr/>
          <p:nvPr/>
        </p:nvSpPr>
        <p:spPr>
          <a:xfrm>
            <a:off x="10710863" y="2121098"/>
            <a:ext cx="3311723" cy="526494"/>
          </a:xfrm>
          <a:prstGeom prst="roundRect">
            <a:avLst>
              <a:gd name="adj" fmla="val 13894"/>
            </a:avLst>
          </a:prstGeom>
          <a:solidFill>
            <a:srgbClr val="FFFFFF"/>
          </a:solidFill>
          <a:ln w="15240">
            <a:solidFill>
              <a:srgbClr val="D8D4D4"/>
            </a:solidFill>
            <a:prstDash val="solid"/>
          </a:ln>
        </p:spPr>
        <p:txBody>
          <a:bodyPr/>
          <a:lstStyle/>
          <a:p>
            <a:endParaRPr lang="lv-LV"/>
          </a:p>
        </p:txBody>
      </p:sp>
      <p:sp>
        <p:nvSpPr>
          <p:cNvPr id="14" name="Shape 11"/>
          <p:cNvSpPr/>
          <p:nvPr/>
        </p:nvSpPr>
        <p:spPr>
          <a:xfrm>
            <a:off x="10695623" y="2121098"/>
            <a:ext cx="60960" cy="526494"/>
          </a:xfrm>
          <a:prstGeom prst="roundRect">
            <a:avLst>
              <a:gd name="adj" fmla="val 27776"/>
            </a:avLst>
          </a:prstGeom>
          <a:solidFill>
            <a:srgbClr val="2150FE"/>
          </a:solidFill>
          <a:ln/>
        </p:spPr>
        <p:txBody>
          <a:bodyPr/>
          <a:lstStyle/>
          <a:p>
            <a:endParaRPr lang="lv-LV"/>
          </a:p>
        </p:txBody>
      </p:sp>
      <p:sp>
        <p:nvSpPr>
          <p:cNvPr id="15" name="Text 12"/>
          <p:cNvSpPr/>
          <p:nvPr/>
        </p:nvSpPr>
        <p:spPr>
          <a:xfrm>
            <a:off x="10884694" y="2249210"/>
            <a:ext cx="3009781" cy="270272"/>
          </a:xfrm>
          <a:prstGeom prst="rect">
            <a:avLst/>
          </a:prstGeom>
          <a:noFill/>
          <a:ln/>
        </p:spPr>
        <p:txBody>
          <a:bodyPr wrap="square" lIns="0" tIns="0" rIns="0" bIns="0" rtlCol="0" anchor="t"/>
          <a:lstStyle/>
          <a:p>
            <a:pPr marL="0" indent="0" algn="l">
              <a:lnSpc>
                <a:spcPts val="1050"/>
              </a:lnSpc>
              <a:buNone/>
            </a:pPr>
            <a:r>
              <a:rPr lang="en-US" sz="850" dirty="0">
                <a:solidFill>
                  <a:srgbClr val="4C4C4D"/>
                </a:solidFill>
                <a:latin typeface="Heebo" pitchFamily="34" charset="0"/>
                <a:ea typeface="Heebo" pitchFamily="34" charset="-122"/>
                <a:cs typeface="Heebo" pitchFamily="34" charset="-120"/>
              </a:rPr>
              <a:t>ATSLĒGVĀRDU PLĀNOTĀJS: </a:t>
            </a:r>
            <a:r>
              <a:rPr lang="en-US" sz="850" u="sng" dirty="0">
                <a:solidFill>
                  <a:srgbClr val="2150FE"/>
                </a:solidFill>
                <a:latin typeface="Heebo" pitchFamily="34" charset="0"/>
                <a:ea typeface="Heebo" pitchFamily="34" charset="-122"/>
                <a:cs typeface="Heebo" pitchFamily="34" charset="-120"/>
                <a:hlinkClick r:id="rId6">
                  <a:extLst>
                    <a:ext uri="{A12FA001-AC4F-418D-AE19-62706E023703}">
                      <ahyp:hlinkClr xmlns:ahyp="http://schemas.microsoft.com/office/drawing/2018/hyperlinkcolor" val="tx"/>
                    </a:ext>
                  </a:extLst>
                </a:hlinkClick>
              </a:rPr>
              <a:t>https://ads.google.com/home/tools/keyword-planner/</a:t>
            </a:r>
            <a:endParaRPr lang="en-US" sz="850" dirty="0"/>
          </a:p>
        </p:txBody>
      </p:sp>
      <p:sp>
        <p:nvSpPr>
          <p:cNvPr id="16" name="Shape 13"/>
          <p:cNvSpPr/>
          <p:nvPr/>
        </p:nvSpPr>
        <p:spPr>
          <a:xfrm>
            <a:off x="607814" y="2703671"/>
            <a:ext cx="3311604" cy="526494"/>
          </a:xfrm>
          <a:prstGeom prst="roundRect">
            <a:avLst>
              <a:gd name="adj" fmla="val 13894"/>
            </a:avLst>
          </a:prstGeom>
          <a:solidFill>
            <a:srgbClr val="FFFFFF"/>
          </a:solidFill>
          <a:ln w="15240">
            <a:solidFill>
              <a:srgbClr val="D8D4D4"/>
            </a:solidFill>
            <a:prstDash val="solid"/>
          </a:ln>
        </p:spPr>
        <p:txBody>
          <a:bodyPr/>
          <a:lstStyle/>
          <a:p>
            <a:endParaRPr lang="lv-LV"/>
          </a:p>
        </p:txBody>
      </p:sp>
      <p:sp>
        <p:nvSpPr>
          <p:cNvPr id="17" name="Shape 14"/>
          <p:cNvSpPr/>
          <p:nvPr/>
        </p:nvSpPr>
        <p:spPr>
          <a:xfrm>
            <a:off x="592574" y="2703671"/>
            <a:ext cx="60960" cy="526494"/>
          </a:xfrm>
          <a:prstGeom prst="roundRect">
            <a:avLst>
              <a:gd name="adj" fmla="val 27776"/>
            </a:avLst>
          </a:prstGeom>
          <a:solidFill>
            <a:srgbClr val="2150FE"/>
          </a:solidFill>
          <a:ln/>
        </p:spPr>
        <p:txBody>
          <a:bodyPr/>
          <a:lstStyle/>
          <a:p>
            <a:endParaRPr lang="lv-LV"/>
          </a:p>
        </p:txBody>
      </p:sp>
      <p:sp>
        <p:nvSpPr>
          <p:cNvPr id="18" name="Text 15"/>
          <p:cNvSpPr/>
          <p:nvPr/>
        </p:nvSpPr>
        <p:spPr>
          <a:xfrm>
            <a:off x="781645" y="2831783"/>
            <a:ext cx="3009662" cy="135136"/>
          </a:xfrm>
          <a:prstGeom prst="rect">
            <a:avLst/>
          </a:prstGeom>
          <a:noFill/>
          <a:ln/>
        </p:spPr>
        <p:txBody>
          <a:bodyPr wrap="none" lIns="0" tIns="0" rIns="0" bIns="0" rtlCol="0" anchor="t"/>
          <a:lstStyle/>
          <a:p>
            <a:pPr marL="0" indent="0" algn="l">
              <a:lnSpc>
                <a:spcPts val="1050"/>
              </a:lnSpc>
              <a:buNone/>
            </a:pPr>
            <a:r>
              <a:rPr lang="en-US" sz="850" dirty="0">
                <a:solidFill>
                  <a:srgbClr val="4C4C4D"/>
                </a:solidFill>
                <a:latin typeface="Heebo" pitchFamily="34" charset="0"/>
                <a:ea typeface="Heebo" pitchFamily="34" charset="-122"/>
                <a:cs typeface="Heebo" pitchFamily="34" charset="-120"/>
              </a:rPr>
              <a:t>Google Analytics: </a:t>
            </a:r>
            <a:r>
              <a:rPr lang="en-US" sz="850" u="sng" dirty="0">
                <a:solidFill>
                  <a:srgbClr val="2150FE"/>
                </a:solidFill>
                <a:latin typeface="Heebo" pitchFamily="34" charset="0"/>
                <a:ea typeface="Heebo" pitchFamily="34" charset="-122"/>
                <a:cs typeface="Heebo" pitchFamily="34" charset="-120"/>
                <a:hlinkClick r:id="rId7">
                  <a:extLst>
                    <a:ext uri="{A12FA001-AC4F-418D-AE19-62706E023703}">
                      <ahyp:hlinkClr xmlns:ahyp="http://schemas.microsoft.com/office/drawing/2018/hyperlinkcolor" val="tx"/>
                    </a:ext>
                  </a:extLst>
                </a:hlinkClick>
              </a:rPr>
              <a:t>https://analytics.google.com/analytics</a:t>
            </a:r>
            <a:endParaRPr lang="en-US" sz="850" dirty="0"/>
          </a:p>
        </p:txBody>
      </p:sp>
      <p:sp>
        <p:nvSpPr>
          <p:cNvPr id="19" name="Shape 16"/>
          <p:cNvSpPr/>
          <p:nvPr/>
        </p:nvSpPr>
        <p:spPr>
          <a:xfrm>
            <a:off x="3975497" y="2703671"/>
            <a:ext cx="3311604" cy="526494"/>
          </a:xfrm>
          <a:prstGeom prst="roundRect">
            <a:avLst>
              <a:gd name="adj" fmla="val 13894"/>
            </a:avLst>
          </a:prstGeom>
          <a:solidFill>
            <a:srgbClr val="FFFFFF"/>
          </a:solidFill>
          <a:ln w="15240">
            <a:solidFill>
              <a:srgbClr val="D8D4D4"/>
            </a:solidFill>
            <a:prstDash val="solid"/>
          </a:ln>
        </p:spPr>
        <p:txBody>
          <a:bodyPr/>
          <a:lstStyle/>
          <a:p>
            <a:endParaRPr lang="lv-LV"/>
          </a:p>
        </p:txBody>
      </p:sp>
      <p:sp>
        <p:nvSpPr>
          <p:cNvPr id="20" name="Shape 17"/>
          <p:cNvSpPr/>
          <p:nvPr/>
        </p:nvSpPr>
        <p:spPr>
          <a:xfrm>
            <a:off x="3960257" y="2703671"/>
            <a:ext cx="60960" cy="526494"/>
          </a:xfrm>
          <a:prstGeom prst="roundRect">
            <a:avLst>
              <a:gd name="adj" fmla="val 27776"/>
            </a:avLst>
          </a:prstGeom>
          <a:solidFill>
            <a:srgbClr val="2150FE"/>
          </a:solidFill>
          <a:ln/>
        </p:spPr>
        <p:txBody>
          <a:bodyPr/>
          <a:lstStyle/>
          <a:p>
            <a:endParaRPr lang="lv-LV"/>
          </a:p>
        </p:txBody>
      </p:sp>
      <p:sp>
        <p:nvSpPr>
          <p:cNvPr id="21" name="Text 18"/>
          <p:cNvSpPr/>
          <p:nvPr/>
        </p:nvSpPr>
        <p:spPr>
          <a:xfrm>
            <a:off x="4149328" y="2831783"/>
            <a:ext cx="3009662" cy="270272"/>
          </a:xfrm>
          <a:prstGeom prst="rect">
            <a:avLst/>
          </a:prstGeom>
          <a:noFill/>
          <a:ln/>
        </p:spPr>
        <p:txBody>
          <a:bodyPr wrap="square" lIns="0" tIns="0" rIns="0" bIns="0" rtlCol="0" anchor="t"/>
          <a:lstStyle/>
          <a:p>
            <a:pPr marL="0" indent="0" algn="l">
              <a:lnSpc>
                <a:spcPts val="1050"/>
              </a:lnSpc>
              <a:buNone/>
            </a:pPr>
            <a:r>
              <a:rPr lang="en-US" sz="850" dirty="0">
                <a:solidFill>
                  <a:srgbClr val="4C4C4D"/>
                </a:solidFill>
                <a:latin typeface="Heebo" pitchFamily="34" charset="0"/>
                <a:ea typeface="Heebo" pitchFamily="34" charset="-122"/>
                <a:cs typeface="Heebo" pitchFamily="34" charset="-120"/>
              </a:rPr>
              <a:t>GOOGLE support: </a:t>
            </a:r>
            <a:r>
              <a:rPr lang="en-US" sz="850" u="sng" dirty="0">
                <a:solidFill>
                  <a:srgbClr val="2150FE"/>
                </a:solidFill>
                <a:latin typeface="Heebo" pitchFamily="34" charset="0"/>
                <a:ea typeface="Heebo" pitchFamily="34" charset="-122"/>
                <a:cs typeface="Heebo" pitchFamily="34" charset="-120"/>
                <a:hlinkClick r:id="rId8">
                  <a:extLst>
                    <a:ext uri="{A12FA001-AC4F-418D-AE19-62706E023703}">
                      <ahyp:hlinkClr xmlns:ahyp="http://schemas.microsoft.com/office/drawing/2018/hyperlinkcolor" val="tx"/>
                    </a:ext>
                  </a:extLst>
                </a:hlinkClick>
              </a:rPr>
              <a:t>https://support.google.com/google-ads/answer/6366720?hl=lv</a:t>
            </a:r>
            <a:endParaRPr lang="en-US" sz="850" dirty="0"/>
          </a:p>
        </p:txBody>
      </p:sp>
      <p:sp>
        <p:nvSpPr>
          <p:cNvPr id="22" name="Shape 19"/>
          <p:cNvSpPr/>
          <p:nvPr/>
        </p:nvSpPr>
        <p:spPr>
          <a:xfrm>
            <a:off x="7343180" y="2703671"/>
            <a:ext cx="3311604" cy="526494"/>
          </a:xfrm>
          <a:prstGeom prst="roundRect">
            <a:avLst>
              <a:gd name="adj" fmla="val 13894"/>
            </a:avLst>
          </a:prstGeom>
          <a:solidFill>
            <a:srgbClr val="FFFFFF"/>
          </a:solidFill>
          <a:ln w="15240">
            <a:solidFill>
              <a:srgbClr val="D8D4D4"/>
            </a:solidFill>
            <a:prstDash val="solid"/>
          </a:ln>
        </p:spPr>
        <p:txBody>
          <a:bodyPr/>
          <a:lstStyle/>
          <a:p>
            <a:endParaRPr lang="lv-LV"/>
          </a:p>
        </p:txBody>
      </p:sp>
      <p:sp>
        <p:nvSpPr>
          <p:cNvPr id="23" name="Shape 20"/>
          <p:cNvSpPr/>
          <p:nvPr/>
        </p:nvSpPr>
        <p:spPr>
          <a:xfrm>
            <a:off x="7327940" y="2703671"/>
            <a:ext cx="60960" cy="526494"/>
          </a:xfrm>
          <a:prstGeom prst="roundRect">
            <a:avLst>
              <a:gd name="adj" fmla="val 27776"/>
            </a:avLst>
          </a:prstGeom>
          <a:solidFill>
            <a:srgbClr val="2150FE"/>
          </a:solidFill>
          <a:ln/>
        </p:spPr>
        <p:txBody>
          <a:bodyPr/>
          <a:lstStyle/>
          <a:p>
            <a:endParaRPr lang="lv-LV"/>
          </a:p>
        </p:txBody>
      </p:sp>
      <p:sp>
        <p:nvSpPr>
          <p:cNvPr id="24" name="Text 21"/>
          <p:cNvSpPr/>
          <p:nvPr/>
        </p:nvSpPr>
        <p:spPr>
          <a:xfrm>
            <a:off x="7517011" y="2831783"/>
            <a:ext cx="3009662" cy="270272"/>
          </a:xfrm>
          <a:prstGeom prst="rect">
            <a:avLst/>
          </a:prstGeom>
          <a:noFill/>
          <a:ln/>
        </p:spPr>
        <p:txBody>
          <a:bodyPr wrap="square" lIns="0" tIns="0" rIns="0" bIns="0" rtlCol="0" anchor="t"/>
          <a:lstStyle/>
          <a:p>
            <a:pPr marL="0" indent="0" algn="l">
              <a:lnSpc>
                <a:spcPts val="1050"/>
              </a:lnSpc>
              <a:buNone/>
            </a:pPr>
            <a:r>
              <a:rPr lang="en-US" sz="850" dirty="0">
                <a:solidFill>
                  <a:srgbClr val="4C4C4D"/>
                </a:solidFill>
                <a:latin typeface="Heebo" pitchFamily="34" charset="0"/>
                <a:ea typeface="Heebo" pitchFamily="34" charset="-122"/>
                <a:cs typeface="Heebo" pitchFamily="34" charset="-120"/>
              </a:rPr>
              <a:t>GOOGLE ADSENSE_KĻŪT PAR GOOGLE PARTNERI, pelni no reklāmas: </a:t>
            </a:r>
            <a:r>
              <a:rPr lang="en-US" sz="850" u="sng" dirty="0">
                <a:solidFill>
                  <a:srgbClr val="2150FE"/>
                </a:solidFill>
                <a:latin typeface="Heebo" pitchFamily="34" charset="0"/>
                <a:ea typeface="Heebo" pitchFamily="34" charset="-122"/>
                <a:cs typeface="Heebo" pitchFamily="34" charset="-120"/>
                <a:hlinkClick r:id="rId9">
                  <a:extLst>
                    <a:ext uri="{A12FA001-AC4F-418D-AE19-62706E023703}">
                      <ahyp:hlinkClr xmlns:ahyp="http://schemas.microsoft.com/office/drawing/2018/hyperlinkcolor" val="tx"/>
                    </a:ext>
                  </a:extLst>
                </a:hlinkClick>
              </a:rPr>
              <a:t>https://www.google.com/adsense/start</a:t>
            </a:r>
            <a:endParaRPr lang="en-US" sz="850" dirty="0"/>
          </a:p>
        </p:txBody>
      </p:sp>
      <p:sp>
        <p:nvSpPr>
          <p:cNvPr id="25" name="Shape 22"/>
          <p:cNvSpPr/>
          <p:nvPr/>
        </p:nvSpPr>
        <p:spPr>
          <a:xfrm>
            <a:off x="10710863" y="2703671"/>
            <a:ext cx="3311723" cy="526494"/>
          </a:xfrm>
          <a:prstGeom prst="roundRect">
            <a:avLst>
              <a:gd name="adj" fmla="val 13894"/>
            </a:avLst>
          </a:prstGeom>
          <a:solidFill>
            <a:srgbClr val="FFFFFF"/>
          </a:solidFill>
          <a:ln w="15240">
            <a:solidFill>
              <a:srgbClr val="D8D4D4"/>
            </a:solidFill>
            <a:prstDash val="solid"/>
          </a:ln>
        </p:spPr>
        <p:txBody>
          <a:bodyPr/>
          <a:lstStyle/>
          <a:p>
            <a:endParaRPr lang="lv-LV"/>
          </a:p>
        </p:txBody>
      </p:sp>
      <p:sp>
        <p:nvSpPr>
          <p:cNvPr id="26" name="Shape 23"/>
          <p:cNvSpPr/>
          <p:nvPr/>
        </p:nvSpPr>
        <p:spPr>
          <a:xfrm>
            <a:off x="10695623" y="2703671"/>
            <a:ext cx="60960" cy="526494"/>
          </a:xfrm>
          <a:prstGeom prst="roundRect">
            <a:avLst>
              <a:gd name="adj" fmla="val 27776"/>
            </a:avLst>
          </a:prstGeom>
          <a:solidFill>
            <a:srgbClr val="2150FE"/>
          </a:solidFill>
          <a:ln/>
        </p:spPr>
        <p:txBody>
          <a:bodyPr/>
          <a:lstStyle/>
          <a:p>
            <a:endParaRPr lang="lv-LV"/>
          </a:p>
        </p:txBody>
      </p:sp>
      <p:sp>
        <p:nvSpPr>
          <p:cNvPr id="27" name="Text 24"/>
          <p:cNvSpPr/>
          <p:nvPr/>
        </p:nvSpPr>
        <p:spPr>
          <a:xfrm>
            <a:off x="10884694" y="2831783"/>
            <a:ext cx="3009781" cy="270272"/>
          </a:xfrm>
          <a:prstGeom prst="rect">
            <a:avLst/>
          </a:prstGeom>
          <a:noFill/>
          <a:ln/>
        </p:spPr>
        <p:txBody>
          <a:bodyPr wrap="square" lIns="0" tIns="0" rIns="0" bIns="0" rtlCol="0" anchor="t"/>
          <a:lstStyle/>
          <a:p>
            <a:pPr marL="0" indent="0" algn="l">
              <a:lnSpc>
                <a:spcPts val="1050"/>
              </a:lnSpc>
              <a:buNone/>
            </a:pPr>
            <a:r>
              <a:rPr lang="en-US" sz="850" dirty="0">
                <a:solidFill>
                  <a:srgbClr val="4C4C4D"/>
                </a:solidFill>
                <a:latin typeface="Heebo" pitchFamily="34" charset="0"/>
                <a:ea typeface="Heebo" pitchFamily="34" charset="-122"/>
                <a:cs typeface="Heebo" pitchFamily="34" charset="-120"/>
              </a:rPr>
              <a:t>Google My Business izveide : </a:t>
            </a:r>
            <a:r>
              <a:rPr lang="en-US" sz="850" u="sng" dirty="0">
                <a:solidFill>
                  <a:srgbClr val="2150FE"/>
                </a:solidFill>
                <a:latin typeface="Heebo" pitchFamily="34" charset="0"/>
                <a:ea typeface="Heebo" pitchFamily="34" charset="-122"/>
                <a:cs typeface="Heebo" pitchFamily="34" charset="-120"/>
                <a:hlinkClick r:id="rId10">
                  <a:extLst>
                    <a:ext uri="{A12FA001-AC4F-418D-AE19-62706E023703}">
                      <ahyp:hlinkClr xmlns:ahyp="http://schemas.microsoft.com/office/drawing/2018/hyperlinkcolor" val="tx"/>
                    </a:ext>
                  </a:extLst>
                </a:hlinkClick>
              </a:rPr>
              <a:t>https://www.google.com/business/</a:t>
            </a:r>
            <a:endParaRPr lang="en-US" sz="850" dirty="0"/>
          </a:p>
        </p:txBody>
      </p:sp>
      <p:pic>
        <p:nvPicPr>
          <p:cNvPr id="28" name="Image 1" descr="preencoded.png"/>
          <p:cNvPicPr>
            <a:picLocks noChangeAspect="1"/>
          </p:cNvPicPr>
          <p:nvPr/>
        </p:nvPicPr>
        <p:blipFill>
          <a:blip r:embed="rId11"/>
          <a:stretch>
            <a:fillRect/>
          </a:stretch>
        </p:blipFill>
        <p:spPr>
          <a:xfrm>
            <a:off x="607814" y="3293269"/>
            <a:ext cx="2617351" cy="2617351"/>
          </a:xfrm>
          <a:prstGeom prst="rect">
            <a:avLst/>
          </a:prstGeom>
        </p:spPr>
      </p:pic>
      <p:pic>
        <p:nvPicPr>
          <p:cNvPr id="29" name="Image 2" descr="preencoded.png"/>
          <p:cNvPicPr>
            <a:picLocks noChangeAspect="1"/>
          </p:cNvPicPr>
          <p:nvPr/>
        </p:nvPicPr>
        <p:blipFill>
          <a:blip r:embed="rId12"/>
          <a:stretch>
            <a:fillRect/>
          </a:stretch>
        </p:blipFill>
        <p:spPr>
          <a:xfrm>
            <a:off x="607814" y="5973723"/>
            <a:ext cx="987623" cy="987623"/>
          </a:xfrm>
          <a:prstGeom prst="rect">
            <a:avLst/>
          </a:prstGeom>
        </p:spPr>
      </p:pic>
      <p:pic>
        <p:nvPicPr>
          <p:cNvPr id="30" name="Image 3" descr="preencoded.png"/>
          <p:cNvPicPr>
            <a:picLocks noChangeAspect="1"/>
          </p:cNvPicPr>
          <p:nvPr/>
        </p:nvPicPr>
        <p:blipFill>
          <a:blip r:embed="rId13"/>
          <a:stretch>
            <a:fillRect/>
          </a:stretch>
        </p:blipFill>
        <p:spPr>
          <a:xfrm>
            <a:off x="607814" y="7024449"/>
            <a:ext cx="641985" cy="64198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sp>
        <p:nvSpPr>
          <p:cNvPr id="2" name="Shape 0"/>
          <p:cNvSpPr/>
          <p:nvPr/>
        </p:nvSpPr>
        <p:spPr>
          <a:xfrm>
            <a:off x="669846" y="592693"/>
            <a:ext cx="1111568" cy="213003"/>
          </a:xfrm>
          <a:prstGeom prst="roundRect">
            <a:avLst>
              <a:gd name="adj" fmla="val 7008"/>
            </a:avLst>
          </a:prstGeom>
          <a:noFill/>
          <a:ln w="7620">
            <a:solidFill>
              <a:srgbClr val="2150FE"/>
            </a:solidFill>
            <a:prstDash val="solid"/>
          </a:ln>
        </p:spPr>
        <p:txBody>
          <a:bodyPr/>
          <a:lstStyle/>
          <a:p>
            <a:endParaRPr lang="lv-LV"/>
          </a:p>
        </p:txBody>
      </p:sp>
      <p:sp>
        <p:nvSpPr>
          <p:cNvPr id="3" name="Text 1"/>
          <p:cNvSpPr/>
          <p:nvPr/>
        </p:nvSpPr>
        <p:spPr>
          <a:xfrm>
            <a:off x="751999" y="637580"/>
            <a:ext cx="947261" cy="123230"/>
          </a:xfrm>
          <a:prstGeom prst="rect">
            <a:avLst/>
          </a:prstGeom>
          <a:noFill/>
          <a:ln/>
        </p:spPr>
        <p:txBody>
          <a:bodyPr wrap="none" lIns="0" tIns="0" rIns="0" bIns="0" rtlCol="0" anchor="t"/>
          <a:lstStyle/>
          <a:p>
            <a:pPr marL="0" indent="0" algn="l">
              <a:lnSpc>
                <a:spcPts val="950"/>
              </a:lnSpc>
              <a:buNone/>
            </a:pPr>
            <a:r>
              <a:rPr lang="en-US" sz="750" dirty="0">
                <a:solidFill>
                  <a:srgbClr val="2150FE"/>
                </a:solidFill>
                <a:latin typeface="Heebo" pitchFamily="34" charset="0"/>
                <a:ea typeface="Heebo" pitchFamily="34" charset="-122"/>
                <a:cs typeface="Heebo" pitchFamily="34" charset="-120"/>
              </a:rPr>
              <a:t>PRAKTISKAIS DARBS</a:t>
            </a:r>
            <a:endParaRPr lang="en-US" sz="750" dirty="0"/>
          </a:p>
        </p:txBody>
      </p:sp>
      <p:sp>
        <p:nvSpPr>
          <p:cNvPr id="4" name="Text 2"/>
          <p:cNvSpPr/>
          <p:nvPr/>
        </p:nvSpPr>
        <p:spPr>
          <a:xfrm>
            <a:off x="669846" y="832961"/>
            <a:ext cx="7070288" cy="388739"/>
          </a:xfrm>
          <a:prstGeom prst="rect">
            <a:avLst/>
          </a:prstGeom>
          <a:noFill/>
          <a:ln/>
        </p:spPr>
        <p:txBody>
          <a:bodyPr wrap="none" lIns="0" tIns="0" rIns="0" bIns="0" rtlCol="0" anchor="t"/>
          <a:lstStyle/>
          <a:p>
            <a:pPr marL="0" indent="0" algn="l">
              <a:lnSpc>
                <a:spcPts val="3050"/>
              </a:lnSpc>
              <a:buNone/>
            </a:pPr>
            <a:r>
              <a:rPr lang="en-US" sz="2400" dirty="0">
                <a:solidFill>
                  <a:srgbClr val="152D47"/>
                </a:solidFill>
                <a:latin typeface="Crimson Pro Semi Bold" pitchFamily="34" charset="0"/>
                <a:ea typeface="Crimson Pro Semi Bold" pitchFamily="34" charset="-122"/>
                <a:cs typeface="Crimson Pro Semi Bold" pitchFamily="34" charset="-120"/>
              </a:rPr>
              <a:t>Google meklēšanas reklāmu (Search Ads) sagatavošana</a:t>
            </a:r>
            <a:endParaRPr lang="en-US" sz="2400" dirty="0"/>
          </a:p>
        </p:txBody>
      </p:sp>
      <p:sp>
        <p:nvSpPr>
          <p:cNvPr id="5" name="Shape 3"/>
          <p:cNvSpPr/>
          <p:nvPr/>
        </p:nvSpPr>
        <p:spPr>
          <a:xfrm>
            <a:off x="669846" y="1323975"/>
            <a:ext cx="6611183" cy="976432"/>
          </a:xfrm>
          <a:prstGeom prst="roundRect">
            <a:avLst>
              <a:gd name="adj" fmla="val 7492"/>
            </a:avLst>
          </a:prstGeom>
          <a:solidFill>
            <a:srgbClr val="FFFFFF"/>
          </a:solidFill>
          <a:ln w="15240">
            <a:solidFill>
              <a:srgbClr val="D8D4D4"/>
            </a:solidFill>
            <a:prstDash val="solid"/>
          </a:ln>
        </p:spPr>
        <p:txBody>
          <a:bodyPr/>
          <a:lstStyle/>
          <a:p>
            <a:endParaRPr lang="lv-LV"/>
          </a:p>
        </p:txBody>
      </p:sp>
      <p:sp>
        <p:nvSpPr>
          <p:cNvPr id="6" name="Shape 4"/>
          <p:cNvSpPr/>
          <p:nvPr/>
        </p:nvSpPr>
        <p:spPr>
          <a:xfrm>
            <a:off x="654606" y="1323975"/>
            <a:ext cx="60960" cy="976432"/>
          </a:xfrm>
          <a:prstGeom prst="roundRect">
            <a:avLst>
              <a:gd name="adj" fmla="val 30611"/>
            </a:avLst>
          </a:prstGeom>
          <a:solidFill>
            <a:srgbClr val="2150FE"/>
          </a:solidFill>
          <a:ln/>
        </p:spPr>
        <p:txBody>
          <a:bodyPr/>
          <a:lstStyle/>
          <a:p>
            <a:endParaRPr lang="lv-LV"/>
          </a:p>
        </p:txBody>
      </p:sp>
      <p:sp>
        <p:nvSpPr>
          <p:cNvPr id="7" name="Text 5"/>
          <p:cNvSpPr/>
          <p:nvPr/>
        </p:nvSpPr>
        <p:spPr>
          <a:xfrm>
            <a:off x="855107" y="1463516"/>
            <a:ext cx="1554956" cy="194310"/>
          </a:xfrm>
          <a:prstGeom prst="rect">
            <a:avLst/>
          </a:prstGeom>
          <a:noFill/>
          <a:ln/>
        </p:spPr>
        <p:txBody>
          <a:bodyPr wrap="none" lIns="0" tIns="0" rIns="0" bIns="0" rtlCol="0" anchor="t"/>
          <a:lstStyle/>
          <a:p>
            <a:pPr marL="0" indent="0" algn="l">
              <a:lnSpc>
                <a:spcPts val="1500"/>
              </a:lnSpc>
              <a:buNone/>
            </a:pPr>
            <a:r>
              <a:rPr lang="en-US" sz="1200" dirty="0">
                <a:solidFill>
                  <a:srgbClr val="4C4C4D"/>
                </a:solidFill>
                <a:latin typeface="Crimson Pro Semi Bold" pitchFamily="34" charset="0"/>
                <a:ea typeface="Crimson Pro Semi Bold" pitchFamily="34" charset="-122"/>
                <a:cs typeface="Crimson Pro Semi Bold" pitchFamily="34" charset="-120"/>
              </a:rPr>
              <a:t>Uzdevuma mērķis</a:t>
            </a:r>
            <a:endParaRPr lang="en-US" sz="1200" dirty="0"/>
          </a:p>
        </p:txBody>
      </p:sp>
      <p:sp>
        <p:nvSpPr>
          <p:cNvPr id="8" name="Text 6"/>
          <p:cNvSpPr/>
          <p:nvPr/>
        </p:nvSpPr>
        <p:spPr>
          <a:xfrm>
            <a:off x="855107" y="1698665"/>
            <a:ext cx="6286381" cy="308134"/>
          </a:xfrm>
          <a:prstGeom prst="rect">
            <a:avLst/>
          </a:prstGeom>
          <a:noFill/>
          <a:ln/>
        </p:spPr>
        <p:txBody>
          <a:bodyPr wrap="square" lIns="0" tIns="0" rIns="0" bIns="0" rtlCol="0" anchor="t"/>
          <a:lstStyle/>
          <a:p>
            <a:pPr marL="0" indent="0" algn="l">
              <a:lnSpc>
                <a:spcPts val="1200"/>
              </a:lnSpc>
              <a:buNone/>
            </a:pPr>
            <a:r>
              <a:rPr lang="en-US" sz="950" dirty="0">
                <a:solidFill>
                  <a:srgbClr val="4C4C4D"/>
                </a:solidFill>
                <a:latin typeface="Heebo" pitchFamily="34" charset="0"/>
                <a:ea typeface="Heebo" pitchFamily="34" charset="-122"/>
                <a:cs typeface="Heebo" pitchFamily="34" charset="-120"/>
              </a:rPr>
              <a:t>Attīstīt spēju veikt atslēgvārdu izpēti un izveidot mērķtiecīgu Google Ads  meklēšanas reklāmas tekstu, kas atbilst gan lietotāju meklēšanas nolūkam, gan stingriem rakstzīmju ierobežojumiem.</a:t>
            </a:r>
            <a:endParaRPr lang="en-US" sz="950" dirty="0"/>
          </a:p>
        </p:txBody>
      </p:sp>
      <p:sp>
        <p:nvSpPr>
          <p:cNvPr id="9" name="Shape 7"/>
          <p:cNvSpPr/>
          <p:nvPr/>
        </p:nvSpPr>
        <p:spPr>
          <a:xfrm>
            <a:off x="7349252" y="1323975"/>
            <a:ext cx="6611303" cy="976432"/>
          </a:xfrm>
          <a:prstGeom prst="roundRect">
            <a:avLst>
              <a:gd name="adj" fmla="val 7492"/>
            </a:avLst>
          </a:prstGeom>
          <a:solidFill>
            <a:srgbClr val="FFFFFF"/>
          </a:solidFill>
          <a:ln w="15240">
            <a:solidFill>
              <a:srgbClr val="D8D4D4"/>
            </a:solidFill>
            <a:prstDash val="solid"/>
          </a:ln>
        </p:spPr>
        <p:txBody>
          <a:bodyPr/>
          <a:lstStyle/>
          <a:p>
            <a:endParaRPr lang="lv-LV"/>
          </a:p>
        </p:txBody>
      </p:sp>
      <p:sp>
        <p:nvSpPr>
          <p:cNvPr id="10" name="Shape 8"/>
          <p:cNvSpPr/>
          <p:nvPr/>
        </p:nvSpPr>
        <p:spPr>
          <a:xfrm>
            <a:off x="7334012" y="1323975"/>
            <a:ext cx="60960" cy="976432"/>
          </a:xfrm>
          <a:prstGeom prst="roundRect">
            <a:avLst>
              <a:gd name="adj" fmla="val 30611"/>
            </a:avLst>
          </a:prstGeom>
          <a:solidFill>
            <a:srgbClr val="2150FE"/>
          </a:solidFill>
          <a:ln/>
        </p:spPr>
        <p:txBody>
          <a:bodyPr/>
          <a:lstStyle/>
          <a:p>
            <a:endParaRPr lang="lv-LV"/>
          </a:p>
        </p:txBody>
      </p:sp>
      <p:sp>
        <p:nvSpPr>
          <p:cNvPr id="11" name="Text 9"/>
          <p:cNvSpPr/>
          <p:nvPr/>
        </p:nvSpPr>
        <p:spPr>
          <a:xfrm>
            <a:off x="7534513" y="1463516"/>
            <a:ext cx="1554956" cy="194310"/>
          </a:xfrm>
          <a:prstGeom prst="rect">
            <a:avLst/>
          </a:prstGeom>
          <a:noFill/>
          <a:ln/>
        </p:spPr>
        <p:txBody>
          <a:bodyPr wrap="none" lIns="0" tIns="0" rIns="0" bIns="0" rtlCol="0" anchor="t"/>
          <a:lstStyle/>
          <a:p>
            <a:pPr marL="0" indent="0" algn="l">
              <a:lnSpc>
                <a:spcPts val="1500"/>
              </a:lnSpc>
              <a:buNone/>
            </a:pPr>
            <a:r>
              <a:rPr lang="en-US" sz="1200" dirty="0">
                <a:solidFill>
                  <a:srgbClr val="4C4C4D"/>
                </a:solidFill>
                <a:latin typeface="Crimson Pro Semi Bold" pitchFamily="34" charset="0"/>
                <a:ea typeface="Crimson Pro Semi Bold" pitchFamily="34" charset="-122"/>
                <a:cs typeface="Crimson Pro Semi Bold" pitchFamily="34" charset="-120"/>
              </a:rPr>
              <a:t>Scenārijs</a:t>
            </a:r>
            <a:endParaRPr lang="en-US" sz="1200" dirty="0"/>
          </a:p>
        </p:txBody>
      </p:sp>
      <p:sp>
        <p:nvSpPr>
          <p:cNvPr id="12" name="Text 10"/>
          <p:cNvSpPr/>
          <p:nvPr/>
        </p:nvSpPr>
        <p:spPr>
          <a:xfrm>
            <a:off x="7534513" y="1698665"/>
            <a:ext cx="6286500" cy="462201"/>
          </a:xfrm>
          <a:prstGeom prst="rect">
            <a:avLst/>
          </a:prstGeom>
          <a:noFill/>
          <a:ln/>
        </p:spPr>
        <p:txBody>
          <a:bodyPr wrap="square" lIns="0" tIns="0" rIns="0" bIns="0" rtlCol="0" anchor="t"/>
          <a:lstStyle/>
          <a:p>
            <a:pPr marL="0" indent="0" algn="l">
              <a:lnSpc>
                <a:spcPts val="1200"/>
              </a:lnSpc>
              <a:buNone/>
            </a:pPr>
            <a:r>
              <a:rPr lang="en-US" sz="950" dirty="0">
                <a:solidFill>
                  <a:srgbClr val="4C4C4D"/>
                </a:solidFill>
                <a:latin typeface="Heebo" pitchFamily="34" charset="0"/>
                <a:ea typeface="Heebo" pitchFamily="34" charset="-122"/>
                <a:cs typeface="Heebo" pitchFamily="34" charset="-120"/>
              </a:rPr>
              <a:t>Izvēlieties jebkuru </a:t>
            </a:r>
            <a:r>
              <a:rPr lang="en-US" sz="950" b="1" dirty="0">
                <a:solidFill>
                  <a:srgbClr val="4C4C4D"/>
                </a:solidFill>
                <a:latin typeface="Heebo" pitchFamily="34" charset="0"/>
                <a:ea typeface="Heebo" pitchFamily="34" charset="-122"/>
                <a:cs typeface="Heebo" pitchFamily="34" charset="-120"/>
              </a:rPr>
              <a:t>mazu vai vidēju uzņēmumu (MVU)</a:t>
            </a:r>
            <a:r>
              <a:rPr lang="en-US" sz="950" dirty="0">
                <a:solidFill>
                  <a:srgbClr val="4C4C4D"/>
                </a:solidFill>
                <a:latin typeface="Heebo" pitchFamily="34" charset="0"/>
                <a:ea typeface="Heebo" pitchFamily="34" charset="-122"/>
                <a:cs typeface="Heebo" pitchFamily="34" charset="-120"/>
              </a:rPr>
              <a:t> (reālu vai izdomātu, piemēram, lokālu kafejnīcu, e-veikalu vai pakalpojumu sniedzēju). Jūsu uzdevums ir izveidot optimizētu Google Ads kampaņas reklāmu, lai piesaistītu jaunus klientus.</a:t>
            </a:r>
            <a:endParaRPr lang="en-US" sz="950" dirty="0"/>
          </a:p>
        </p:txBody>
      </p:sp>
      <p:sp>
        <p:nvSpPr>
          <p:cNvPr id="13" name="Shape 11"/>
          <p:cNvSpPr/>
          <p:nvPr/>
        </p:nvSpPr>
        <p:spPr>
          <a:xfrm>
            <a:off x="669846" y="2408158"/>
            <a:ext cx="13290709" cy="9287"/>
          </a:xfrm>
          <a:prstGeom prst="rect">
            <a:avLst/>
          </a:prstGeom>
          <a:solidFill>
            <a:srgbClr val="4C4C4D">
              <a:alpha val="50000"/>
            </a:srgbClr>
          </a:solidFill>
          <a:ln/>
        </p:spPr>
        <p:txBody>
          <a:bodyPr/>
          <a:lstStyle/>
          <a:p>
            <a:endParaRPr lang="lv-LV"/>
          </a:p>
        </p:txBody>
      </p:sp>
      <p:sp>
        <p:nvSpPr>
          <p:cNvPr id="14" name="Text 12"/>
          <p:cNvSpPr/>
          <p:nvPr/>
        </p:nvSpPr>
        <p:spPr>
          <a:xfrm>
            <a:off x="669846" y="2550795"/>
            <a:ext cx="2624018" cy="310991"/>
          </a:xfrm>
          <a:prstGeom prst="rect">
            <a:avLst/>
          </a:prstGeom>
          <a:noFill/>
          <a:ln/>
        </p:spPr>
        <p:txBody>
          <a:bodyPr wrap="none" lIns="0" tIns="0" rIns="0" bIns="0" rtlCol="0" anchor="t"/>
          <a:lstStyle/>
          <a:p>
            <a:pPr marL="0" indent="0" algn="l">
              <a:lnSpc>
                <a:spcPts val="2400"/>
              </a:lnSpc>
              <a:buNone/>
            </a:pPr>
            <a:r>
              <a:rPr lang="en-US" sz="1950" dirty="0">
                <a:solidFill>
                  <a:srgbClr val="152D47"/>
                </a:solidFill>
                <a:latin typeface="Crimson Pro Semi Bold" pitchFamily="34" charset="0"/>
                <a:ea typeface="Crimson Pro Semi Bold" pitchFamily="34" charset="-122"/>
                <a:cs typeface="Crimson Pro Semi Bold" pitchFamily="34" charset="-120"/>
              </a:rPr>
              <a:t>Uzdevums (Soli pa solim)</a:t>
            </a:r>
            <a:endParaRPr lang="en-US" sz="1950" dirty="0"/>
          </a:p>
        </p:txBody>
      </p:sp>
      <p:sp>
        <p:nvSpPr>
          <p:cNvPr id="15" name="Shape 13"/>
          <p:cNvSpPr/>
          <p:nvPr/>
        </p:nvSpPr>
        <p:spPr>
          <a:xfrm>
            <a:off x="669846" y="3523774"/>
            <a:ext cx="3271480" cy="2358866"/>
          </a:xfrm>
          <a:prstGeom prst="roundRect">
            <a:avLst>
              <a:gd name="adj" fmla="val 791"/>
            </a:avLst>
          </a:prstGeom>
          <a:solidFill>
            <a:srgbClr val="FFFFFF"/>
          </a:solidFill>
          <a:ln w="15240">
            <a:solidFill>
              <a:srgbClr val="D8D4D4"/>
            </a:solidFill>
            <a:prstDash val="solid"/>
          </a:ln>
        </p:spPr>
        <p:txBody>
          <a:bodyPr/>
          <a:lstStyle/>
          <a:p>
            <a:endParaRPr lang="lv-LV"/>
          </a:p>
        </p:txBody>
      </p:sp>
      <p:sp>
        <p:nvSpPr>
          <p:cNvPr id="16" name="Shape 14"/>
          <p:cNvSpPr/>
          <p:nvPr/>
        </p:nvSpPr>
        <p:spPr>
          <a:xfrm>
            <a:off x="685086" y="3539014"/>
            <a:ext cx="3241000" cy="124301"/>
          </a:xfrm>
          <a:prstGeom prst="roundRect">
            <a:avLst>
              <a:gd name="adj" fmla="val 299"/>
            </a:avLst>
          </a:prstGeom>
          <a:solidFill>
            <a:srgbClr val="F2EEEE"/>
          </a:solidFill>
          <a:ln/>
        </p:spPr>
        <p:txBody>
          <a:bodyPr/>
          <a:lstStyle/>
          <a:p>
            <a:endParaRPr lang="lv-LV"/>
          </a:p>
        </p:txBody>
      </p:sp>
      <p:sp>
        <p:nvSpPr>
          <p:cNvPr id="17" name="Text 15"/>
          <p:cNvSpPr/>
          <p:nvPr/>
        </p:nvSpPr>
        <p:spPr>
          <a:xfrm>
            <a:off x="809387" y="3731538"/>
            <a:ext cx="1632704" cy="194310"/>
          </a:xfrm>
          <a:prstGeom prst="rect">
            <a:avLst/>
          </a:prstGeom>
          <a:noFill/>
          <a:ln/>
        </p:spPr>
        <p:txBody>
          <a:bodyPr wrap="none" lIns="0" tIns="0" rIns="0" bIns="0" rtlCol="0" anchor="t"/>
          <a:lstStyle/>
          <a:p>
            <a:pPr marL="0" indent="0" algn="l">
              <a:lnSpc>
                <a:spcPts val="1500"/>
              </a:lnSpc>
              <a:buNone/>
            </a:pPr>
            <a:r>
              <a:rPr lang="en-US" sz="1200" dirty="0">
                <a:solidFill>
                  <a:srgbClr val="4C4C4D"/>
                </a:solidFill>
                <a:latin typeface="Crimson Pro Semi Bold" pitchFamily="34" charset="0"/>
                <a:ea typeface="Crimson Pro Semi Bold" pitchFamily="34" charset="-122"/>
                <a:cs typeface="Crimson Pro Semi Bold" pitchFamily="34" charset="-120"/>
              </a:rPr>
              <a:t>Fāze 1: Atslēgvārdu izpēte</a:t>
            </a:r>
            <a:endParaRPr lang="en-US" sz="1200" dirty="0"/>
          </a:p>
        </p:txBody>
      </p:sp>
      <p:sp>
        <p:nvSpPr>
          <p:cNvPr id="18" name="Text 16"/>
          <p:cNvSpPr/>
          <p:nvPr/>
        </p:nvSpPr>
        <p:spPr>
          <a:xfrm>
            <a:off x="809387" y="3966686"/>
            <a:ext cx="2992398" cy="462201"/>
          </a:xfrm>
          <a:prstGeom prst="rect">
            <a:avLst/>
          </a:prstGeom>
          <a:noFill/>
          <a:ln/>
        </p:spPr>
        <p:txBody>
          <a:bodyPr wrap="square" lIns="0" tIns="0" rIns="0" bIns="0" rtlCol="0" anchor="t"/>
          <a:lstStyle/>
          <a:p>
            <a:pPr marL="0" indent="0" algn="l">
              <a:lnSpc>
                <a:spcPts val="1200"/>
              </a:lnSpc>
              <a:buNone/>
            </a:pPr>
            <a:r>
              <a:rPr lang="en-US" sz="950" b="1" dirty="0">
                <a:solidFill>
                  <a:srgbClr val="4C4C4D"/>
                </a:solidFill>
                <a:latin typeface="Heebo" pitchFamily="34" charset="0"/>
                <a:ea typeface="Heebo" pitchFamily="34" charset="-122"/>
                <a:cs typeface="Heebo" pitchFamily="34" charset="-120"/>
              </a:rPr>
              <a:t>Uzņēmuma un piedāvājuma apraksts:</a:t>
            </a:r>
            <a:r>
              <a:rPr lang="en-US" sz="950" dirty="0">
                <a:solidFill>
                  <a:srgbClr val="4C4C4D"/>
                </a:solidFill>
                <a:latin typeface="Heebo" pitchFamily="34" charset="0"/>
                <a:ea typeface="Heebo" pitchFamily="34" charset="-122"/>
                <a:cs typeface="Heebo" pitchFamily="34" charset="-120"/>
              </a:rPr>
              <a:t> Īsi aprakstiet izvēlēto uzņēmumu un tā galveno unikālo piedāvājumu (USP).</a:t>
            </a:r>
            <a:endParaRPr lang="en-US" sz="950" dirty="0"/>
          </a:p>
        </p:txBody>
      </p:sp>
      <p:sp>
        <p:nvSpPr>
          <p:cNvPr id="19" name="Text 17"/>
          <p:cNvSpPr/>
          <p:nvPr/>
        </p:nvSpPr>
        <p:spPr>
          <a:xfrm>
            <a:off x="809387" y="4469725"/>
            <a:ext cx="2992398" cy="770334"/>
          </a:xfrm>
          <a:prstGeom prst="rect">
            <a:avLst/>
          </a:prstGeom>
          <a:noFill/>
          <a:ln/>
        </p:spPr>
        <p:txBody>
          <a:bodyPr wrap="square" lIns="0" tIns="0" rIns="0" bIns="0" rtlCol="0" anchor="t"/>
          <a:lstStyle/>
          <a:p>
            <a:pPr marL="0" indent="0" algn="l">
              <a:lnSpc>
                <a:spcPts val="1200"/>
              </a:lnSpc>
              <a:buNone/>
            </a:pPr>
            <a:r>
              <a:rPr lang="en-US" sz="950" b="1" dirty="0">
                <a:solidFill>
                  <a:srgbClr val="4C4C4D"/>
                </a:solidFill>
                <a:latin typeface="Heebo" pitchFamily="34" charset="0"/>
                <a:ea typeface="Heebo" pitchFamily="34" charset="-122"/>
                <a:cs typeface="Heebo" pitchFamily="34" charset="-120"/>
              </a:rPr>
              <a:t>Galveno atslēgvārdu atrašana:</a:t>
            </a:r>
            <a:r>
              <a:rPr lang="en-US" sz="950" dirty="0">
                <a:solidFill>
                  <a:srgbClr val="4C4C4D"/>
                </a:solidFill>
                <a:latin typeface="Heebo" pitchFamily="34" charset="0"/>
                <a:ea typeface="Heebo" pitchFamily="34" charset="-122"/>
                <a:cs typeface="Heebo" pitchFamily="34" charset="-120"/>
              </a:rPr>
              <a:t> Izmantojot </a:t>
            </a:r>
            <a:r>
              <a:rPr lang="en-US" sz="950" b="1" dirty="0">
                <a:solidFill>
                  <a:srgbClr val="4C4C4D"/>
                </a:solidFill>
                <a:latin typeface="Heebo" pitchFamily="34" charset="0"/>
                <a:ea typeface="Heebo" pitchFamily="34" charset="-122"/>
                <a:cs typeface="Heebo" pitchFamily="34" charset="-120"/>
              </a:rPr>
              <a:t>bezmaksas metodes</a:t>
            </a:r>
            <a:r>
              <a:rPr lang="en-US" sz="950" dirty="0">
                <a:solidFill>
                  <a:srgbClr val="4C4C4D"/>
                </a:solidFill>
                <a:latin typeface="Heebo" pitchFamily="34" charset="0"/>
                <a:ea typeface="Heebo" pitchFamily="34" charset="-122"/>
                <a:cs typeface="Heebo" pitchFamily="34" charset="-120"/>
              </a:rPr>
              <a:t> (Google Auto-Complete, Ubersugest extention, MI rīki) atrodiet un uzskaitiet </a:t>
            </a:r>
            <a:r>
              <a:rPr lang="en-US" sz="950" b="1" dirty="0">
                <a:solidFill>
                  <a:srgbClr val="4C4C4D"/>
                </a:solidFill>
                <a:latin typeface="Heebo" pitchFamily="34" charset="0"/>
                <a:ea typeface="Heebo" pitchFamily="34" charset="-122"/>
                <a:cs typeface="Heebo" pitchFamily="34" charset="-120"/>
              </a:rPr>
              <a:t>3-5 populārākās frāzes</a:t>
            </a:r>
            <a:r>
              <a:rPr lang="en-US" sz="950" dirty="0">
                <a:solidFill>
                  <a:srgbClr val="4C4C4D"/>
                </a:solidFill>
                <a:latin typeface="Heebo" pitchFamily="34" charset="0"/>
                <a:ea typeface="Heebo" pitchFamily="34" charset="-122"/>
                <a:cs typeface="Heebo" pitchFamily="34" charset="-120"/>
              </a:rPr>
              <a:t>, ar kurām klienti meklētu šo uzņēmumu.</a:t>
            </a:r>
            <a:endParaRPr lang="en-US" sz="950" dirty="0"/>
          </a:p>
        </p:txBody>
      </p:sp>
      <p:sp>
        <p:nvSpPr>
          <p:cNvPr id="20" name="Text 18"/>
          <p:cNvSpPr/>
          <p:nvPr/>
        </p:nvSpPr>
        <p:spPr>
          <a:xfrm>
            <a:off x="809387" y="5280898"/>
            <a:ext cx="2992398" cy="462201"/>
          </a:xfrm>
          <a:prstGeom prst="rect">
            <a:avLst/>
          </a:prstGeom>
          <a:noFill/>
          <a:ln/>
        </p:spPr>
        <p:txBody>
          <a:bodyPr wrap="square" lIns="0" tIns="0" rIns="0" bIns="0" rtlCol="0" anchor="t"/>
          <a:lstStyle/>
          <a:p>
            <a:pPr marL="0" indent="0" algn="l">
              <a:lnSpc>
                <a:spcPts val="1200"/>
              </a:lnSpc>
              <a:buNone/>
            </a:pPr>
            <a:r>
              <a:rPr lang="en-US" sz="950" b="1" dirty="0">
                <a:solidFill>
                  <a:srgbClr val="4C4C4D"/>
                </a:solidFill>
                <a:latin typeface="Heebo" pitchFamily="34" charset="0"/>
                <a:ea typeface="Heebo" pitchFamily="34" charset="-122"/>
                <a:cs typeface="Heebo" pitchFamily="34" charset="-120"/>
              </a:rPr>
              <a:t>Mērķa atslēgvārds:</a:t>
            </a:r>
            <a:r>
              <a:rPr lang="en-US" sz="950" dirty="0">
                <a:solidFill>
                  <a:srgbClr val="4C4C4D"/>
                </a:solidFill>
                <a:latin typeface="Heebo" pitchFamily="34" charset="0"/>
                <a:ea typeface="Heebo" pitchFamily="34" charset="-122"/>
                <a:cs typeface="Heebo" pitchFamily="34" charset="-120"/>
              </a:rPr>
              <a:t> No atrastajām frāzēm izvēlieties vienu (vismaz 3 vārdu garumā), kas būs jūsu reklāmas grupas pamatā.</a:t>
            </a:r>
            <a:endParaRPr lang="en-US" sz="950" dirty="0"/>
          </a:p>
        </p:txBody>
      </p:sp>
      <p:sp>
        <p:nvSpPr>
          <p:cNvPr id="21" name="Shape 19"/>
          <p:cNvSpPr/>
          <p:nvPr/>
        </p:nvSpPr>
        <p:spPr>
          <a:xfrm>
            <a:off x="4009549" y="3337203"/>
            <a:ext cx="3271480" cy="2545437"/>
          </a:xfrm>
          <a:prstGeom prst="roundRect">
            <a:avLst>
              <a:gd name="adj" fmla="val 733"/>
            </a:avLst>
          </a:prstGeom>
          <a:solidFill>
            <a:srgbClr val="FFFFFF"/>
          </a:solidFill>
          <a:ln w="15240">
            <a:solidFill>
              <a:srgbClr val="D8D4D4"/>
            </a:solidFill>
            <a:prstDash val="solid"/>
          </a:ln>
        </p:spPr>
        <p:txBody>
          <a:bodyPr/>
          <a:lstStyle/>
          <a:p>
            <a:endParaRPr lang="lv-LV"/>
          </a:p>
        </p:txBody>
      </p:sp>
      <p:sp>
        <p:nvSpPr>
          <p:cNvPr id="22" name="Shape 20"/>
          <p:cNvSpPr/>
          <p:nvPr/>
        </p:nvSpPr>
        <p:spPr>
          <a:xfrm>
            <a:off x="4024789" y="3352443"/>
            <a:ext cx="3241000" cy="124301"/>
          </a:xfrm>
          <a:prstGeom prst="roundRect">
            <a:avLst>
              <a:gd name="adj" fmla="val 299"/>
            </a:avLst>
          </a:prstGeom>
          <a:solidFill>
            <a:srgbClr val="F2EEEE"/>
          </a:solidFill>
          <a:ln/>
        </p:spPr>
        <p:txBody>
          <a:bodyPr/>
          <a:lstStyle/>
          <a:p>
            <a:endParaRPr lang="lv-LV"/>
          </a:p>
        </p:txBody>
      </p:sp>
      <p:sp>
        <p:nvSpPr>
          <p:cNvPr id="23" name="Text 21"/>
          <p:cNvSpPr/>
          <p:nvPr/>
        </p:nvSpPr>
        <p:spPr>
          <a:xfrm>
            <a:off x="4149090" y="3544967"/>
            <a:ext cx="2416016" cy="194310"/>
          </a:xfrm>
          <a:prstGeom prst="rect">
            <a:avLst/>
          </a:prstGeom>
          <a:noFill/>
          <a:ln/>
        </p:spPr>
        <p:txBody>
          <a:bodyPr wrap="none" lIns="0" tIns="0" rIns="0" bIns="0" rtlCol="0" anchor="t"/>
          <a:lstStyle/>
          <a:p>
            <a:pPr marL="0" indent="0" algn="l">
              <a:lnSpc>
                <a:spcPts val="1500"/>
              </a:lnSpc>
              <a:buNone/>
            </a:pPr>
            <a:r>
              <a:rPr lang="en-US" sz="1200" dirty="0">
                <a:solidFill>
                  <a:srgbClr val="4C4C4D"/>
                </a:solidFill>
                <a:latin typeface="Crimson Pro Semi Bold" pitchFamily="34" charset="0"/>
                <a:ea typeface="Crimson Pro Semi Bold" pitchFamily="34" charset="-122"/>
                <a:cs typeface="Crimson Pro Semi Bold" pitchFamily="34" charset="-120"/>
              </a:rPr>
              <a:t>Fāze 2: Reklāmas tekstu sagatavošana</a:t>
            </a:r>
            <a:endParaRPr lang="en-US" sz="1200" dirty="0"/>
          </a:p>
        </p:txBody>
      </p:sp>
      <p:sp>
        <p:nvSpPr>
          <p:cNvPr id="24" name="Text 22"/>
          <p:cNvSpPr/>
          <p:nvPr/>
        </p:nvSpPr>
        <p:spPr>
          <a:xfrm>
            <a:off x="4149090" y="3780115"/>
            <a:ext cx="2992398" cy="462201"/>
          </a:xfrm>
          <a:prstGeom prst="rect">
            <a:avLst/>
          </a:prstGeom>
          <a:noFill/>
          <a:ln/>
        </p:spPr>
        <p:txBody>
          <a:bodyPr wrap="square" lIns="0" tIns="0" rIns="0" bIns="0" rtlCol="0" anchor="t"/>
          <a:lstStyle/>
          <a:p>
            <a:pPr marL="0" indent="0" algn="l">
              <a:lnSpc>
                <a:spcPts val="1200"/>
              </a:lnSpc>
              <a:buNone/>
            </a:pPr>
            <a:r>
              <a:rPr lang="en-US" sz="950" dirty="0">
                <a:solidFill>
                  <a:srgbClr val="4C4C4D"/>
                </a:solidFill>
                <a:latin typeface="Heebo" pitchFamily="34" charset="0"/>
                <a:ea typeface="Heebo" pitchFamily="34" charset="-122"/>
                <a:cs typeface="Heebo" pitchFamily="34" charset="-120"/>
              </a:rPr>
              <a:t>Balstoties uz izvēlēto </a:t>
            </a:r>
            <a:r>
              <a:rPr lang="en-US" sz="950" b="1" dirty="0">
                <a:solidFill>
                  <a:srgbClr val="4C4C4D"/>
                </a:solidFill>
                <a:latin typeface="Heebo" pitchFamily="34" charset="0"/>
                <a:ea typeface="Heebo" pitchFamily="34" charset="-122"/>
                <a:cs typeface="Heebo" pitchFamily="34" charset="-120"/>
              </a:rPr>
              <a:t>Galveno mērķa atslēgvārdu</a:t>
            </a:r>
            <a:r>
              <a:rPr lang="en-US" sz="950" dirty="0">
                <a:solidFill>
                  <a:srgbClr val="4C4C4D"/>
                </a:solidFill>
                <a:latin typeface="Heebo" pitchFamily="34" charset="0"/>
                <a:ea typeface="Heebo" pitchFamily="34" charset="-122"/>
                <a:cs typeface="Heebo" pitchFamily="34" charset="-120"/>
              </a:rPr>
              <a:t>, sagatavojiet atbilstošu saturu visām reklāmas komponentēm.</a:t>
            </a:r>
            <a:endParaRPr lang="en-US" sz="950" dirty="0"/>
          </a:p>
        </p:txBody>
      </p:sp>
      <p:sp>
        <p:nvSpPr>
          <p:cNvPr id="25" name="Shape 23"/>
          <p:cNvSpPr/>
          <p:nvPr/>
        </p:nvSpPr>
        <p:spPr>
          <a:xfrm>
            <a:off x="7349252" y="3150632"/>
            <a:ext cx="3271480" cy="2732008"/>
          </a:xfrm>
          <a:prstGeom prst="roundRect">
            <a:avLst>
              <a:gd name="adj" fmla="val 683"/>
            </a:avLst>
          </a:prstGeom>
          <a:solidFill>
            <a:srgbClr val="FFFFFF"/>
          </a:solidFill>
          <a:ln w="15240">
            <a:solidFill>
              <a:srgbClr val="D8D4D4"/>
            </a:solidFill>
            <a:prstDash val="solid"/>
          </a:ln>
        </p:spPr>
        <p:txBody>
          <a:bodyPr/>
          <a:lstStyle/>
          <a:p>
            <a:endParaRPr lang="lv-LV"/>
          </a:p>
        </p:txBody>
      </p:sp>
      <p:sp>
        <p:nvSpPr>
          <p:cNvPr id="26" name="Shape 24"/>
          <p:cNvSpPr/>
          <p:nvPr/>
        </p:nvSpPr>
        <p:spPr>
          <a:xfrm>
            <a:off x="7364492" y="3165872"/>
            <a:ext cx="3241000" cy="124301"/>
          </a:xfrm>
          <a:prstGeom prst="roundRect">
            <a:avLst>
              <a:gd name="adj" fmla="val 299"/>
            </a:avLst>
          </a:prstGeom>
          <a:solidFill>
            <a:srgbClr val="F2EEEE"/>
          </a:solidFill>
          <a:ln/>
        </p:spPr>
        <p:txBody>
          <a:bodyPr/>
          <a:lstStyle/>
          <a:p>
            <a:endParaRPr lang="lv-LV"/>
          </a:p>
        </p:txBody>
      </p:sp>
      <p:sp>
        <p:nvSpPr>
          <p:cNvPr id="27" name="Text 25"/>
          <p:cNvSpPr/>
          <p:nvPr/>
        </p:nvSpPr>
        <p:spPr>
          <a:xfrm>
            <a:off x="7488793" y="3358396"/>
            <a:ext cx="1554956" cy="194310"/>
          </a:xfrm>
          <a:prstGeom prst="rect">
            <a:avLst/>
          </a:prstGeom>
          <a:noFill/>
          <a:ln/>
        </p:spPr>
        <p:txBody>
          <a:bodyPr wrap="none" lIns="0" tIns="0" rIns="0" bIns="0" rtlCol="0" anchor="t"/>
          <a:lstStyle/>
          <a:p>
            <a:pPr marL="0" indent="0" algn="l">
              <a:lnSpc>
                <a:spcPts val="1500"/>
              </a:lnSpc>
              <a:buNone/>
            </a:pPr>
            <a:r>
              <a:rPr lang="en-US" sz="1200" dirty="0">
                <a:solidFill>
                  <a:srgbClr val="4C4C4D"/>
                </a:solidFill>
                <a:latin typeface="Crimson Pro Semi Bold" pitchFamily="34" charset="0"/>
                <a:ea typeface="Crimson Pro Semi Bold" pitchFamily="34" charset="-122"/>
                <a:cs typeface="Crimson Pro Semi Bold" pitchFamily="34" charset="-120"/>
              </a:rPr>
              <a:t>1. Virsraksti (Headlines)</a:t>
            </a:r>
            <a:endParaRPr lang="en-US" sz="1200" dirty="0"/>
          </a:p>
        </p:txBody>
      </p:sp>
      <p:sp>
        <p:nvSpPr>
          <p:cNvPr id="28" name="Text 26"/>
          <p:cNvSpPr/>
          <p:nvPr/>
        </p:nvSpPr>
        <p:spPr>
          <a:xfrm>
            <a:off x="7488793" y="3593544"/>
            <a:ext cx="2992398" cy="308134"/>
          </a:xfrm>
          <a:prstGeom prst="rect">
            <a:avLst/>
          </a:prstGeom>
          <a:noFill/>
          <a:ln/>
        </p:spPr>
        <p:txBody>
          <a:bodyPr wrap="square" lIns="0" tIns="0" rIns="0" bIns="0" rtlCol="0" anchor="t"/>
          <a:lstStyle/>
          <a:p>
            <a:pPr marL="0" indent="0" algn="l">
              <a:lnSpc>
                <a:spcPts val="1200"/>
              </a:lnSpc>
              <a:buNone/>
            </a:pPr>
            <a:r>
              <a:rPr lang="en-US" sz="950" dirty="0">
                <a:solidFill>
                  <a:srgbClr val="4C4C4D"/>
                </a:solidFill>
                <a:latin typeface="Heebo" pitchFamily="34" charset="0"/>
                <a:ea typeface="Heebo" pitchFamily="34" charset="-122"/>
                <a:cs typeface="Heebo" pitchFamily="34" charset="-120"/>
              </a:rPr>
              <a:t>Izveidojiet </a:t>
            </a:r>
            <a:r>
              <a:rPr lang="en-US" sz="950" b="1" dirty="0">
                <a:solidFill>
                  <a:srgbClr val="4C4C4D"/>
                </a:solidFill>
                <a:latin typeface="Heebo" pitchFamily="34" charset="0"/>
                <a:ea typeface="Heebo" pitchFamily="34" charset="-122"/>
                <a:cs typeface="Heebo" pitchFamily="34" charset="-120"/>
              </a:rPr>
              <a:t>15 dažādus</a:t>
            </a:r>
            <a:r>
              <a:rPr lang="en-US" sz="950" dirty="0">
                <a:solidFill>
                  <a:srgbClr val="4C4C4D"/>
                </a:solidFill>
                <a:latin typeface="Heebo" pitchFamily="34" charset="0"/>
                <a:ea typeface="Heebo" pitchFamily="34" charset="-122"/>
                <a:cs typeface="Heebo" pitchFamily="34" charset="-120"/>
              </a:rPr>
              <a:t> virsrakstus. Virsraksti parādās reklāmā tieši. Maksimālais garums – </a:t>
            </a:r>
            <a:r>
              <a:rPr lang="en-US" sz="950" b="1" dirty="0">
                <a:solidFill>
                  <a:srgbClr val="4C4C4D"/>
                </a:solidFill>
                <a:latin typeface="Heebo" pitchFamily="34" charset="0"/>
                <a:ea typeface="Heebo" pitchFamily="34" charset="-122"/>
                <a:cs typeface="Heebo" pitchFamily="34" charset="-120"/>
              </a:rPr>
              <a:t>30 rakstzīmes</a:t>
            </a:r>
            <a:r>
              <a:rPr lang="en-US" sz="950" dirty="0">
                <a:solidFill>
                  <a:srgbClr val="4C4C4D"/>
                </a:solidFill>
                <a:latin typeface="Heebo" pitchFamily="34" charset="0"/>
                <a:ea typeface="Heebo" pitchFamily="34" charset="-122"/>
                <a:cs typeface="Heebo" pitchFamily="34" charset="-120"/>
              </a:rPr>
              <a:t>.</a:t>
            </a:r>
            <a:endParaRPr lang="en-US" sz="950" dirty="0"/>
          </a:p>
        </p:txBody>
      </p:sp>
      <p:sp>
        <p:nvSpPr>
          <p:cNvPr id="29" name="Shape 27"/>
          <p:cNvSpPr/>
          <p:nvPr/>
        </p:nvSpPr>
        <p:spPr>
          <a:xfrm>
            <a:off x="10688955" y="2964061"/>
            <a:ext cx="3271599" cy="2918579"/>
          </a:xfrm>
          <a:prstGeom prst="roundRect">
            <a:avLst>
              <a:gd name="adj" fmla="val 639"/>
            </a:avLst>
          </a:prstGeom>
          <a:solidFill>
            <a:srgbClr val="FFFFFF"/>
          </a:solidFill>
          <a:ln w="15240">
            <a:solidFill>
              <a:srgbClr val="D8D4D4"/>
            </a:solidFill>
            <a:prstDash val="solid"/>
          </a:ln>
        </p:spPr>
        <p:txBody>
          <a:bodyPr/>
          <a:lstStyle/>
          <a:p>
            <a:endParaRPr lang="lv-LV"/>
          </a:p>
        </p:txBody>
      </p:sp>
      <p:sp>
        <p:nvSpPr>
          <p:cNvPr id="30" name="Shape 28"/>
          <p:cNvSpPr/>
          <p:nvPr/>
        </p:nvSpPr>
        <p:spPr>
          <a:xfrm>
            <a:off x="10704195" y="2979301"/>
            <a:ext cx="3241119" cy="124301"/>
          </a:xfrm>
          <a:prstGeom prst="roundRect">
            <a:avLst>
              <a:gd name="adj" fmla="val 299"/>
            </a:avLst>
          </a:prstGeom>
          <a:solidFill>
            <a:srgbClr val="F2EEEE"/>
          </a:solidFill>
          <a:ln/>
        </p:spPr>
        <p:txBody>
          <a:bodyPr/>
          <a:lstStyle/>
          <a:p>
            <a:endParaRPr lang="lv-LV"/>
          </a:p>
        </p:txBody>
      </p:sp>
      <p:sp>
        <p:nvSpPr>
          <p:cNvPr id="31" name="Text 29"/>
          <p:cNvSpPr/>
          <p:nvPr/>
        </p:nvSpPr>
        <p:spPr>
          <a:xfrm>
            <a:off x="10828496" y="3171825"/>
            <a:ext cx="1656755" cy="194310"/>
          </a:xfrm>
          <a:prstGeom prst="rect">
            <a:avLst/>
          </a:prstGeom>
          <a:noFill/>
          <a:ln/>
        </p:spPr>
        <p:txBody>
          <a:bodyPr wrap="none" lIns="0" tIns="0" rIns="0" bIns="0" rtlCol="0" anchor="t"/>
          <a:lstStyle/>
          <a:p>
            <a:pPr marL="0" indent="0" algn="l">
              <a:lnSpc>
                <a:spcPts val="1500"/>
              </a:lnSpc>
              <a:buNone/>
            </a:pPr>
            <a:r>
              <a:rPr lang="en-US" sz="1200" dirty="0">
                <a:solidFill>
                  <a:srgbClr val="4C4C4D"/>
                </a:solidFill>
                <a:latin typeface="Crimson Pro Semi Bold" pitchFamily="34" charset="0"/>
                <a:ea typeface="Crimson Pro Semi Bold" pitchFamily="34" charset="-122"/>
                <a:cs typeface="Crimson Pro Semi Bold" pitchFamily="34" charset="-120"/>
              </a:rPr>
              <a:t>2. Apraksti (Descriptions)</a:t>
            </a:r>
            <a:endParaRPr lang="en-US" sz="1200" dirty="0"/>
          </a:p>
        </p:txBody>
      </p:sp>
      <p:sp>
        <p:nvSpPr>
          <p:cNvPr id="32" name="Text 30"/>
          <p:cNvSpPr/>
          <p:nvPr/>
        </p:nvSpPr>
        <p:spPr>
          <a:xfrm>
            <a:off x="10828496" y="3406973"/>
            <a:ext cx="2992517" cy="462201"/>
          </a:xfrm>
          <a:prstGeom prst="rect">
            <a:avLst/>
          </a:prstGeom>
          <a:noFill/>
          <a:ln/>
        </p:spPr>
        <p:txBody>
          <a:bodyPr wrap="square" lIns="0" tIns="0" rIns="0" bIns="0" rtlCol="0" anchor="t"/>
          <a:lstStyle/>
          <a:p>
            <a:pPr marL="0" indent="0" algn="l">
              <a:lnSpc>
                <a:spcPts val="1200"/>
              </a:lnSpc>
              <a:buNone/>
            </a:pPr>
            <a:r>
              <a:rPr lang="en-US" sz="950" dirty="0">
                <a:solidFill>
                  <a:srgbClr val="4C4C4D"/>
                </a:solidFill>
                <a:latin typeface="Heebo" pitchFamily="34" charset="0"/>
                <a:ea typeface="Heebo" pitchFamily="34" charset="-122"/>
                <a:cs typeface="Heebo" pitchFamily="34" charset="-120"/>
              </a:rPr>
              <a:t>Izveidojiet </a:t>
            </a:r>
            <a:r>
              <a:rPr lang="en-US" sz="950" b="1" dirty="0">
                <a:solidFill>
                  <a:srgbClr val="4C4C4D"/>
                </a:solidFill>
                <a:latin typeface="Heebo" pitchFamily="34" charset="0"/>
                <a:ea typeface="Heebo" pitchFamily="34" charset="-122"/>
                <a:cs typeface="Heebo" pitchFamily="34" charset="-120"/>
              </a:rPr>
              <a:t>4 dažādus</a:t>
            </a:r>
            <a:r>
              <a:rPr lang="en-US" sz="950" dirty="0">
                <a:solidFill>
                  <a:srgbClr val="4C4C4D"/>
                </a:solidFill>
                <a:latin typeface="Heebo" pitchFamily="34" charset="0"/>
                <a:ea typeface="Heebo" pitchFamily="34" charset="-122"/>
                <a:cs typeface="Heebo" pitchFamily="34" charset="-120"/>
              </a:rPr>
              <a:t> aprakstus. Aprakstiem jāsniedz konkrēts ieguvums un CTA. Maksimālais garums – </a:t>
            </a:r>
            <a:r>
              <a:rPr lang="en-US" sz="950" b="1" dirty="0">
                <a:solidFill>
                  <a:srgbClr val="4C4C4D"/>
                </a:solidFill>
                <a:latin typeface="Heebo" pitchFamily="34" charset="0"/>
                <a:ea typeface="Heebo" pitchFamily="34" charset="-122"/>
                <a:cs typeface="Heebo" pitchFamily="34" charset="-120"/>
              </a:rPr>
              <a:t>90 rakstzīmes</a:t>
            </a:r>
            <a:r>
              <a:rPr lang="en-US" sz="950" dirty="0">
                <a:solidFill>
                  <a:srgbClr val="4C4C4D"/>
                </a:solidFill>
                <a:latin typeface="Heebo" pitchFamily="34" charset="0"/>
                <a:ea typeface="Heebo" pitchFamily="34" charset="-122"/>
                <a:cs typeface="Heebo" pitchFamily="34" charset="-120"/>
              </a:rPr>
              <a:t>.</a:t>
            </a:r>
            <a:endParaRPr lang="en-US" sz="950" dirty="0"/>
          </a:p>
        </p:txBody>
      </p:sp>
      <p:sp>
        <p:nvSpPr>
          <p:cNvPr id="33" name="Shape 31"/>
          <p:cNvSpPr/>
          <p:nvPr/>
        </p:nvSpPr>
        <p:spPr>
          <a:xfrm>
            <a:off x="669846" y="6510576"/>
            <a:ext cx="3271480" cy="1126331"/>
          </a:xfrm>
          <a:prstGeom prst="roundRect">
            <a:avLst>
              <a:gd name="adj" fmla="val 1657"/>
            </a:avLst>
          </a:prstGeom>
          <a:solidFill>
            <a:srgbClr val="FFFFFF"/>
          </a:solidFill>
          <a:ln w="15240">
            <a:solidFill>
              <a:srgbClr val="D8D4D4"/>
            </a:solidFill>
            <a:prstDash val="solid"/>
          </a:ln>
        </p:spPr>
        <p:txBody>
          <a:bodyPr/>
          <a:lstStyle/>
          <a:p>
            <a:endParaRPr lang="lv-LV"/>
          </a:p>
        </p:txBody>
      </p:sp>
      <p:sp>
        <p:nvSpPr>
          <p:cNvPr id="34" name="Shape 32"/>
          <p:cNvSpPr/>
          <p:nvPr/>
        </p:nvSpPr>
        <p:spPr>
          <a:xfrm>
            <a:off x="685086" y="6525816"/>
            <a:ext cx="3241000" cy="124301"/>
          </a:xfrm>
          <a:prstGeom prst="roundRect">
            <a:avLst>
              <a:gd name="adj" fmla="val 299"/>
            </a:avLst>
          </a:prstGeom>
          <a:solidFill>
            <a:srgbClr val="F2EEEE"/>
          </a:solidFill>
          <a:ln/>
        </p:spPr>
        <p:txBody>
          <a:bodyPr/>
          <a:lstStyle/>
          <a:p>
            <a:endParaRPr lang="lv-LV"/>
          </a:p>
        </p:txBody>
      </p:sp>
      <p:sp>
        <p:nvSpPr>
          <p:cNvPr id="35" name="Text 33"/>
          <p:cNvSpPr/>
          <p:nvPr/>
        </p:nvSpPr>
        <p:spPr>
          <a:xfrm>
            <a:off x="809387" y="6718340"/>
            <a:ext cx="2142411" cy="194310"/>
          </a:xfrm>
          <a:prstGeom prst="rect">
            <a:avLst/>
          </a:prstGeom>
          <a:noFill/>
          <a:ln/>
        </p:spPr>
        <p:txBody>
          <a:bodyPr wrap="none" lIns="0" tIns="0" rIns="0" bIns="0" rtlCol="0" anchor="t"/>
          <a:lstStyle/>
          <a:p>
            <a:pPr marL="0" indent="0" algn="l">
              <a:lnSpc>
                <a:spcPts val="1500"/>
              </a:lnSpc>
              <a:buNone/>
            </a:pPr>
            <a:r>
              <a:rPr lang="en-US" sz="1200" dirty="0">
                <a:solidFill>
                  <a:srgbClr val="4C4C4D"/>
                </a:solidFill>
                <a:latin typeface="Crimson Pro Semi Bold" pitchFamily="34" charset="0"/>
                <a:ea typeface="Crimson Pro Semi Bold" pitchFamily="34" charset="-122"/>
                <a:cs typeface="Crimson Pro Semi Bold" pitchFamily="34" charset="-120"/>
              </a:rPr>
              <a:t>3. Saišu paplašinājumi (Sitelinks)</a:t>
            </a:r>
            <a:endParaRPr lang="en-US" sz="1200" dirty="0"/>
          </a:p>
        </p:txBody>
      </p:sp>
      <p:sp>
        <p:nvSpPr>
          <p:cNvPr id="36" name="Text 34"/>
          <p:cNvSpPr/>
          <p:nvPr/>
        </p:nvSpPr>
        <p:spPr>
          <a:xfrm>
            <a:off x="809387" y="6953488"/>
            <a:ext cx="2992398" cy="154067"/>
          </a:xfrm>
          <a:prstGeom prst="rect">
            <a:avLst/>
          </a:prstGeom>
          <a:noFill/>
          <a:ln/>
        </p:spPr>
        <p:txBody>
          <a:bodyPr wrap="none" lIns="0" tIns="0" rIns="0" bIns="0" rtlCol="0" anchor="t"/>
          <a:lstStyle/>
          <a:p>
            <a:pPr marL="0" indent="0" algn="l">
              <a:lnSpc>
                <a:spcPts val="1200"/>
              </a:lnSpc>
              <a:buNone/>
            </a:pPr>
            <a:r>
              <a:rPr lang="en-US" sz="950" dirty="0">
                <a:solidFill>
                  <a:srgbClr val="4C4C4D"/>
                </a:solidFill>
                <a:latin typeface="Heebo" pitchFamily="34" charset="0"/>
                <a:ea typeface="Heebo" pitchFamily="34" charset="-122"/>
                <a:cs typeface="Heebo" pitchFamily="34" charset="-120"/>
              </a:rPr>
              <a:t>Sagatavojiet </a:t>
            </a:r>
            <a:r>
              <a:rPr lang="en-US" sz="950" b="1" dirty="0">
                <a:solidFill>
                  <a:srgbClr val="4C4C4D"/>
                </a:solidFill>
                <a:latin typeface="Heebo" pitchFamily="34" charset="0"/>
                <a:ea typeface="Heebo" pitchFamily="34" charset="-122"/>
                <a:cs typeface="Heebo" pitchFamily="34" charset="-120"/>
              </a:rPr>
              <a:t>4 saišu paplašinājumus</a:t>
            </a:r>
            <a:r>
              <a:rPr lang="en-US" sz="950" dirty="0">
                <a:solidFill>
                  <a:srgbClr val="4C4C4D"/>
                </a:solidFill>
                <a:latin typeface="Heebo" pitchFamily="34" charset="0"/>
                <a:ea typeface="Heebo" pitchFamily="34" charset="-122"/>
                <a:cs typeface="Heebo" pitchFamily="34" charset="-120"/>
              </a:rPr>
              <a:t> un to aprakstus.</a:t>
            </a:r>
            <a:endParaRPr lang="en-US" sz="950" dirty="0"/>
          </a:p>
        </p:txBody>
      </p:sp>
      <p:sp>
        <p:nvSpPr>
          <p:cNvPr id="37" name="Text 35"/>
          <p:cNvSpPr/>
          <p:nvPr/>
        </p:nvSpPr>
        <p:spPr>
          <a:xfrm>
            <a:off x="809387" y="7148393"/>
            <a:ext cx="2992398" cy="154067"/>
          </a:xfrm>
          <a:prstGeom prst="rect">
            <a:avLst/>
          </a:prstGeom>
          <a:noFill/>
          <a:ln/>
        </p:spPr>
        <p:txBody>
          <a:bodyPr wrap="none" lIns="0" tIns="0" rIns="0" bIns="0" rtlCol="0" anchor="t"/>
          <a:lstStyle/>
          <a:p>
            <a:pPr marL="0" indent="0" algn="l">
              <a:lnSpc>
                <a:spcPts val="1200"/>
              </a:lnSpc>
              <a:buNone/>
            </a:pPr>
            <a:r>
              <a:rPr lang="en-US" sz="950" b="1" dirty="0">
                <a:solidFill>
                  <a:srgbClr val="4C4C4D"/>
                </a:solidFill>
                <a:latin typeface="Heebo" pitchFamily="34" charset="0"/>
                <a:ea typeface="Heebo" pitchFamily="34" charset="-122"/>
                <a:cs typeface="Heebo" pitchFamily="34" charset="-120"/>
              </a:rPr>
              <a:t>Rakstzīmju skaits (Maks. 25)</a:t>
            </a:r>
            <a:endParaRPr lang="en-US" sz="950" dirty="0"/>
          </a:p>
        </p:txBody>
      </p:sp>
      <p:sp>
        <p:nvSpPr>
          <p:cNvPr id="38" name="Text 36"/>
          <p:cNvSpPr/>
          <p:nvPr/>
        </p:nvSpPr>
        <p:spPr>
          <a:xfrm>
            <a:off x="809387" y="7343299"/>
            <a:ext cx="2992398" cy="154067"/>
          </a:xfrm>
          <a:prstGeom prst="rect">
            <a:avLst/>
          </a:prstGeom>
          <a:noFill/>
          <a:ln/>
        </p:spPr>
        <p:txBody>
          <a:bodyPr wrap="none" lIns="0" tIns="0" rIns="0" bIns="0" rtlCol="0" anchor="t"/>
          <a:lstStyle/>
          <a:p>
            <a:pPr marL="0" indent="0" algn="l">
              <a:lnSpc>
                <a:spcPts val="1200"/>
              </a:lnSpc>
              <a:buNone/>
            </a:pPr>
            <a:r>
              <a:rPr lang="en-US" sz="950" b="1" dirty="0">
                <a:solidFill>
                  <a:srgbClr val="4C4C4D"/>
                </a:solidFill>
                <a:latin typeface="Heebo" pitchFamily="34" charset="0"/>
                <a:ea typeface="Heebo" pitchFamily="34" charset="-122"/>
                <a:cs typeface="Heebo" pitchFamily="34" charset="-120"/>
              </a:rPr>
              <a:t>Rakstzīmju skaits (Maks. 35)</a:t>
            </a:r>
            <a:endParaRPr lang="en-US" sz="950" dirty="0"/>
          </a:p>
        </p:txBody>
      </p:sp>
      <p:sp>
        <p:nvSpPr>
          <p:cNvPr id="39" name="Shape 37"/>
          <p:cNvSpPr/>
          <p:nvPr/>
        </p:nvSpPr>
        <p:spPr>
          <a:xfrm>
            <a:off x="4009549" y="6324005"/>
            <a:ext cx="3271480" cy="1312902"/>
          </a:xfrm>
          <a:prstGeom prst="roundRect">
            <a:avLst>
              <a:gd name="adj" fmla="val 1421"/>
            </a:avLst>
          </a:prstGeom>
          <a:solidFill>
            <a:srgbClr val="FFFFFF"/>
          </a:solidFill>
          <a:ln w="15240">
            <a:solidFill>
              <a:srgbClr val="D8D4D4"/>
            </a:solidFill>
            <a:prstDash val="solid"/>
          </a:ln>
        </p:spPr>
        <p:txBody>
          <a:bodyPr/>
          <a:lstStyle/>
          <a:p>
            <a:endParaRPr lang="lv-LV"/>
          </a:p>
        </p:txBody>
      </p:sp>
      <p:sp>
        <p:nvSpPr>
          <p:cNvPr id="40" name="Shape 38"/>
          <p:cNvSpPr/>
          <p:nvPr/>
        </p:nvSpPr>
        <p:spPr>
          <a:xfrm>
            <a:off x="4024789" y="6339245"/>
            <a:ext cx="3241000" cy="124301"/>
          </a:xfrm>
          <a:prstGeom prst="roundRect">
            <a:avLst>
              <a:gd name="adj" fmla="val 299"/>
            </a:avLst>
          </a:prstGeom>
          <a:solidFill>
            <a:srgbClr val="F2EEEE"/>
          </a:solidFill>
          <a:ln/>
        </p:spPr>
        <p:txBody>
          <a:bodyPr/>
          <a:lstStyle/>
          <a:p>
            <a:endParaRPr lang="lv-LV"/>
          </a:p>
        </p:txBody>
      </p:sp>
      <p:sp>
        <p:nvSpPr>
          <p:cNvPr id="41" name="Text 39"/>
          <p:cNvSpPr/>
          <p:nvPr/>
        </p:nvSpPr>
        <p:spPr>
          <a:xfrm>
            <a:off x="4149090" y="6531769"/>
            <a:ext cx="2992398" cy="388620"/>
          </a:xfrm>
          <a:prstGeom prst="rect">
            <a:avLst/>
          </a:prstGeom>
          <a:noFill/>
          <a:ln/>
        </p:spPr>
        <p:txBody>
          <a:bodyPr wrap="square" lIns="0" tIns="0" rIns="0" bIns="0" rtlCol="0" anchor="t"/>
          <a:lstStyle/>
          <a:p>
            <a:pPr marL="0" indent="0" algn="l">
              <a:lnSpc>
                <a:spcPts val="1500"/>
              </a:lnSpc>
              <a:buNone/>
            </a:pPr>
            <a:r>
              <a:rPr lang="en-US" sz="1200" dirty="0">
                <a:solidFill>
                  <a:srgbClr val="4C4C4D"/>
                </a:solidFill>
                <a:latin typeface="Crimson Pro Semi Bold" pitchFamily="34" charset="0"/>
                <a:ea typeface="Crimson Pro Semi Bold" pitchFamily="34" charset="-122"/>
                <a:cs typeface="Crimson Pro Semi Bold" pitchFamily="34" charset="-120"/>
              </a:rPr>
              <a:t>4. Papildus Izvilkuma paplašinājumi (Callout Extensions)</a:t>
            </a:r>
            <a:endParaRPr lang="en-US" sz="1200" dirty="0"/>
          </a:p>
        </p:txBody>
      </p:sp>
      <p:sp>
        <p:nvSpPr>
          <p:cNvPr id="42" name="Text 40"/>
          <p:cNvSpPr/>
          <p:nvPr/>
        </p:nvSpPr>
        <p:spPr>
          <a:xfrm>
            <a:off x="4149090" y="6961227"/>
            <a:ext cx="2992398" cy="462201"/>
          </a:xfrm>
          <a:prstGeom prst="rect">
            <a:avLst/>
          </a:prstGeom>
          <a:noFill/>
          <a:ln/>
        </p:spPr>
        <p:txBody>
          <a:bodyPr wrap="square" lIns="0" tIns="0" rIns="0" bIns="0" rtlCol="0" anchor="t"/>
          <a:lstStyle/>
          <a:p>
            <a:pPr marL="0" indent="0" algn="l">
              <a:lnSpc>
                <a:spcPts val="1200"/>
              </a:lnSpc>
              <a:buNone/>
            </a:pPr>
            <a:r>
              <a:rPr lang="en-US" sz="950" dirty="0">
                <a:solidFill>
                  <a:srgbClr val="4C4C4D"/>
                </a:solidFill>
                <a:latin typeface="Heebo" pitchFamily="34" charset="0"/>
                <a:ea typeface="Heebo" pitchFamily="34" charset="-122"/>
                <a:cs typeface="Heebo" pitchFamily="34" charset="-120"/>
              </a:rPr>
              <a:t>Izveidojiet </a:t>
            </a:r>
            <a:r>
              <a:rPr lang="en-US" sz="950" b="1" dirty="0">
                <a:solidFill>
                  <a:srgbClr val="4C4C4D"/>
                </a:solidFill>
                <a:latin typeface="Heebo" pitchFamily="34" charset="0"/>
                <a:ea typeface="Heebo" pitchFamily="34" charset="-122"/>
                <a:cs typeface="Heebo" pitchFamily="34" charset="-120"/>
              </a:rPr>
              <a:t>4 papildus izvilkumu virsrakstus</a:t>
            </a:r>
            <a:r>
              <a:rPr lang="en-US" sz="950" dirty="0">
                <a:solidFill>
                  <a:srgbClr val="4C4C4D"/>
                </a:solidFill>
                <a:latin typeface="Heebo" pitchFamily="34" charset="0"/>
                <a:ea typeface="Heebo" pitchFamily="34" charset="-122"/>
                <a:cs typeface="Heebo" pitchFamily="34" charset="-120"/>
              </a:rPr>
              <a:t>, kas akcentē jūsu pakalpojuma USP. Maksimālais garums – </a:t>
            </a:r>
            <a:r>
              <a:rPr lang="en-US" sz="950" b="1" dirty="0">
                <a:solidFill>
                  <a:srgbClr val="4C4C4D"/>
                </a:solidFill>
                <a:latin typeface="Heebo" pitchFamily="34" charset="0"/>
                <a:ea typeface="Heebo" pitchFamily="34" charset="-122"/>
                <a:cs typeface="Heebo" pitchFamily="34" charset="-120"/>
              </a:rPr>
              <a:t>25 rakstzīmes</a:t>
            </a:r>
            <a:r>
              <a:rPr lang="en-US" sz="950" dirty="0">
                <a:solidFill>
                  <a:srgbClr val="4C4C4D"/>
                </a:solidFill>
                <a:latin typeface="Heebo" pitchFamily="34" charset="0"/>
                <a:ea typeface="Heebo" pitchFamily="34" charset="-122"/>
                <a:cs typeface="Heebo" pitchFamily="34" charset="-120"/>
              </a:rPr>
              <a:t>.</a:t>
            </a:r>
            <a:endParaRPr lang="en-US" sz="9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17" name="Image 0" descr="preencoded.png"/>
          <p:cNvPicPr>
            <a:picLocks noChangeAspect="1"/>
          </p:cNvPicPr>
          <p:nvPr/>
        </p:nvPicPr>
        <p:blipFill>
          <a:blip r:embed="rId3"/>
          <a:stretch>
            <a:fillRect/>
          </a:stretch>
        </p:blipFill>
        <p:spPr>
          <a:xfrm>
            <a:off x="3369301" y="4056221"/>
            <a:ext cx="7960257" cy="3980129"/>
          </a:xfrm>
          <a:prstGeom prst="rect">
            <a:avLst/>
          </a:prstGeom>
        </p:spPr>
      </p:pic>
      <p:sp>
        <p:nvSpPr>
          <p:cNvPr id="2" name="Shape 0"/>
          <p:cNvSpPr/>
          <p:nvPr/>
        </p:nvSpPr>
        <p:spPr>
          <a:xfrm>
            <a:off x="793790" y="890230"/>
            <a:ext cx="694730" cy="307658"/>
          </a:xfrm>
          <a:prstGeom prst="roundRect">
            <a:avLst>
              <a:gd name="adj" fmla="val 6635"/>
            </a:avLst>
          </a:prstGeom>
          <a:noFill/>
          <a:ln w="7620">
            <a:solidFill>
              <a:srgbClr val="2150FE"/>
            </a:solidFill>
            <a:prstDash val="solid"/>
          </a:ln>
        </p:spPr>
        <p:txBody>
          <a:bodyPr/>
          <a:lstStyle/>
          <a:p>
            <a:endParaRPr lang="lv-LV"/>
          </a:p>
        </p:txBody>
      </p:sp>
      <p:sp>
        <p:nvSpPr>
          <p:cNvPr id="3" name="Text 1"/>
          <p:cNvSpPr/>
          <p:nvPr/>
        </p:nvSpPr>
        <p:spPr>
          <a:xfrm>
            <a:off x="903446" y="948809"/>
            <a:ext cx="475417" cy="190500"/>
          </a:xfrm>
          <a:prstGeom prst="rect">
            <a:avLst/>
          </a:prstGeom>
          <a:noFill/>
          <a:ln/>
        </p:spPr>
        <p:txBody>
          <a:bodyPr wrap="none" lIns="0" tIns="0" rIns="0" bIns="0" rtlCol="0" anchor="t"/>
          <a:lstStyle/>
          <a:p>
            <a:pPr marL="0" indent="0" algn="l">
              <a:lnSpc>
                <a:spcPts val="1500"/>
              </a:lnSpc>
              <a:buNone/>
            </a:pPr>
            <a:r>
              <a:rPr lang="en-US" sz="1050" dirty="0">
                <a:solidFill>
                  <a:srgbClr val="2150FE"/>
                </a:solidFill>
                <a:latin typeface="Heebo" pitchFamily="34" charset="0"/>
                <a:ea typeface="Heebo" pitchFamily="34" charset="-122"/>
                <a:cs typeface="Heebo" pitchFamily="34" charset="-120"/>
              </a:rPr>
              <a:t>ŠODIEN</a:t>
            </a:r>
            <a:endParaRPr lang="en-US" sz="1050" dirty="0"/>
          </a:p>
        </p:txBody>
      </p:sp>
      <p:sp>
        <p:nvSpPr>
          <p:cNvPr id="4" name="Text 2"/>
          <p:cNvSpPr/>
          <p:nvPr/>
        </p:nvSpPr>
        <p:spPr>
          <a:xfrm>
            <a:off x="793790" y="1248847"/>
            <a:ext cx="6158032" cy="531614"/>
          </a:xfrm>
          <a:prstGeom prst="rect">
            <a:avLst/>
          </a:prstGeom>
          <a:noFill/>
          <a:ln/>
        </p:spPr>
        <p:txBody>
          <a:bodyPr wrap="none" lIns="0" tIns="0" rIns="0" bIns="0" rtlCol="0" anchor="t"/>
          <a:lstStyle/>
          <a:p>
            <a:pPr marL="0" indent="0" algn="l">
              <a:lnSpc>
                <a:spcPts val="4150"/>
              </a:lnSpc>
              <a:buNone/>
            </a:pPr>
            <a:r>
              <a:rPr lang="en-US" sz="3300" dirty="0">
                <a:solidFill>
                  <a:srgbClr val="152D47"/>
                </a:solidFill>
                <a:latin typeface="Crimson Pro Semi Bold" pitchFamily="34" charset="0"/>
                <a:ea typeface="Crimson Pro Semi Bold" pitchFamily="34" charset="-122"/>
                <a:cs typeface="Crimson Pro Semi Bold" pitchFamily="34" charset="-120"/>
              </a:rPr>
              <a:t>Google reklāmas uzbūve un izveide</a:t>
            </a:r>
            <a:endParaRPr lang="en-US" sz="3300" dirty="0"/>
          </a:p>
        </p:txBody>
      </p:sp>
      <p:sp>
        <p:nvSpPr>
          <p:cNvPr id="5" name="Shape 3"/>
          <p:cNvSpPr/>
          <p:nvPr/>
        </p:nvSpPr>
        <p:spPr>
          <a:xfrm>
            <a:off x="793790" y="2014299"/>
            <a:ext cx="13042821" cy="12740"/>
          </a:xfrm>
          <a:prstGeom prst="rect">
            <a:avLst/>
          </a:prstGeom>
          <a:solidFill>
            <a:srgbClr val="4C4C4D">
              <a:alpha val="50000"/>
            </a:srgbClr>
          </a:solidFill>
          <a:ln/>
        </p:spPr>
        <p:txBody>
          <a:bodyPr/>
          <a:lstStyle/>
          <a:p>
            <a:endParaRPr lang="lv-LV"/>
          </a:p>
        </p:txBody>
      </p:sp>
      <p:sp>
        <p:nvSpPr>
          <p:cNvPr id="6" name="Text 4"/>
          <p:cNvSpPr/>
          <p:nvPr/>
        </p:nvSpPr>
        <p:spPr>
          <a:xfrm>
            <a:off x="793790" y="2260878"/>
            <a:ext cx="6749415" cy="425291"/>
          </a:xfrm>
          <a:prstGeom prst="rect">
            <a:avLst/>
          </a:prstGeom>
          <a:noFill/>
          <a:ln/>
        </p:spPr>
        <p:txBody>
          <a:bodyPr wrap="none" lIns="0" tIns="0" rIns="0" bIns="0" rtlCol="0" anchor="t"/>
          <a:lstStyle/>
          <a:p>
            <a:pPr marL="0" indent="0" algn="l">
              <a:lnSpc>
                <a:spcPts val="3300"/>
              </a:lnSpc>
              <a:buNone/>
            </a:pPr>
            <a:r>
              <a:rPr lang="en-US" sz="2650" dirty="0">
                <a:solidFill>
                  <a:srgbClr val="152D47"/>
                </a:solidFill>
                <a:latin typeface="Crimson Pro Semi Bold" pitchFamily="34" charset="0"/>
                <a:ea typeface="Crimson Pro Semi Bold" pitchFamily="34" charset="-122"/>
                <a:cs typeface="Crimson Pro Semi Bold" pitchFamily="34" charset="-120"/>
              </a:rPr>
              <a:t>Kādēļ reklāma vispār parādās un kad tā parādās </a:t>
            </a:r>
            <a:endParaRPr lang="en-US" sz="2650" dirty="0"/>
          </a:p>
        </p:txBody>
      </p:sp>
      <p:sp>
        <p:nvSpPr>
          <p:cNvPr id="7" name="Text 5"/>
          <p:cNvSpPr/>
          <p:nvPr/>
        </p:nvSpPr>
        <p:spPr>
          <a:xfrm>
            <a:off x="793790" y="2737128"/>
            <a:ext cx="2126456" cy="265747"/>
          </a:xfrm>
          <a:prstGeom prst="rect">
            <a:avLst/>
          </a:prstGeom>
          <a:noFill/>
          <a:ln/>
        </p:spPr>
        <p:txBody>
          <a:bodyPr wrap="none" lIns="0" tIns="0" rIns="0" bIns="0" rtlCol="0" anchor="t"/>
          <a:lstStyle/>
          <a:p>
            <a:pPr marL="0" indent="0" algn="l">
              <a:lnSpc>
                <a:spcPts val="2050"/>
              </a:lnSpc>
              <a:buNone/>
            </a:pPr>
            <a:r>
              <a:rPr lang="en-US" sz="1650" dirty="0">
                <a:solidFill>
                  <a:srgbClr val="152D47"/>
                </a:solidFill>
                <a:latin typeface="Crimson Pro Semi Bold" pitchFamily="34" charset="0"/>
                <a:ea typeface="Crimson Pro Semi Bold" pitchFamily="34" charset="-122"/>
                <a:cs typeface="Crimson Pro Semi Bold" pitchFamily="34" charset="-120"/>
              </a:rPr>
              <a:t>The AdWords auction</a:t>
            </a:r>
            <a:endParaRPr lang="en-US" sz="1650" dirty="0"/>
          </a:p>
        </p:txBody>
      </p:sp>
      <p:sp>
        <p:nvSpPr>
          <p:cNvPr id="8" name="Shape 6"/>
          <p:cNvSpPr/>
          <p:nvPr/>
        </p:nvSpPr>
        <p:spPr>
          <a:xfrm>
            <a:off x="793790" y="3194209"/>
            <a:ext cx="4262557" cy="1338263"/>
          </a:xfrm>
          <a:prstGeom prst="roundRect">
            <a:avLst>
              <a:gd name="adj" fmla="val 8199"/>
            </a:avLst>
          </a:prstGeom>
          <a:solidFill>
            <a:srgbClr val="FFFFFF"/>
          </a:solidFill>
          <a:ln w="22860">
            <a:solidFill>
              <a:srgbClr val="D8D4D4"/>
            </a:solidFill>
            <a:prstDash val="solid"/>
          </a:ln>
        </p:spPr>
        <p:txBody>
          <a:bodyPr/>
          <a:lstStyle/>
          <a:p>
            <a:endParaRPr lang="lv-LV"/>
          </a:p>
        </p:txBody>
      </p:sp>
      <p:sp>
        <p:nvSpPr>
          <p:cNvPr id="9" name="Shape 7"/>
          <p:cNvSpPr/>
          <p:nvPr/>
        </p:nvSpPr>
        <p:spPr>
          <a:xfrm>
            <a:off x="770930" y="3194209"/>
            <a:ext cx="91440" cy="1338263"/>
          </a:xfrm>
          <a:prstGeom prst="roundRect">
            <a:avLst>
              <a:gd name="adj" fmla="val 27907"/>
            </a:avLst>
          </a:prstGeom>
          <a:solidFill>
            <a:srgbClr val="2150FE"/>
          </a:solidFill>
          <a:ln/>
        </p:spPr>
        <p:txBody>
          <a:bodyPr/>
          <a:lstStyle/>
          <a:p>
            <a:endParaRPr lang="lv-LV"/>
          </a:p>
        </p:txBody>
      </p:sp>
      <p:sp>
        <p:nvSpPr>
          <p:cNvPr id="10" name="Text 8"/>
          <p:cNvSpPr/>
          <p:nvPr/>
        </p:nvSpPr>
        <p:spPr>
          <a:xfrm>
            <a:off x="1055251" y="3387090"/>
            <a:ext cx="3808214" cy="952500"/>
          </a:xfrm>
          <a:prstGeom prst="rect">
            <a:avLst/>
          </a:prstGeom>
          <a:noFill/>
          <a:ln/>
        </p:spPr>
        <p:txBody>
          <a:bodyPr wrap="squar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Veicot jebkuru meklējumu Google atrod visas reklāmas, kas definētas parādīties uz atbilstošu atslēgvārdu vai frāzi Kādēļ reklāma vispār parādās un kad tā parādās The AdWords auction</a:t>
            </a:r>
            <a:endParaRPr lang="en-US" sz="1300" dirty="0"/>
          </a:p>
        </p:txBody>
      </p:sp>
      <p:sp>
        <p:nvSpPr>
          <p:cNvPr id="11" name="Shape 9"/>
          <p:cNvSpPr/>
          <p:nvPr/>
        </p:nvSpPr>
        <p:spPr>
          <a:xfrm>
            <a:off x="5183862" y="3194209"/>
            <a:ext cx="4262557" cy="1338263"/>
          </a:xfrm>
          <a:prstGeom prst="roundRect">
            <a:avLst>
              <a:gd name="adj" fmla="val 8199"/>
            </a:avLst>
          </a:prstGeom>
          <a:solidFill>
            <a:srgbClr val="FFFFFF"/>
          </a:solidFill>
          <a:ln w="22860">
            <a:solidFill>
              <a:srgbClr val="D8D4D4"/>
            </a:solidFill>
            <a:prstDash val="solid"/>
          </a:ln>
        </p:spPr>
        <p:txBody>
          <a:bodyPr/>
          <a:lstStyle/>
          <a:p>
            <a:endParaRPr lang="lv-LV"/>
          </a:p>
        </p:txBody>
      </p:sp>
      <p:sp>
        <p:nvSpPr>
          <p:cNvPr id="12" name="Shape 10"/>
          <p:cNvSpPr/>
          <p:nvPr/>
        </p:nvSpPr>
        <p:spPr>
          <a:xfrm>
            <a:off x="5161002" y="3194209"/>
            <a:ext cx="91440" cy="1338263"/>
          </a:xfrm>
          <a:prstGeom prst="roundRect">
            <a:avLst>
              <a:gd name="adj" fmla="val 27907"/>
            </a:avLst>
          </a:prstGeom>
          <a:solidFill>
            <a:srgbClr val="2150FE"/>
          </a:solidFill>
          <a:ln/>
        </p:spPr>
        <p:txBody>
          <a:bodyPr/>
          <a:lstStyle/>
          <a:p>
            <a:endParaRPr lang="lv-LV"/>
          </a:p>
        </p:txBody>
      </p:sp>
      <p:sp>
        <p:nvSpPr>
          <p:cNvPr id="13" name="Text 11"/>
          <p:cNvSpPr/>
          <p:nvPr/>
        </p:nvSpPr>
        <p:spPr>
          <a:xfrm>
            <a:off x="5445323" y="3387090"/>
            <a:ext cx="3808214" cy="714375"/>
          </a:xfrm>
          <a:prstGeom prst="rect">
            <a:avLst/>
          </a:prstGeom>
          <a:noFill/>
          <a:ln/>
        </p:spPr>
        <p:txBody>
          <a:bodyPr wrap="squar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 Google atlasa reklāmas kurām ir ierobežojumi (Budžets, GEO u.c) Pārbauda konkrēto lietotāju vai ir tam vērts šobrīd parādīties </a:t>
            </a:r>
            <a:endParaRPr lang="en-US" sz="1300" dirty="0"/>
          </a:p>
        </p:txBody>
      </p:sp>
      <p:sp>
        <p:nvSpPr>
          <p:cNvPr id="14" name="Shape 12"/>
          <p:cNvSpPr/>
          <p:nvPr/>
        </p:nvSpPr>
        <p:spPr>
          <a:xfrm>
            <a:off x="9573935" y="3194209"/>
            <a:ext cx="4262557" cy="1338263"/>
          </a:xfrm>
          <a:prstGeom prst="roundRect">
            <a:avLst>
              <a:gd name="adj" fmla="val 8199"/>
            </a:avLst>
          </a:prstGeom>
          <a:solidFill>
            <a:srgbClr val="FFFFFF"/>
          </a:solidFill>
          <a:ln w="22860">
            <a:solidFill>
              <a:srgbClr val="D8D4D4"/>
            </a:solidFill>
            <a:prstDash val="solid"/>
          </a:ln>
        </p:spPr>
        <p:txBody>
          <a:bodyPr/>
          <a:lstStyle/>
          <a:p>
            <a:endParaRPr lang="lv-LV"/>
          </a:p>
        </p:txBody>
      </p:sp>
      <p:sp>
        <p:nvSpPr>
          <p:cNvPr id="15" name="Shape 13"/>
          <p:cNvSpPr/>
          <p:nvPr/>
        </p:nvSpPr>
        <p:spPr>
          <a:xfrm>
            <a:off x="9551075" y="3194209"/>
            <a:ext cx="91440" cy="1338263"/>
          </a:xfrm>
          <a:prstGeom prst="roundRect">
            <a:avLst>
              <a:gd name="adj" fmla="val 27907"/>
            </a:avLst>
          </a:prstGeom>
          <a:solidFill>
            <a:srgbClr val="2150FE"/>
          </a:solidFill>
          <a:ln/>
        </p:spPr>
        <p:txBody>
          <a:bodyPr/>
          <a:lstStyle/>
          <a:p>
            <a:endParaRPr lang="lv-LV"/>
          </a:p>
        </p:txBody>
      </p:sp>
      <p:sp>
        <p:nvSpPr>
          <p:cNvPr id="16" name="Text 14"/>
          <p:cNvSpPr/>
          <p:nvPr/>
        </p:nvSpPr>
        <p:spPr>
          <a:xfrm>
            <a:off x="9835396" y="3387090"/>
            <a:ext cx="3808214" cy="476250"/>
          </a:xfrm>
          <a:prstGeom prst="rect">
            <a:avLst/>
          </a:prstGeom>
          <a:noFill/>
          <a:ln/>
        </p:spPr>
        <p:txBody>
          <a:bodyPr wrap="square" lIns="0" tIns="0" rIns="0" bIns="0" rtlCol="0" anchor="t"/>
          <a:lstStyle/>
          <a:p>
            <a:pPr marL="0" indent="0" algn="l">
              <a:lnSpc>
                <a:spcPts val="1850"/>
              </a:lnSpc>
              <a:buNone/>
            </a:pPr>
            <a:r>
              <a:rPr lang="en-US" sz="1300" dirty="0">
                <a:solidFill>
                  <a:srgbClr val="4C4C4D"/>
                </a:solidFill>
                <a:latin typeface="Heebo" pitchFamily="34" charset="0"/>
                <a:ea typeface="Heebo" pitchFamily="34" charset="-122"/>
                <a:cs typeface="Heebo" pitchFamily="34" charset="-120"/>
              </a:rPr>
              <a:t> Google parāda reklāmas ar augstākajiem Ad Rank, jeb tās kuras atbilstība ir vissaugstākā </a:t>
            </a:r>
            <a:endParaRPr lang="en-US" sz="13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837843"/>
            <a:ext cx="668893" cy="668893"/>
          </a:xfrm>
          <a:prstGeom prst="rect">
            <a:avLst/>
          </a:prstGeom>
        </p:spPr>
      </p:pic>
      <p:sp>
        <p:nvSpPr>
          <p:cNvPr id="3" name="Text 0"/>
          <p:cNvSpPr/>
          <p:nvPr/>
        </p:nvSpPr>
        <p:spPr>
          <a:xfrm>
            <a:off x="2144316" y="812840"/>
            <a:ext cx="11699796" cy="215979"/>
          </a:xfrm>
          <a:prstGeom prst="rect">
            <a:avLst/>
          </a:prstGeom>
          <a:noFill/>
          <a:ln/>
        </p:spPr>
        <p:txBody>
          <a:bodyPr wrap="none" lIns="0" tIns="0" rIns="0" bIns="0" rtlCol="0" anchor="t"/>
          <a:lstStyle/>
          <a:p>
            <a:pPr marL="0" indent="0" algn="l">
              <a:lnSpc>
                <a:spcPts val="1700"/>
              </a:lnSpc>
              <a:buNone/>
            </a:pPr>
            <a:endParaRPr lang="en-US" sz="1250" dirty="0"/>
          </a:p>
        </p:txBody>
      </p:sp>
      <p:sp>
        <p:nvSpPr>
          <p:cNvPr id="4" name="Text 1"/>
          <p:cNvSpPr/>
          <p:nvPr/>
        </p:nvSpPr>
        <p:spPr>
          <a:xfrm>
            <a:off x="793790" y="1798439"/>
            <a:ext cx="8462248" cy="496133"/>
          </a:xfrm>
          <a:prstGeom prst="rect">
            <a:avLst/>
          </a:prstGeom>
          <a:noFill/>
          <a:ln/>
        </p:spPr>
        <p:txBody>
          <a:bodyPr wrap="none" lIns="0" tIns="0" rIns="0" bIns="0" rtlCol="0" anchor="t"/>
          <a:lstStyle/>
          <a:p>
            <a:pPr marL="0" indent="0" algn="l">
              <a:lnSpc>
                <a:spcPts val="3900"/>
              </a:lnSpc>
              <a:buNone/>
            </a:pPr>
            <a:r>
              <a:rPr lang="en-US" sz="3100" dirty="0">
                <a:solidFill>
                  <a:srgbClr val="152D47"/>
                </a:solidFill>
                <a:latin typeface="Crimson Pro Semi Bold" pitchFamily="34" charset="0"/>
                <a:ea typeface="Crimson Pro Semi Bold" pitchFamily="34" charset="-122"/>
                <a:cs typeface="Crimson Pro Semi Bold" pitchFamily="34" charset="-120"/>
              </a:rPr>
              <a:t>FAKTORI KAS IETEKMĒ REKLĀMAS EFEKTIVITĀTI:</a:t>
            </a:r>
            <a:endParaRPr lang="en-US" sz="3100" dirty="0"/>
          </a:p>
        </p:txBody>
      </p:sp>
      <p:sp>
        <p:nvSpPr>
          <p:cNvPr id="5" name="Shape 2"/>
          <p:cNvSpPr/>
          <p:nvPr/>
        </p:nvSpPr>
        <p:spPr>
          <a:xfrm>
            <a:off x="793790" y="2461260"/>
            <a:ext cx="3177302" cy="2291001"/>
          </a:xfrm>
          <a:prstGeom prst="roundRect">
            <a:avLst>
              <a:gd name="adj" fmla="val 4790"/>
            </a:avLst>
          </a:prstGeom>
          <a:solidFill>
            <a:srgbClr val="FFFFFF"/>
          </a:solidFill>
          <a:ln w="22860">
            <a:solidFill>
              <a:srgbClr val="D8D4D4"/>
            </a:solidFill>
            <a:prstDash val="solid"/>
          </a:ln>
        </p:spPr>
        <p:txBody>
          <a:bodyPr/>
          <a:lstStyle/>
          <a:p>
            <a:endParaRPr lang="lv-LV"/>
          </a:p>
        </p:txBody>
      </p:sp>
      <p:sp>
        <p:nvSpPr>
          <p:cNvPr id="6" name="Shape 3"/>
          <p:cNvSpPr/>
          <p:nvPr/>
        </p:nvSpPr>
        <p:spPr>
          <a:xfrm>
            <a:off x="770930" y="2461260"/>
            <a:ext cx="91440" cy="2291001"/>
          </a:xfrm>
          <a:prstGeom prst="roundRect">
            <a:avLst>
              <a:gd name="adj" fmla="val 26046"/>
            </a:avLst>
          </a:prstGeom>
          <a:solidFill>
            <a:srgbClr val="2150FE"/>
          </a:solidFill>
          <a:ln/>
        </p:spPr>
        <p:txBody>
          <a:bodyPr/>
          <a:lstStyle/>
          <a:p>
            <a:endParaRPr lang="lv-LV"/>
          </a:p>
        </p:txBody>
      </p:sp>
      <p:sp>
        <p:nvSpPr>
          <p:cNvPr id="7" name="Text 4"/>
          <p:cNvSpPr/>
          <p:nvPr/>
        </p:nvSpPr>
        <p:spPr>
          <a:xfrm>
            <a:off x="1043940" y="2642830"/>
            <a:ext cx="2745581" cy="431959"/>
          </a:xfrm>
          <a:prstGeom prst="rect">
            <a:avLst/>
          </a:prstGeom>
          <a:noFill/>
          <a:ln/>
        </p:spPr>
        <p:txBody>
          <a:bodyPr wrap="square" lIns="0" tIns="0" rIns="0" bIns="0" rtlCol="0" anchor="t"/>
          <a:lstStyle/>
          <a:p>
            <a:pPr marL="0" indent="0" algn="l">
              <a:lnSpc>
                <a:spcPts val="1700"/>
              </a:lnSpc>
              <a:buNone/>
            </a:pPr>
            <a:r>
              <a:rPr lang="en-US" sz="1250" dirty="0">
                <a:solidFill>
                  <a:srgbClr val="4C4C4D"/>
                </a:solidFill>
                <a:latin typeface="Heebo" pitchFamily="34" charset="0"/>
                <a:ea typeface="Heebo" pitchFamily="34" charset="-122"/>
                <a:cs typeface="Heebo" pitchFamily="34" charset="-120"/>
              </a:rPr>
              <a:t>Reklāmas konta struktūra. (attiecās uz visiem risinājumiem)</a:t>
            </a:r>
            <a:endParaRPr lang="en-US" sz="1250" dirty="0"/>
          </a:p>
        </p:txBody>
      </p:sp>
      <p:sp>
        <p:nvSpPr>
          <p:cNvPr id="8" name="Shape 5"/>
          <p:cNvSpPr/>
          <p:nvPr/>
        </p:nvSpPr>
        <p:spPr>
          <a:xfrm>
            <a:off x="4082177" y="2461260"/>
            <a:ext cx="3177421" cy="2291001"/>
          </a:xfrm>
          <a:prstGeom prst="roundRect">
            <a:avLst>
              <a:gd name="adj" fmla="val 4790"/>
            </a:avLst>
          </a:prstGeom>
          <a:solidFill>
            <a:srgbClr val="FFFFFF"/>
          </a:solidFill>
          <a:ln w="22860">
            <a:solidFill>
              <a:srgbClr val="D8D4D4"/>
            </a:solidFill>
            <a:prstDash val="solid"/>
          </a:ln>
        </p:spPr>
        <p:txBody>
          <a:bodyPr/>
          <a:lstStyle/>
          <a:p>
            <a:endParaRPr lang="lv-LV"/>
          </a:p>
        </p:txBody>
      </p:sp>
      <p:sp>
        <p:nvSpPr>
          <p:cNvPr id="9" name="Shape 6"/>
          <p:cNvSpPr/>
          <p:nvPr/>
        </p:nvSpPr>
        <p:spPr>
          <a:xfrm>
            <a:off x="4059317" y="2461260"/>
            <a:ext cx="91440" cy="2291001"/>
          </a:xfrm>
          <a:prstGeom prst="roundRect">
            <a:avLst>
              <a:gd name="adj" fmla="val 26046"/>
            </a:avLst>
          </a:prstGeom>
          <a:solidFill>
            <a:srgbClr val="2150FE"/>
          </a:solidFill>
          <a:ln/>
        </p:spPr>
        <p:txBody>
          <a:bodyPr/>
          <a:lstStyle/>
          <a:p>
            <a:endParaRPr lang="lv-LV"/>
          </a:p>
        </p:txBody>
      </p:sp>
      <p:sp>
        <p:nvSpPr>
          <p:cNvPr id="10" name="Text 7"/>
          <p:cNvSpPr/>
          <p:nvPr/>
        </p:nvSpPr>
        <p:spPr>
          <a:xfrm>
            <a:off x="4332327" y="2642830"/>
            <a:ext cx="2745700" cy="431959"/>
          </a:xfrm>
          <a:prstGeom prst="rect">
            <a:avLst/>
          </a:prstGeom>
          <a:noFill/>
          <a:ln/>
        </p:spPr>
        <p:txBody>
          <a:bodyPr wrap="square" lIns="0" tIns="0" rIns="0" bIns="0" rtlCol="0" anchor="t"/>
          <a:lstStyle/>
          <a:p>
            <a:pPr marL="0" indent="0" algn="l">
              <a:lnSpc>
                <a:spcPts val="1700"/>
              </a:lnSpc>
              <a:buNone/>
            </a:pPr>
            <a:r>
              <a:rPr lang="en-US" sz="1250" dirty="0">
                <a:solidFill>
                  <a:srgbClr val="4C4C4D"/>
                </a:solidFill>
                <a:latin typeface="Heebo" pitchFamily="34" charset="0"/>
                <a:ea typeface="Heebo" pitchFamily="34" charset="-122"/>
                <a:cs typeface="Heebo" pitchFamily="34" charset="-120"/>
              </a:rPr>
              <a:t>Kādi segmentēšanas veidi izvēlēti (attiecās uz visiem risinājumiem)</a:t>
            </a:r>
            <a:endParaRPr lang="en-US" sz="1250" dirty="0"/>
          </a:p>
        </p:txBody>
      </p:sp>
      <p:sp>
        <p:nvSpPr>
          <p:cNvPr id="11" name="Shape 8"/>
          <p:cNvSpPr/>
          <p:nvPr/>
        </p:nvSpPr>
        <p:spPr>
          <a:xfrm>
            <a:off x="7370683" y="2461260"/>
            <a:ext cx="3177421" cy="2291001"/>
          </a:xfrm>
          <a:prstGeom prst="roundRect">
            <a:avLst>
              <a:gd name="adj" fmla="val 4790"/>
            </a:avLst>
          </a:prstGeom>
          <a:solidFill>
            <a:srgbClr val="FFFFFF"/>
          </a:solidFill>
          <a:ln w="22860">
            <a:solidFill>
              <a:srgbClr val="D8D4D4"/>
            </a:solidFill>
            <a:prstDash val="solid"/>
          </a:ln>
        </p:spPr>
        <p:txBody>
          <a:bodyPr/>
          <a:lstStyle/>
          <a:p>
            <a:endParaRPr lang="lv-LV"/>
          </a:p>
        </p:txBody>
      </p:sp>
      <p:sp>
        <p:nvSpPr>
          <p:cNvPr id="12" name="Shape 9"/>
          <p:cNvSpPr/>
          <p:nvPr/>
        </p:nvSpPr>
        <p:spPr>
          <a:xfrm>
            <a:off x="7347823" y="2461260"/>
            <a:ext cx="91440" cy="2291001"/>
          </a:xfrm>
          <a:prstGeom prst="roundRect">
            <a:avLst>
              <a:gd name="adj" fmla="val 26046"/>
            </a:avLst>
          </a:prstGeom>
          <a:solidFill>
            <a:srgbClr val="2150FE"/>
          </a:solidFill>
          <a:ln/>
        </p:spPr>
        <p:txBody>
          <a:bodyPr/>
          <a:lstStyle/>
          <a:p>
            <a:endParaRPr lang="lv-LV"/>
          </a:p>
        </p:txBody>
      </p:sp>
      <p:sp>
        <p:nvSpPr>
          <p:cNvPr id="13" name="Text 10"/>
          <p:cNvSpPr/>
          <p:nvPr/>
        </p:nvSpPr>
        <p:spPr>
          <a:xfrm>
            <a:off x="7620833" y="2642830"/>
            <a:ext cx="2745700" cy="431959"/>
          </a:xfrm>
          <a:prstGeom prst="rect">
            <a:avLst/>
          </a:prstGeom>
          <a:noFill/>
          <a:ln/>
        </p:spPr>
        <p:txBody>
          <a:bodyPr wrap="square" lIns="0" tIns="0" rIns="0" bIns="0" rtlCol="0" anchor="t"/>
          <a:lstStyle/>
          <a:p>
            <a:pPr marL="0" indent="0" algn="l">
              <a:lnSpc>
                <a:spcPts val="1700"/>
              </a:lnSpc>
              <a:buNone/>
            </a:pPr>
            <a:r>
              <a:rPr lang="en-US" sz="1250" dirty="0">
                <a:solidFill>
                  <a:srgbClr val="4C4C4D"/>
                </a:solidFill>
                <a:latin typeface="Heebo" pitchFamily="34" charset="0"/>
                <a:ea typeface="Heebo" pitchFamily="34" charset="-122"/>
                <a:cs typeface="Heebo" pitchFamily="34" charset="-120"/>
              </a:rPr>
              <a:t>Kā noformēti, izveidoti reklāmu materiāli </a:t>
            </a:r>
            <a:endParaRPr lang="en-US" sz="1250" dirty="0"/>
          </a:p>
        </p:txBody>
      </p:sp>
      <p:sp>
        <p:nvSpPr>
          <p:cNvPr id="14" name="Shape 11"/>
          <p:cNvSpPr/>
          <p:nvPr/>
        </p:nvSpPr>
        <p:spPr>
          <a:xfrm>
            <a:off x="10659189" y="2461260"/>
            <a:ext cx="3177421" cy="2291001"/>
          </a:xfrm>
          <a:prstGeom prst="roundRect">
            <a:avLst>
              <a:gd name="adj" fmla="val 4790"/>
            </a:avLst>
          </a:prstGeom>
          <a:solidFill>
            <a:srgbClr val="FFFFFF"/>
          </a:solidFill>
          <a:ln w="22860">
            <a:solidFill>
              <a:srgbClr val="D8D4D4"/>
            </a:solidFill>
            <a:prstDash val="solid"/>
          </a:ln>
        </p:spPr>
        <p:txBody>
          <a:bodyPr/>
          <a:lstStyle/>
          <a:p>
            <a:endParaRPr lang="lv-LV"/>
          </a:p>
        </p:txBody>
      </p:sp>
      <p:sp>
        <p:nvSpPr>
          <p:cNvPr id="15" name="Shape 12"/>
          <p:cNvSpPr/>
          <p:nvPr/>
        </p:nvSpPr>
        <p:spPr>
          <a:xfrm>
            <a:off x="10636329" y="2461260"/>
            <a:ext cx="91440" cy="2291001"/>
          </a:xfrm>
          <a:prstGeom prst="roundRect">
            <a:avLst>
              <a:gd name="adj" fmla="val 26046"/>
            </a:avLst>
          </a:prstGeom>
          <a:solidFill>
            <a:srgbClr val="2150FE"/>
          </a:solidFill>
          <a:ln/>
        </p:spPr>
        <p:txBody>
          <a:bodyPr/>
          <a:lstStyle/>
          <a:p>
            <a:endParaRPr lang="lv-LV"/>
          </a:p>
        </p:txBody>
      </p:sp>
      <p:sp>
        <p:nvSpPr>
          <p:cNvPr id="16" name="Text 13"/>
          <p:cNvSpPr/>
          <p:nvPr/>
        </p:nvSpPr>
        <p:spPr>
          <a:xfrm>
            <a:off x="10909340" y="2642830"/>
            <a:ext cx="2745700" cy="431959"/>
          </a:xfrm>
          <a:prstGeom prst="rect">
            <a:avLst/>
          </a:prstGeom>
          <a:noFill/>
          <a:ln/>
        </p:spPr>
        <p:txBody>
          <a:bodyPr wrap="square" lIns="0" tIns="0" rIns="0" bIns="0" rtlCol="0" anchor="t"/>
          <a:lstStyle/>
          <a:p>
            <a:pPr marL="0" indent="0" algn="l">
              <a:lnSpc>
                <a:spcPts val="1700"/>
              </a:lnSpc>
              <a:buNone/>
            </a:pPr>
            <a:r>
              <a:rPr lang="en-US" sz="1250" dirty="0">
                <a:solidFill>
                  <a:srgbClr val="4C4C4D"/>
                </a:solidFill>
                <a:latin typeface="Heebo" pitchFamily="34" charset="0"/>
                <a:ea typeface="Heebo" pitchFamily="34" charset="-122"/>
                <a:cs typeface="Heebo" pitchFamily="34" charset="-120"/>
              </a:rPr>
              <a:t>Kādus atslēgvārdus izvēlēties, kādus bloķēt ( Search)</a:t>
            </a:r>
            <a:endParaRPr lang="en-US" sz="1250" dirty="0"/>
          </a:p>
        </p:txBody>
      </p:sp>
      <p:sp>
        <p:nvSpPr>
          <p:cNvPr id="17" name="Text 14"/>
          <p:cNvSpPr/>
          <p:nvPr/>
        </p:nvSpPr>
        <p:spPr>
          <a:xfrm>
            <a:off x="10909340" y="3141464"/>
            <a:ext cx="2745700" cy="431959"/>
          </a:xfrm>
          <a:prstGeom prst="rect">
            <a:avLst/>
          </a:prstGeom>
          <a:noFill/>
          <a:ln/>
        </p:spPr>
        <p:txBody>
          <a:bodyPr wrap="square" lIns="0" tIns="0" rIns="0" bIns="0" rtlCol="0" anchor="t"/>
          <a:lstStyle/>
          <a:p>
            <a:pPr marL="0" indent="0" algn="l">
              <a:lnSpc>
                <a:spcPts val="1700"/>
              </a:lnSpc>
              <a:buNone/>
            </a:pPr>
            <a:r>
              <a:rPr lang="en-US" sz="1250" dirty="0">
                <a:solidFill>
                  <a:srgbClr val="4C4C4D"/>
                </a:solidFill>
                <a:latin typeface="Heebo" pitchFamily="34" charset="0"/>
                <a:ea typeface="Heebo" pitchFamily="34" charset="-122"/>
                <a:cs typeface="Heebo" pitchFamily="34" charset="-120"/>
              </a:rPr>
              <a:t>Cik plašu vai šauru meklēšanu izvērst ( Search)</a:t>
            </a:r>
            <a:endParaRPr lang="en-US" sz="1250" dirty="0"/>
          </a:p>
        </p:txBody>
      </p:sp>
      <p:sp>
        <p:nvSpPr>
          <p:cNvPr id="18" name="Text 15"/>
          <p:cNvSpPr/>
          <p:nvPr/>
        </p:nvSpPr>
        <p:spPr>
          <a:xfrm>
            <a:off x="10909340" y="3640098"/>
            <a:ext cx="2745700" cy="431959"/>
          </a:xfrm>
          <a:prstGeom prst="rect">
            <a:avLst/>
          </a:prstGeom>
          <a:noFill/>
          <a:ln/>
        </p:spPr>
        <p:txBody>
          <a:bodyPr wrap="square" lIns="0" tIns="0" rIns="0" bIns="0" rtlCol="0" anchor="t"/>
          <a:lstStyle/>
          <a:p>
            <a:pPr marL="0" indent="0" algn="l">
              <a:lnSpc>
                <a:spcPts val="1700"/>
              </a:lnSpc>
              <a:buNone/>
            </a:pPr>
            <a:r>
              <a:rPr lang="en-US" sz="1250" dirty="0">
                <a:solidFill>
                  <a:srgbClr val="4C4C4D"/>
                </a:solidFill>
                <a:latin typeface="Heebo" pitchFamily="34" charset="0"/>
                <a:ea typeface="Heebo" pitchFamily="34" charset="-122"/>
                <a:cs typeface="Heebo" pitchFamily="34" charset="-120"/>
              </a:rPr>
              <a:t>Reklāmas tekstu izveide, atbilstoši paraugpraksei ( Search)</a:t>
            </a:r>
            <a:endParaRPr lang="en-US" sz="1250" dirty="0"/>
          </a:p>
        </p:txBody>
      </p:sp>
      <p:sp>
        <p:nvSpPr>
          <p:cNvPr id="19" name="Text 16"/>
          <p:cNvSpPr/>
          <p:nvPr/>
        </p:nvSpPr>
        <p:spPr>
          <a:xfrm>
            <a:off x="10909340" y="4138732"/>
            <a:ext cx="2745700" cy="431959"/>
          </a:xfrm>
          <a:prstGeom prst="rect">
            <a:avLst/>
          </a:prstGeom>
          <a:noFill/>
          <a:ln/>
        </p:spPr>
        <p:txBody>
          <a:bodyPr wrap="square" lIns="0" tIns="0" rIns="0" bIns="0" rtlCol="0" anchor="t"/>
          <a:lstStyle/>
          <a:p>
            <a:pPr marL="0" indent="0" algn="l">
              <a:lnSpc>
                <a:spcPts val="1700"/>
              </a:lnSpc>
              <a:buNone/>
            </a:pPr>
            <a:r>
              <a:rPr lang="en-US" sz="1250" dirty="0">
                <a:solidFill>
                  <a:srgbClr val="4C4C4D"/>
                </a:solidFill>
                <a:latin typeface="Heebo" pitchFamily="34" charset="0"/>
                <a:ea typeface="Heebo" pitchFamily="34" charset="-122"/>
                <a:cs typeface="Heebo" pitchFamily="34" charset="-120"/>
              </a:rPr>
              <a:t>Google konta un Analytics integrācija, datu analīze. Rezultāta interpretācija</a:t>
            </a:r>
            <a:endParaRPr lang="en-US" sz="1250" dirty="0"/>
          </a:p>
        </p:txBody>
      </p:sp>
      <p:sp>
        <p:nvSpPr>
          <p:cNvPr id="20" name="Shape 17"/>
          <p:cNvSpPr/>
          <p:nvPr/>
        </p:nvSpPr>
        <p:spPr>
          <a:xfrm>
            <a:off x="793790" y="4916924"/>
            <a:ext cx="13042821" cy="11906"/>
          </a:xfrm>
          <a:prstGeom prst="rect">
            <a:avLst/>
          </a:prstGeom>
          <a:solidFill>
            <a:srgbClr val="4C4C4D">
              <a:alpha val="50000"/>
            </a:srgbClr>
          </a:solidFill>
          <a:ln/>
        </p:spPr>
        <p:txBody>
          <a:bodyPr/>
          <a:lstStyle/>
          <a:p>
            <a:endParaRPr lang="lv-LV"/>
          </a:p>
        </p:txBody>
      </p:sp>
      <p:sp>
        <p:nvSpPr>
          <p:cNvPr id="22" name="Text 18"/>
          <p:cNvSpPr/>
          <p:nvPr/>
        </p:nvSpPr>
        <p:spPr>
          <a:xfrm>
            <a:off x="4293156" y="5193506"/>
            <a:ext cx="9550956" cy="215979"/>
          </a:xfrm>
          <a:prstGeom prst="rect">
            <a:avLst/>
          </a:prstGeom>
          <a:noFill/>
          <a:ln/>
        </p:spPr>
        <p:txBody>
          <a:bodyPr wrap="none" lIns="0" tIns="0" rIns="0" bIns="0" rtlCol="0" anchor="t"/>
          <a:lstStyle/>
          <a:p>
            <a:pPr marL="0" indent="0" algn="l">
              <a:lnSpc>
                <a:spcPts val="1700"/>
              </a:lnSpc>
              <a:buNone/>
            </a:pPr>
            <a:endParaRPr lang="en-US" sz="12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2336244"/>
            <a:ext cx="6501051" cy="566976"/>
          </a:xfrm>
          <a:prstGeom prst="rect">
            <a:avLst/>
          </a:prstGeom>
          <a:noFill/>
          <a:ln/>
        </p:spPr>
        <p:txBody>
          <a:bodyPr wrap="none" lIns="0" tIns="0" rIns="0" bIns="0" rtlCol="0" anchor="t"/>
          <a:lstStyle/>
          <a:p>
            <a:pPr marL="0" indent="0" algn="l">
              <a:lnSpc>
                <a:spcPts val="4450"/>
              </a:lnSpc>
              <a:buNone/>
            </a:pPr>
            <a:r>
              <a:rPr lang="en-US" sz="3550" dirty="0">
                <a:solidFill>
                  <a:srgbClr val="152D47"/>
                </a:solidFill>
                <a:latin typeface="Crimson Pro Semi Bold" pitchFamily="34" charset="0"/>
                <a:ea typeface="Crimson Pro Semi Bold" pitchFamily="34" charset="-122"/>
                <a:cs typeface="Crimson Pro Semi Bold" pitchFamily="34" charset="-120"/>
                <a:hlinkClick r:id="rId3"/>
              </a:rPr>
              <a:t>Kā tiek noteikta reklāmas pozīcija</a:t>
            </a:r>
            <a:r>
              <a:rPr lang="en-US" sz="3550" dirty="0">
                <a:solidFill>
                  <a:srgbClr val="152D47"/>
                </a:solidFill>
                <a:latin typeface="Crimson Pro Semi Bold" pitchFamily="34" charset="0"/>
                <a:ea typeface="Crimson Pro Semi Bold" pitchFamily="34" charset="-122"/>
                <a:cs typeface="Crimson Pro Semi Bold" pitchFamily="34" charset="-120"/>
              </a:rPr>
              <a:t>?</a:t>
            </a:r>
            <a:endParaRPr lang="en-US" sz="3550" dirty="0"/>
          </a:p>
        </p:txBody>
      </p:sp>
      <p:sp>
        <p:nvSpPr>
          <p:cNvPr id="3" name="Shape 1"/>
          <p:cNvSpPr/>
          <p:nvPr/>
        </p:nvSpPr>
        <p:spPr>
          <a:xfrm>
            <a:off x="793790" y="3413522"/>
            <a:ext cx="13042821" cy="16907"/>
          </a:xfrm>
          <a:prstGeom prst="rect">
            <a:avLst/>
          </a:prstGeom>
          <a:solidFill>
            <a:srgbClr val="4C4C4D">
              <a:alpha val="50000"/>
            </a:srgbClr>
          </a:solidFill>
          <a:ln/>
        </p:spPr>
        <p:txBody>
          <a:bodyPr/>
          <a:lstStyle/>
          <a:p>
            <a:endParaRPr lang="lv-LV"/>
          </a:p>
        </p:txBody>
      </p:sp>
      <p:sp>
        <p:nvSpPr>
          <p:cNvPr id="4" name="Shape 2"/>
          <p:cNvSpPr/>
          <p:nvPr/>
        </p:nvSpPr>
        <p:spPr>
          <a:xfrm>
            <a:off x="793790" y="4097298"/>
            <a:ext cx="4196358" cy="30480"/>
          </a:xfrm>
          <a:prstGeom prst="rect">
            <a:avLst/>
          </a:prstGeom>
          <a:solidFill>
            <a:srgbClr val="2150FE"/>
          </a:solidFill>
          <a:ln/>
        </p:spPr>
        <p:txBody>
          <a:bodyPr/>
          <a:lstStyle/>
          <a:p>
            <a:endParaRPr lang="lv-LV"/>
          </a:p>
        </p:txBody>
      </p:sp>
      <p:sp>
        <p:nvSpPr>
          <p:cNvPr id="5" name="Text 3"/>
          <p:cNvSpPr/>
          <p:nvPr/>
        </p:nvSpPr>
        <p:spPr>
          <a:xfrm>
            <a:off x="793790" y="4271605"/>
            <a:ext cx="4196358" cy="1088708"/>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Reklāmu izsole ir veids, kā Google izlemj, kuras reklāmas rādīt un kā tās tiek izvietotas. </a:t>
            </a:r>
            <a:endParaRPr lang="en-US" sz="1750" dirty="0"/>
          </a:p>
        </p:txBody>
      </p:sp>
      <p:sp>
        <p:nvSpPr>
          <p:cNvPr id="6" name="Shape 4"/>
          <p:cNvSpPr/>
          <p:nvPr/>
        </p:nvSpPr>
        <p:spPr>
          <a:xfrm>
            <a:off x="5216962" y="4097298"/>
            <a:ext cx="4196358" cy="30480"/>
          </a:xfrm>
          <a:prstGeom prst="rect">
            <a:avLst/>
          </a:prstGeom>
          <a:solidFill>
            <a:srgbClr val="2150FE"/>
          </a:solidFill>
          <a:ln/>
        </p:spPr>
        <p:txBody>
          <a:bodyPr/>
          <a:lstStyle/>
          <a:p>
            <a:endParaRPr lang="lv-LV"/>
          </a:p>
        </p:txBody>
      </p:sp>
      <p:sp>
        <p:nvSpPr>
          <p:cNvPr id="7" name="Text 5"/>
          <p:cNvSpPr/>
          <p:nvPr/>
        </p:nvSpPr>
        <p:spPr>
          <a:xfrm>
            <a:off x="5216962" y="4271605"/>
            <a:ext cx="4196358" cy="1451610"/>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Google Ads aprēķina reklāmas "AD Rang" katrai reklāmai. Reklāmas rangs nosaka jūsu reklāmas pozīciju un to, vai jūsu reklāmas vispār ir piemērotas rādīšanai. </a:t>
            </a:r>
            <a:endParaRPr lang="en-US" sz="1750" dirty="0"/>
          </a:p>
        </p:txBody>
      </p:sp>
      <p:sp>
        <p:nvSpPr>
          <p:cNvPr id="8" name="Shape 6"/>
          <p:cNvSpPr/>
          <p:nvPr/>
        </p:nvSpPr>
        <p:spPr>
          <a:xfrm>
            <a:off x="9640133" y="4097298"/>
            <a:ext cx="4196358" cy="30480"/>
          </a:xfrm>
          <a:prstGeom prst="rect">
            <a:avLst/>
          </a:prstGeom>
          <a:solidFill>
            <a:srgbClr val="2150FE"/>
          </a:solidFill>
          <a:ln/>
        </p:spPr>
        <p:txBody>
          <a:bodyPr/>
          <a:lstStyle/>
          <a:p>
            <a:endParaRPr lang="lv-LV"/>
          </a:p>
        </p:txBody>
      </p:sp>
      <p:sp>
        <p:nvSpPr>
          <p:cNvPr id="9" name="Text 7"/>
          <p:cNvSpPr/>
          <p:nvPr/>
        </p:nvSpPr>
        <p:spPr>
          <a:xfrm>
            <a:off x="9640133" y="4271605"/>
            <a:ext cx="4196358" cy="1451610"/>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Vispārīgi runājot, reklāma ar augstāko reklāmas rangu tiek rādīta augšējā pozīcijā, un reklāma ar otro augstāko reklāmas rangu - otrajā pozīcijā utt. </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961668"/>
            <a:ext cx="13042821" cy="850583"/>
          </a:xfrm>
          <a:prstGeom prst="rect">
            <a:avLst/>
          </a:prstGeom>
          <a:noFill/>
          <a:ln/>
        </p:spPr>
        <p:txBody>
          <a:bodyPr wrap="square" lIns="0" tIns="0" rIns="0" bIns="0" rtlCol="0" anchor="t"/>
          <a:lstStyle/>
          <a:p>
            <a:pPr marL="0" indent="0" algn="l">
              <a:lnSpc>
                <a:spcPts val="3300"/>
              </a:lnSpc>
              <a:buNone/>
            </a:pPr>
            <a:r>
              <a:rPr lang="en-US" sz="2650" dirty="0">
                <a:solidFill>
                  <a:srgbClr val="152D47"/>
                </a:solidFill>
                <a:latin typeface="Crimson Pro Semi Bold" pitchFamily="34" charset="0"/>
                <a:ea typeface="Crimson Pro Semi Bold" pitchFamily="34" charset="-122"/>
                <a:cs typeface="Crimson Pro Semi Bold" pitchFamily="34" charset="-120"/>
              </a:rPr>
              <a:t>LAI REKLĀMA DARBOTOS AR AUGSTU VEIKSPĒJU, IEVĒROJOT GOOGLE REKLĀMAS PRASĪTOS STANDARTUS. AR MĒRĶI PANĀKT AUGSTĀKU - Ad Rank</a:t>
            </a:r>
            <a:endParaRPr lang="en-US" sz="2650" dirty="0"/>
          </a:p>
        </p:txBody>
      </p:sp>
      <p:sp>
        <p:nvSpPr>
          <p:cNvPr id="3" name="Text 1"/>
          <p:cNvSpPr/>
          <p:nvPr/>
        </p:nvSpPr>
        <p:spPr>
          <a:xfrm>
            <a:off x="793790" y="2265878"/>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AD KONTA UN KAMPAŅU STRUKTŪRA - MĒRĶIM, MĀJASLAPAI UN BUDŽETAM PIEMĒROTA STRUKTŪRA </a:t>
            </a:r>
            <a:endParaRPr lang="en-US" sz="1750" dirty="0"/>
          </a:p>
        </p:txBody>
      </p:sp>
      <p:sp>
        <p:nvSpPr>
          <p:cNvPr id="4" name="Shape 2"/>
          <p:cNvSpPr/>
          <p:nvPr/>
        </p:nvSpPr>
        <p:spPr>
          <a:xfrm>
            <a:off x="793790" y="2883932"/>
            <a:ext cx="4196358" cy="1577578"/>
          </a:xfrm>
          <a:prstGeom prst="roundRect">
            <a:avLst>
              <a:gd name="adj" fmla="val 9274"/>
            </a:avLst>
          </a:prstGeom>
          <a:solidFill>
            <a:srgbClr val="FFFFFF"/>
          </a:solidFill>
          <a:ln w="30480">
            <a:solidFill>
              <a:srgbClr val="D8D4D4"/>
            </a:solidFill>
            <a:prstDash val="solid"/>
          </a:ln>
        </p:spPr>
        <p:txBody>
          <a:bodyPr/>
          <a:lstStyle/>
          <a:p>
            <a:endParaRPr lang="lv-LV"/>
          </a:p>
        </p:txBody>
      </p:sp>
      <p:sp>
        <p:nvSpPr>
          <p:cNvPr id="5" name="Shape 3"/>
          <p:cNvSpPr/>
          <p:nvPr/>
        </p:nvSpPr>
        <p:spPr>
          <a:xfrm>
            <a:off x="763310" y="2883932"/>
            <a:ext cx="121920" cy="1577578"/>
          </a:xfrm>
          <a:prstGeom prst="roundRect">
            <a:avLst>
              <a:gd name="adj" fmla="val 27907"/>
            </a:avLst>
          </a:prstGeom>
          <a:solidFill>
            <a:srgbClr val="2150FE"/>
          </a:solidFill>
          <a:ln/>
        </p:spPr>
        <p:txBody>
          <a:bodyPr/>
          <a:lstStyle/>
          <a:p>
            <a:endParaRPr lang="lv-LV"/>
          </a:p>
        </p:txBody>
      </p:sp>
      <p:sp>
        <p:nvSpPr>
          <p:cNvPr id="6" name="Text 4"/>
          <p:cNvSpPr/>
          <p:nvPr/>
        </p:nvSpPr>
        <p:spPr>
          <a:xfrm>
            <a:off x="1142524" y="3141226"/>
            <a:ext cx="3590330" cy="708660"/>
          </a:xfrm>
          <a:prstGeom prst="rect">
            <a:avLst/>
          </a:prstGeom>
          <a:noFill/>
          <a:ln/>
        </p:spPr>
        <p:txBody>
          <a:bodyPr wrap="squar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1. Bid - </a:t>
            </a:r>
            <a:r>
              <a:rPr lang="en-US" sz="2200" dirty="0">
                <a:solidFill>
                  <a:srgbClr val="4C4C4D"/>
                </a:solidFill>
                <a:latin typeface="Crimson Pro Semi Bold" pitchFamily="34" charset="0"/>
                <a:ea typeface="Crimson Pro Semi Bold" pitchFamily="34" charset="-122"/>
                <a:cs typeface="Crimson Pro Semi Bold" pitchFamily="34" charset="-120"/>
                <a:hlinkClick r:id="rId3"/>
              </a:rPr>
              <a:t>Cik esi gatavs maksāt par kliku. </a:t>
            </a:r>
            <a:endParaRPr lang="en-US" sz="2200" dirty="0"/>
          </a:p>
        </p:txBody>
      </p:sp>
      <p:sp>
        <p:nvSpPr>
          <p:cNvPr id="7" name="Shape 5"/>
          <p:cNvSpPr/>
          <p:nvPr/>
        </p:nvSpPr>
        <p:spPr>
          <a:xfrm>
            <a:off x="5216962" y="2883932"/>
            <a:ext cx="4196358" cy="1577578"/>
          </a:xfrm>
          <a:prstGeom prst="roundRect">
            <a:avLst>
              <a:gd name="adj" fmla="val 9274"/>
            </a:avLst>
          </a:prstGeom>
          <a:solidFill>
            <a:srgbClr val="FFFFFF"/>
          </a:solidFill>
          <a:ln w="30480">
            <a:solidFill>
              <a:srgbClr val="D8D4D4"/>
            </a:solidFill>
            <a:prstDash val="solid"/>
          </a:ln>
        </p:spPr>
        <p:txBody>
          <a:bodyPr/>
          <a:lstStyle/>
          <a:p>
            <a:endParaRPr lang="lv-LV"/>
          </a:p>
        </p:txBody>
      </p:sp>
      <p:sp>
        <p:nvSpPr>
          <p:cNvPr id="8" name="Shape 6"/>
          <p:cNvSpPr/>
          <p:nvPr/>
        </p:nvSpPr>
        <p:spPr>
          <a:xfrm>
            <a:off x="5186482" y="2883932"/>
            <a:ext cx="121920" cy="1577578"/>
          </a:xfrm>
          <a:prstGeom prst="roundRect">
            <a:avLst>
              <a:gd name="adj" fmla="val 27907"/>
            </a:avLst>
          </a:prstGeom>
          <a:solidFill>
            <a:srgbClr val="2150FE"/>
          </a:solidFill>
          <a:ln/>
        </p:spPr>
        <p:txBody>
          <a:bodyPr/>
          <a:lstStyle/>
          <a:p>
            <a:endParaRPr lang="lv-LV"/>
          </a:p>
        </p:txBody>
      </p:sp>
      <p:sp>
        <p:nvSpPr>
          <p:cNvPr id="9" name="Text 7"/>
          <p:cNvSpPr/>
          <p:nvPr/>
        </p:nvSpPr>
        <p:spPr>
          <a:xfrm>
            <a:off x="5565696" y="3141226"/>
            <a:ext cx="3590330" cy="1062990"/>
          </a:xfrm>
          <a:prstGeom prst="rect">
            <a:avLst/>
          </a:prstGeom>
          <a:noFill/>
          <a:ln/>
        </p:spPr>
        <p:txBody>
          <a:bodyPr wrap="squar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2. Ad Formats (Ad Extensions) - Papildus informācija pie reklāmas </a:t>
            </a:r>
            <a:endParaRPr lang="en-US" sz="2200" dirty="0"/>
          </a:p>
        </p:txBody>
      </p:sp>
      <p:sp>
        <p:nvSpPr>
          <p:cNvPr id="10" name="Shape 8"/>
          <p:cNvSpPr/>
          <p:nvPr/>
        </p:nvSpPr>
        <p:spPr>
          <a:xfrm>
            <a:off x="9640133" y="2883932"/>
            <a:ext cx="4196358" cy="1577578"/>
          </a:xfrm>
          <a:prstGeom prst="roundRect">
            <a:avLst>
              <a:gd name="adj" fmla="val 9274"/>
            </a:avLst>
          </a:prstGeom>
          <a:solidFill>
            <a:srgbClr val="FFFFFF"/>
          </a:solidFill>
          <a:ln w="30480">
            <a:solidFill>
              <a:srgbClr val="D8D4D4"/>
            </a:solidFill>
            <a:prstDash val="solid"/>
          </a:ln>
        </p:spPr>
        <p:txBody>
          <a:bodyPr/>
          <a:lstStyle/>
          <a:p>
            <a:endParaRPr lang="lv-LV"/>
          </a:p>
        </p:txBody>
      </p:sp>
      <p:sp>
        <p:nvSpPr>
          <p:cNvPr id="11" name="Shape 9"/>
          <p:cNvSpPr/>
          <p:nvPr/>
        </p:nvSpPr>
        <p:spPr>
          <a:xfrm>
            <a:off x="9609653" y="2883932"/>
            <a:ext cx="121920" cy="1577578"/>
          </a:xfrm>
          <a:prstGeom prst="roundRect">
            <a:avLst>
              <a:gd name="adj" fmla="val 27907"/>
            </a:avLst>
          </a:prstGeom>
          <a:solidFill>
            <a:srgbClr val="2150FE"/>
          </a:solidFill>
          <a:ln/>
        </p:spPr>
        <p:txBody>
          <a:bodyPr/>
          <a:lstStyle/>
          <a:p>
            <a:endParaRPr lang="lv-LV"/>
          </a:p>
        </p:txBody>
      </p:sp>
      <p:sp>
        <p:nvSpPr>
          <p:cNvPr id="12" name="Text 10"/>
          <p:cNvSpPr/>
          <p:nvPr/>
        </p:nvSpPr>
        <p:spPr>
          <a:xfrm>
            <a:off x="9988868" y="314122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D"/>
                </a:solidFill>
                <a:latin typeface="Crimson Pro Semi Bold" pitchFamily="34" charset="0"/>
                <a:ea typeface="Crimson Pro Semi Bold" pitchFamily="34" charset="-122"/>
                <a:cs typeface="Crimson Pro Semi Bold" pitchFamily="34" charset="-120"/>
              </a:rPr>
              <a:t>3. Quality Score </a:t>
            </a:r>
            <a:endParaRPr lang="en-US" sz="2200" dirty="0"/>
          </a:p>
        </p:txBody>
      </p:sp>
      <p:sp>
        <p:nvSpPr>
          <p:cNvPr id="13" name="Shape 11"/>
          <p:cNvSpPr/>
          <p:nvPr/>
        </p:nvSpPr>
        <p:spPr>
          <a:xfrm>
            <a:off x="793790" y="4971812"/>
            <a:ext cx="3933349" cy="2040969"/>
          </a:xfrm>
          <a:prstGeom prst="roundRect">
            <a:avLst>
              <a:gd name="adj" fmla="val 1667"/>
            </a:avLst>
          </a:prstGeom>
          <a:solidFill>
            <a:srgbClr val="B3C3FF"/>
          </a:solidFill>
          <a:ln/>
        </p:spPr>
        <p:txBody>
          <a:bodyPr/>
          <a:lstStyle/>
          <a:p>
            <a:endParaRPr lang="lv-LV"/>
          </a:p>
        </p:txBody>
      </p:sp>
      <p:pic>
        <p:nvPicPr>
          <p:cNvPr id="14" name="Image 0" descr="preencoded.png"/>
          <p:cNvPicPr>
            <a:picLocks noChangeAspect="1"/>
          </p:cNvPicPr>
          <p:nvPr/>
        </p:nvPicPr>
        <p:blipFill>
          <a:blip r:embed="rId4"/>
          <a:stretch>
            <a:fillRect/>
          </a:stretch>
        </p:blipFill>
        <p:spPr>
          <a:xfrm>
            <a:off x="1020604" y="5273873"/>
            <a:ext cx="354330" cy="283488"/>
          </a:xfrm>
          <a:prstGeom prst="rect">
            <a:avLst/>
          </a:prstGeom>
        </p:spPr>
      </p:pic>
      <p:sp>
        <p:nvSpPr>
          <p:cNvPr id="15" name="Text 12"/>
          <p:cNvSpPr/>
          <p:nvPr/>
        </p:nvSpPr>
        <p:spPr>
          <a:xfrm>
            <a:off x="1601748" y="5255300"/>
            <a:ext cx="2898577" cy="1417320"/>
          </a:xfrm>
          <a:prstGeom prst="rect">
            <a:avLst/>
          </a:prstGeom>
          <a:noFill/>
          <a:ln/>
        </p:spPr>
        <p:txBody>
          <a:bodyPr wrap="square" lIns="0" tIns="0" rIns="0" bIns="0" rtlCol="0" anchor="t"/>
          <a:lstStyle/>
          <a:p>
            <a:pPr marL="0" indent="0" algn="l">
              <a:lnSpc>
                <a:spcPts val="2750"/>
              </a:lnSpc>
              <a:buNone/>
            </a:pPr>
            <a:r>
              <a:rPr lang="en-US" sz="2200" dirty="0">
                <a:solidFill>
                  <a:srgbClr val="000000"/>
                </a:solidFill>
                <a:latin typeface="Crimson Pro Semi Bold" pitchFamily="34" charset="0"/>
                <a:ea typeface="Crimson Pro Semi Bold" pitchFamily="34" charset="-122"/>
                <a:cs typeface="Crimson Pro Semi Bold" pitchFamily="34" charset="-120"/>
              </a:rPr>
              <a:t>a. Expected CTR - Prognozētā iespēja ka kāds uzspiedīs uz Tavas reklāmas </a:t>
            </a:r>
            <a:endParaRPr lang="en-US" sz="2200" dirty="0"/>
          </a:p>
        </p:txBody>
      </p:sp>
      <p:sp>
        <p:nvSpPr>
          <p:cNvPr id="16" name="Shape 13"/>
          <p:cNvSpPr/>
          <p:nvPr/>
        </p:nvSpPr>
        <p:spPr>
          <a:xfrm>
            <a:off x="5288161" y="4971812"/>
            <a:ext cx="3933349" cy="2040969"/>
          </a:xfrm>
          <a:prstGeom prst="roundRect">
            <a:avLst>
              <a:gd name="adj" fmla="val 1667"/>
            </a:avLst>
          </a:prstGeom>
          <a:solidFill>
            <a:srgbClr val="B3C3FF"/>
          </a:solidFill>
          <a:ln/>
        </p:spPr>
        <p:txBody>
          <a:bodyPr/>
          <a:lstStyle/>
          <a:p>
            <a:endParaRPr lang="lv-LV"/>
          </a:p>
        </p:txBody>
      </p:sp>
      <p:pic>
        <p:nvPicPr>
          <p:cNvPr id="17" name="Image 1" descr="preencoded.png"/>
          <p:cNvPicPr>
            <a:picLocks noChangeAspect="1"/>
          </p:cNvPicPr>
          <p:nvPr/>
        </p:nvPicPr>
        <p:blipFill>
          <a:blip r:embed="rId4"/>
          <a:stretch>
            <a:fillRect/>
          </a:stretch>
        </p:blipFill>
        <p:spPr>
          <a:xfrm>
            <a:off x="5514975" y="5273873"/>
            <a:ext cx="354330" cy="283488"/>
          </a:xfrm>
          <a:prstGeom prst="rect">
            <a:avLst/>
          </a:prstGeom>
        </p:spPr>
      </p:pic>
      <p:sp>
        <p:nvSpPr>
          <p:cNvPr id="18" name="Text 14"/>
          <p:cNvSpPr/>
          <p:nvPr/>
        </p:nvSpPr>
        <p:spPr>
          <a:xfrm>
            <a:off x="6096119" y="5255300"/>
            <a:ext cx="2898577" cy="1417320"/>
          </a:xfrm>
          <a:prstGeom prst="rect">
            <a:avLst/>
          </a:prstGeom>
          <a:noFill/>
          <a:ln/>
        </p:spPr>
        <p:txBody>
          <a:bodyPr wrap="square" lIns="0" tIns="0" rIns="0" bIns="0" rtlCol="0" anchor="t"/>
          <a:lstStyle/>
          <a:p>
            <a:pPr marL="0" indent="0" algn="l">
              <a:lnSpc>
                <a:spcPts val="2750"/>
              </a:lnSpc>
              <a:buNone/>
            </a:pPr>
            <a:r>
              <a:rPr lang="en-US" sz="2200" dirty="0">
                <a:solidFill>
                  <a:srgbClr val="000000"/>
                </a:solidFill>
                <a:latin typeface="Crimson Pro Semi Bold" pitchFamily="34" charset="0"/>
                <a:ea typeface="Crimson Pro Semi Bold" pitchFamily="34" charset="-122"/>
                <a:cs typeface="Crimson Pro Semi Bold" pitchFamily="34" charset="-120"/>
              </a:rPr>
              <a:t>b. Landing page experiance - Piezemēšanās lapas atbilstība meklējumam </a:t>
            </a:r>
            <a:endParaRPr lang="en-US" sz="2200" dirty="0"/>
          </a:p>
        </p:txBody>
      </p:sp>
      <p:sp>
        <p:nvSpPr>
          <p:cNvPr id="19" name="Shape 15"/>
          <p:cNvSpPr/>
          <p:nvPr/>
        </p:nvSpPr>
        <p:spPr>
          <a:xfrm>
            <a:off x="9782532" y="4971812"/>
            <a:ext cx="4069199" cy="1686639"/>
          </a:xfrm>
          <a:prstGeom prst="roundRect">
            <a:avLst>
              <a:gd name="adj" fmla="val 2017"/>
            </a:avLst>
          </a:prstGeom>
          <a:solidFill>
            <a:srgbClr val="B3C3FF"/>
          </a:solidFill>
          <a:ln/>
        </p:spPr>
        <p:txBody>
          <a:bodyPr/>
          <a:lstStyle/>
          <a:p>
            <a:endParaRPr lang="lv-LV"/>
          </a:p>
        </p:txBody>
      </p:sp>
      <p:pic>
        <p:nvPicPr>
          <p:cNvPr id="20" name="Image 2" descr="preencoded.png"/>
          <p:cNvPicPr>
            <a:picLocks noChangeAspect="1"/>
          </p:cNvPicPr>
          <p:nvPr/>
        </p:nvPicPr>
        <p:blipFill>
          <a:blip r:embed="rId4"/>
          <a:stretch>
            <a:fillRect/>
          </a:stretch>
        </p:blipFill>
        <p:spPr>
          <a:xfrm>
            <a:off x="10009346" y="5273873"/>
            <a:ext cx="354330" cy="283488"/>
          </a:xfrm>
          <a:prstGeom prst="rect">
            <a:avLst/>
          </a:prstGeom>
        </p:spPr>
      </p:pic>
      <p:sp>
        <p:nvSpPr>
          <p:cNvPr id="21" name="Text 16"/>
          <p:cNvSpPr/>
          <p:nvPr/>
        </p:nvSpPr>
        <p:spPr>
          <a:xfrm>
            <a:off x="10590490" y="5255300"/>
            <a:ext cx="3034427" cy="1062990"/>
          </a:xfrm>
          <a:prstGeom prst="rect">
            <a:avLst/>
          </a:prstGeom>
          <a:noFill/>
          <a:ln/>
        </p:spPr>
        <p:txBody>
          <a:bodyPr wrap="square" lIns="0" tIns="0" rIns="0" bIns="0" rtlCol="0" anchor="t"/>
          <a:lstStyle/>
          <a:p>
            <a:pPr marL="0" indent="0" algn="l">
              <a:lnSpc>
                <a:spcPts val="2750"/>
              </a:lnSpc>
              <a:buNone/>
            </a:pPr>
            <a:r>
              <a:rPr lang="en-US" sz="2200" dirty="0">
                <a:solidFill>
                  <a:srgbClr val="000000"/>
                </a:solidFill>
                <a:latin typeface="Crimson Pro Semi Bold" pitchFamily="34" charset="0"/>
                <a:ea typeface="Crimson Pro Semi Bold" pitchFamily="34" charset="-122"/>
                <a:cs typeface="Crimson Pro Semi Bold" pitchFamily="34" charset="-120"/>
              </a:rPr>
              <a:t>c. Ad Relevance - Reklāmas atbilstība meklējumam</a:t>
            </a:r>
            <a:endParaRPr lang="en-US" sz="2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1252776"/>
            <a:ext cx="2083951" cy="2083951"/>
          </a:xfrm>
          <a:prstGeom prst="rect">
            <a:avLst/>
          </a:prstGeom>
        </p:spPr>
      </p:pic>
      <p:sp>
        <p:nvSpPr>
          <p:cNvPr id="3" name="Text 0"/>
          <p:cNvSpPr/>
          <p:nvPr/>
        </p:nvSpPr>
        <p:spPr>
          <a:xfrm>
            <a:off x="793790" y="3591878"/>
            <a:ext cx="6924437" cy="1417558"/>
          </a:xfrm>
          <a:prstGeom prst="rect">
            <a:avLst/>
          </a:prstGeom>
          <a:noFill/>
          <a:ln/>
        </p:spPr>
        <p:txBody>
          <a:bodyPr wrap="square" lIns="0" tIns="0" rIns="0" bIns="0" rtlCol="0" anchor="t"/>
          <a:lstStyle/>
          <a:p>
            <a:pPr marL="0" indent="0" algn="l">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Expected click through rate (CTR)</a:t>
            </a:r>
            <a:endParaRPr lang="en-US" sz="4450" dirty="0"/>
          </a:p>
        </p:txBody>
      </p:sp>
      <p:sp>
        <p:nvSpPr>
          <p:cNvPr id="4" name="Text 1"/>
          <p:cNvSpPr/>
          <p:nvPr/>
        </p:nvSpPr>
        <p:spPr>
          <a:xfrm>
            <a:off x="793790" y="5236250"/>
            <a:ext cx="6924437" cy="1530906"/>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Google vērtē cik iepriekš labi ir strādājušas kampaņas/reklāmas. </a:t>
            </a:r>
            <a:endParaRPr lang="en-US" sz="1750" dirty="0"/>
          </a:p>
          <a:p>
            <a:pPr marL="342900" indent="-342900" algn="l">
              <a:lnSpc>
                <a:spcPts val="2850"/>
              </a:lnSpc>
              <a:buSzPct val="100000"/>
              <a:buChar char="•"/>
            </a:pPr>
            <a:r>
              <a:rPr lang="en-US" sz="1750" dirty="0">
                <a:solidFill>
                  <a:srgbClr val="4C4C4D"/>
                </a:solidFill>
                <a:latin typeface="Heebo" pitchFamily="34" charset="0"/>
                <a:ea typeface="Heebo" pitchFamily="34" charset="-122"/>
                <a:cs typeface="Heebo" pitchFamily="34" charset="-120"/>
              </a:rPr>
              <a:t>Turklāt ņem vērā konkrēto unikālā lietotāja meklējumus un atbilstību!</a:t>
            </a:r>
            <a:endParaRPr lang="en-US" sz="1750" dirty="0"/>
          </a:p>
        </p:txBody>
      </p:sp>
      <p:pic>
        <p:nvPicPr>
          <p:cNvPr id="5" name="Image 1" descr="preencoded.png"/>
          <p:cNvPicPr>
            <a:picLocks noChangeAspect="1"/>
          </p:cNvPicPr>
          <p:nvPr/>
        </p:nvPicPr>
        <p:blipFill>
          <a:blip r:embed="rId4"/>
          <a:stretch>
            <a:fillRect/>
          </a:stretch>
        </p:blipFill>
        <p:spPr>
          <a:xfrm>
            <a:off x="8279249" y="1252776"/>
            <a:ext cx="5564862" cy="3277076"/>
          </a:xfrm>
          <a:prstGeom prst="rect">
            <a:avLst/>
          </a:prstGeom>
        </p:spPr>
      </p:pic>
      <p:sp>
        <p:nvSpPr>
          <p:cNvPr id="6" name="Shape 2"/>
          <p:cNvSpPr/>
          <p:nvPr/>
        </p:nvSpPr>
        <p:spPr>
          <a:xfrm>
            <a:off x="793790" y="7158276"/>
            <a:ext cx="13042821" cy="16907"/>
          </a:xfrm>
          <a:prstGeom prst="rect">
            <a:avLst/>
          </a:prstGeom>
          <a:solidFill>
            <a:srgbClr val="4C4C4D">
              <a:alpha val="50000"/>
            </a:srgbClr>
          </a:solidFill>
          <a:ln/>
        </p:spPr>
        <p:txBody>
          <a:bodyPr/>
          <a:lstStyle/>
          <a:p>
            <a:endParaRPr lang="lv-LV"/>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729258"/>
            <a:ext cx="11837789" cy="510302"/>
          </a:xfrm>
          <a:prstGeom prst="rect">
            <a:avLst/>
          </a:prstGeom>
          <a:noFill/>
          <a:ln/>
        </p:spPr>
        <p:txBody>
          <a:bodyPr wrap="none" lIns="0" tIns="0" rIns="0" bIns="0" rtlCol="0" anchor="t"/>
          <a:lstStyle/>
          <a:p>
            <a:pPr marL="0" indent="0" algn="l">
              <a:lnSpc>
                <a:spcPts val="4000"/>
              </a:lnSpc>
              <a:buNone/>
            </a:pPr>
            <a:r>
              <a:rPr lang="en-US" sz="3200" dirty="0">
                <a:solidFill>
                  <a:srgbClr val="152D47"/>
                </a:solidFill>
                <a:latin typeface="Crimson Pro Semi Bold" pitchFamily="34" charset="0"/>
                <a:ea typeface="Crimson Pro Semi Bold" pitchFamily="34" charset="-122"/>
                <a:cs typeface="Crimson Pro Semi Bold" pitchFamily="34" charset="-120"/>
              </a:rPr>
              <a:t>Landing page experience - Piezemēšanās lapas atbilstība meklējumam</a:t>
            </a:r>
            <a:endParaRPr lang="en-US" sz="3200" dirty="0"/>
          </a:p>
        </p:txBody>
      </p:sp>
      <p:pic>
        <p:nvPicPr>
          <p:cNvPr id="3" name="Image 0" descr="preencoded.png"/>
          <p:cNvPicPr>
            <a:picLocks noChangeAspect="1"/>
          </p:cNvPicPr>
          <p:nvPr/>
        </p:nvPicPr>
        <p:blipFill>
          <a:blip r:embed="rId3"/>
          <a:stretch>
            <a:fillRect/>
          </a:stretch>
        </p:blipFill>
        <p:spPr>
          <a:xfrm>
            <a:off x="793790" y="1721763"/>
            <a:ext cx="1875472" cy="1875473"/>
          </a:xfrm>
          <a:prstGeom prst="rect">
            <a:avLst/>
          </a:prstGeom>
        </p:spPr>
      </p:pic>
      <p:pic>
        <p:nvPicPr>
          <p:cNvPr id="4"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56911" y="1731824"/>
            <a:ext cx="306110" cy="306110"/>
          </a:xfrm>
          <a:prstGeom prst="rect">
            <a:avLst/>
          </a:prstGeom>
        </p:spPr>
      </p:pic>
      <p:sp>
        <p:nvSpPr>
          <p:cNvPr id="5" name="Text 1"/>
          <p:cNvSpPr/>
          <p:nvPr/>
        </p:nvSpPr>
        <p:spPr>
          <a:xfrm>
            <a:off x="4443651" y="1721763"/>
            <a:ext cx="9400461" cy="310277"/>
          </a:xfrm>
          <a:prstGeom prst="rect">
            <a:avLst/>
          </a:prstGeom>
          <a:noFill/>
          <a:ln/>
        </p:spPr>
        <p:txBody>
          <a:bodyPr wrap="none" lIns="0" tIns="0" rIns="0" bIns="0" rtlCol="0" anchor="t"/>
          <a:lstStyle/>
          <a:p>
            <a:pPr marL="0" indent="0" algn="l">
              <a:lnSpc>
                <a:spcPts val="2400"/>
              </a:lnSpc>
              <a:buNone/>
            </a:pPr>
            <a:r>
              <a:rPr lang="en-US" sz="1600" dirty="0">
                <a:solidFill>
                  <a:srgbClr val="4C4C4D"/>
                </a:solidFill>
                <a:latin typeface="Heebo" pitchFamily="34" charset="0"/>
                <a:ea typeface="Heebo" pitchFamily="34" charset="-122"/>
                <a:cs typeface="Heebo" pitchFamily="34" charset="-120"/>
              </a:rPr>
              <a:t>Izsauktā atslēgvārda esamība piezemēšanās lapā.</a:t>
            </a:r>
            <a:endParaRPr lang="en-US" sz="1600" dirty="0"/>
          </a:p>
        </p:txBody>
      </p:sp>
      <p:pic>
        <p:nvPicPr>
          <p:cNvPr id="6" name="Image 2"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56911" y="2721709"/>
            <a:ext cx="306110" cy="306110"/>
          </a:xfrm>
          <a:prstGeom prst="rect">
            <a:avLst/>
          </a:prstGeom>
        </p:spPr>
      </p:pic>
      <p:sp>
        <p:nvSpPr>
          <p:cNvPr id="7" name="Text 2"/>
          <p:cNvSpPr/>
          <p:nvPr/>
        </p:nvSpPr>
        <p:spPr>
          <a:xfrm>
            <a:off x="4443651" y="2711648"/>
            <a:ext cx="9400461" cy="310277"/>
          </a:xfrm>
          <a:prstGeom prst="rect">
            <a:avLst/>
          </a:prstGeom>
          <a:noFill/>
          <a:ln/>
        </p:spPr>
        <p:txBody>
          <a:bodyPr wrap="none" lIns="0" tIns="0" rIns="0" bIns="0" rtlCol="0" anchor="t"/>
          <a:lstStyle/>
          <a:p>
            <a:pPr marL="0" indent="0" algn="l">
              <a:lnSpc>
                <a:spcPts val="2400"/>
              </a:lnSpc>
              <a:buNone/>
            </a:pPr>
            <a:r>
              <a:rPr lang="en-US" sz="1600" dirty="0">
                <a:solidFill>
                  <a:srgbClr val="4C4C4D"/>
                </a:solidFill>
                <a:latin typeface="Heebo" pitchFamily="34" charset="0"/>
                <a:ea typeface="Heebo" pitchFamily="34" charset="-122"/>
                <a:cs typeface="Heebo" pitchFamily="34" charset="-120"/>
              </a:rPr>
              <a:t>Atbilstošs un orģināls saturs, saistošs. </a:t>
            </a:r>
            <a:endParaRPr lang="en-US" sz="1600" dirty="0"/>
          </a:p>
        </p:txBody>
      </p:sp>
      <p:pic>
        <p:nvPicPr>
          <p:cNvPr id="8" name="Image 3"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56911" y="3711595"/>
            <a:ext cx="306110" cy="306110"/>
          </a:xfrm>
          <a:prstGeom prst="rect">
            <a:avLst/>
          </a:prstGeom>
        </p:spPr>
      </p:pic>
      <p:sp>
        <p:nvSpPr>
          <p:cNvPr id="9" name="Text 3"/>
          <p:cNvSpPr/>
          <p:nvPr/>
        </p:nvSpPr>
        <p:spPr>
          <a:xfrm>
            <a:off x="4443651" y="3701534"/>
            <a:ext cx="9400461" cy="310277"/>
          </a:xfrm>
          <a:prstGeom prst="rect">
            <a:avLst/>
          </a:prstGeom>
          <a:noFill/>
          <a:ln/>
        </p:spPr>
        <p:txBody>
          <a:bodyPr wrap="none" lIns="0" tIns="0" rIns="0" bIns="0" rtlCol="0" anchor="t"/>
          <a:lstStyle/>
          <a:p>
            <a:pPr marL="0" indent="0" algn="l">
              <a:lnSpc>
                <a:spcPts val="2400"/>
              </a:lnSpc>
              <a:buNone/>
            </a:pPr>
            <a:r>
              <a:rPr lang="en-US" sz="1600" dirty="0">
                <a:solidFill>
                  <a:srgbClr val="4C4C4D"/>
                </a:solidFill>
                <a:latin typeface="Heebo" pitchFamily="34" charset="0"/>
                <a:ea typeface="Heebo" pitchFamily="34" charset="-122"/>
                <a:cs typeface="Heebo" pitchFamily="34" charset="-120"/>
              </a:rPr>
              <a:t>Produktu apraksti, unikāli veidoti nevis kopēti</a:t>
            </a:r>
            <a:endParaRPr lang="en-US" sz="1600" dirty="0"/>
          </a:p>
        </p:txBody>
      </p:sp>
      <p:pic>
        <p:nvPicPr>
          <p:cNvPr id="10" name="Image 4"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56911" y="4701480"/>
            <a:ext cx="306110" cy="306110"/>
          </a:xfrm>
          <a:prstGeom prst="rect">
            <a:avLst/>
          </a:prstGeom>
        </p:spPr>
      </p:pic>
      <p:sp>
        <p:nvSpPr>
          <p:cNvPr id="11" name="Text 4"/>
          <p:cNvSpPr/>
          <p:nvPr/>
        </p:nvSpPr>
        <p:spPr>
          <a:xfrm>
            <a:off x="4443651" y="4691420"/>
            <a:ext cx="9400461" cy="310277"/>
          </a:xfrm>
          <a:prstGeom prst="rect">
            <a:avLst/>
          </a:prstGeom>
          <a:noFill/>
          <a:ln/>
        </p:spPr>
        <p:txBody>
          <a:bodyPr wrap="none" lIns="0" tIns="0" rIns="0" bIns="0" rtlCol="0" anchor="t"/>
          <a:lstStyle/>
          <a:p>
            <a:pPr marL="0" indent="0" algn="l">
              <a:lnSpc>
                <a:spcPts val="2400"/>
              </a:lnSpc>
              <a:buNone/>
            </a:pPr>
            <a:r>
              <a:rPr lang="en-US" sz="1600" dirty="0">
                <a:solidFill>
                  <a:srgbClr val="4C4C4D"/>
                </a:solidFill>
                <a:latin typeface="Heebo" pitchFamily="34" charset="0"/>
                <a:ea typeface="Heebo" pitchFamily="34" charset="-122"/>
                <a:cs typeface="Heebo" pitchFamily="34" charset="-120"/>
              </a:rPr>
              <a:t>Viegli navigējama lapa, lietotājs tiek vests uz produktu kas tiek reklamēts</a:t>
            </a:r>
            <a:endParaRPr lang="en-US" sz="1600" dirty="0"/>
          </a:p>
        </p:txBody>
      </p:sp>
      <p:pic>
        <p:nvPicPr>
          <p:cNvPr id="12" name="Image 5"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56911" y="5691366"/>
            <a:ext cx="306110" cy="306110"/>
          </a:xfrm>
          <a:prstGeom prst="rect">
            <a:avLst/>
          </a:prstGeom>
        </p:spPr>
      </p:pic>
      <p:sp>
        <p:nvSpPr>
          <p:cNvPr id="13" name="Text 5"/>
          <p:cNvSpPr/>
          <p:nvPr/>
        </p:nvSpPr>
        <p:spPr>
          <a:xfrm>
            <a:off x="4443651" y="5681305"/>
            <a:ext cx="9400461" cy="310277"/>
          </a:xfrm>
          <a:prstGeom prst="rect">
            <a:avLst/>
          </a:prstGeom>
          <a:noFill/>
          <a:ln/>
        </p:spPr>
        <p:txBody>
          <a:bodyPr wrap="none" lIns="0" tIns="0" rIns="0" bIns="0" rtlCol="0" anchor="t"/>
          <a:lstStyle/>
          <a:p>
            <a:pPr marL="0" indent="0" algn="l">
              <a:lnSpc>
                <a:spcPts val="2400"/>
              </a:lnSpc>
              <a:buNone/>
            </a:pPr>
            <a:r>
              <a:rPr lang="en-US" sz="1600" dirty="0">
                <a:solidFill>
                  <a:srgbClr val="4C4C4D"/>
                </a:solidFill>
                <a:latin typeface="Heebo" pitchFamily="34" charset="0"/>
                <a:ea typeface="Heebo" pitchFamily="34" charset="-122"/>
                <a:cs typeface="Heebo" pitchFamily="34" charset="-120"/>
              </a:rPr>
              <a:t>Ātra un mobila lapa - svarīgi gan no tehniskā gan lietotāja uzvedības.</a:t>
            </a:r>
            <a:endParaRPr lang="en-US" sz="1600" dirty="0"/>
          </a:p>
        </p:txBody>
      </p:sp>
      <p:pic>
        <p:nvPicPr>
          <p:cNvPr id="14" name="Image 6"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56911" y="6681252"/>
            <a:ext cx="306110" cy="306110"/>
          </a:xfrm>
          <a:prstGeom prst="rect">
            <a:avLst/>
          </a:prstGeom>
        </p:spPr>
      </p:pic>
      <p:sp>
        <p:nvSpPr>
          <p:cNvPr id="15" name="Text 6"/>
          <p:cNvSpPr/>
          <p:nvPr/>
        </p:nvSpPr>
        <p:spPr>
          <a:xfrm>
            <a:off x="4443651" y="6671191"/>
            <a:ext cx="9400461" cy="310277"/>
          </a:xfrm>
          <a:prstGeom prst="rect">
            <a:avLst/>
          </a:prstGeom>
          <a:noFill/>
          <a:ln/>
        </p:spPr>
        <p:txBody>
          <a:bodyPr wrap="none" lIns="0" tIns="0" rIns="0" bIns="0" rtlCol="0" anchor="t"/>
          <a:lstStyle/>
          <a:p>
            <a:pPr marL="0" indent="0" algn="l">
              <a:lnSpc>
                <a:spcPts val="2400"/>
              </a:lnSpc>
              <a:buNone/>
            </a:pPr>
            <a:r>
              <a:rPr lang="en-US" sz="1600" dirty="0">
                <a:solidFill>
                  <a:srgbClr val="4C4C4D"/>
                </a:solidFill>
                <a:latin typeface="Heebo" pitchFamily="34" charset="0"/>
                <a:ea typeface="Heebo" pitchFamily="34" charset="-122"/>
                <a:cs typeface="Heebo" pitchFamily="34" charset="-120"/>
              </a:rPr>
              <a:t>Ievācot personālo informāciju - paskaidro kam tas tiks izmantots</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159073"/>
            <a:ext cx="5715714" cy="708779"/>
          </a:xfrm>
          <a:prstGeom prst="rect">
            <a:avLst/>
          </a:prstGeom>
          <a:noFill/>
          <a:ln/>
        </p:spPr>
        <p:txBody>
          <a:bodyPr wrap="none" lIns="0" tIns="0" rIns="0" bIns="0" rtlCol="0" anchor="t"/>
          <a:lstStyle/>
          <a:p>
            <a:pPr marL="0" indent="0" algn="l">
              <a:lnSpc>
                <a:spcPts val="5550"/>
              </a:lnSpc>
              <a:buNone/>
            </a:pPr>
            <a:r>
              <a:rPr lang="en-US" sz="4450" dirty="0">
                <a:solidFill>
                  <a:srgbClr val="152D47"/>
                </a:solidFill>
                <a:latin typeface="Crimson Pro Semi Bold" pitchFamily="34" charset="0"/>
                <a:ea typeface="Crimson Pro Semi Bold" pitchFamily="34" charset="-122"/>
                <a:cs typeface="Crimson Pro Semi Bold" pitchFamily="34" charset="-120"/>
              </a:rPr>
              <a:t>Budžets un cenu modeļi </a:t>
            </a:r>
            <a:endParaRPr lang="en-US" sz="4450" dirty="0"/>
          </a:p>
        </p:txBody>
      </p:sp>
      <p:sp>
        <p:nvSpPr>
          <p:cNvPr id="3" name="Shape 1"/>
          <p:cNvSpPr/>
          <p:nvPr/>
        </p:nvSpPr>
        <p:spPr>
          <a:xfrm>
            <a:off x="793790" y="2321481"/>
            <a:ext cx="13042821" cy="4748927"/>
          </a:xfrm>
          <a:prstGeom prst="roundRect">
            <a:avLst>
              <a:gd name="adj" fmla="val 716"/>
            </a:avLst>
          </a:prstGeom>
          <a:noFill/>
          <a:ln w="7620">
            <a:solidFill>
              <a:srgbClr val="000000">
                <a:alpha val="8000"/>
              </a:srgbClr>
            </a:solidFill>
            <a:prstDash val="solid"/>
          </a:ln>
        </p:spPr>
        <p:txBody>
          <a:bodyPr/>
          <a:lstStyle/>
          <a:p>
            <a:endParaRPr lang="lv-LV"/>
          </a:p>
        </p:txBody>
      </p:sp>
      <p:sp>
        <p:nvSpPr>
          <p:cNvPr id="4" name="Text 2"/>
          <p:cNvSpPr/>
          <p:nvPr/>
        </p:nvSpPr>
        <p:spPr>
          <a:xfrm>
            <a:off x="1028343" y="2472809"/>
            <a:ext cx="3190280"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CPC (Cost Per Click) </a:t>
            </a:r>
            <a:endParaRPr lang="en-US" sz="1750" dirty="0"/>
          </a:p>
        </p:txBody>
      </p:sp>
      <p:sp>
        <p:nvSpPr>
          <p:cNvPr id="5" name="Text 3"/>
          <p:cNvSpPr/>
          <p:nvPr/>
        </p:nvSpPr>
        <p:spPr>
          <a:xfrm>
            <a:off x="4679871" y="2472809"/>
            <a:ext cx="4228624"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Maksa par klikšķi uz reklāmas</a:t>
            </a:r>
            <a:endParaRPr lang="en-US" sz="1750" dirty="0"/>
          </a:p>
        </p:txBody>
      </p:sp>
      <p:sp>
        <p:nvSpPr>
          <p:cNvPr id="6" name="Text 4"/>
          <p:cNvSpPr/>
          <p:nvPr/>
        </p:nvSpPr>
        <p:spPr>
          <a:xfrm>
            <a:off x="9369743" y="2472809"/>
            <a:ext cx="4232434"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Maksa par pamanāmu reklāmas parādīšanās reizi </a:t>
            </a:r>
            <a:endParaRPr lang="en-US" sz="1750" dirty="0"/>
          </a:p>
        </p:txBody>
      </p:sp>
      <p:sp>
        <p:nvSpPr>
          <p:cNvPr id="7" name="Text 5"/>
          <p:cNvSpPr/>
          <p:nvPr/>
        </p:nvSpPr>
        <p:spPr>
          <a:xfrm>
            <a:off x="1028343" y="3493651"/>
            <a:ext cx="3190280"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CPM (Cost Per Thousand Impressions)</a:t>
            </a:r>
            <a:endParaRPr lang="en-US" sz="1750" dirty="0"/>
          </a:p>
        </p:txBody>
      </p:sp>
      <p:sp>
        <p:nvSpPr>
          <p:cNvPr id="8" name="Text 6"/>
          <p:cNvSpPr/>
          <p:nvPr/>
        </p:nvSpPr>
        <p:spPr>
          <a:xfrm>
            <a:off x="4679871" y="3493651"/>
            <a:ext cx="4228624"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Maksa par klikšķi uz reklāmas</a:t>
            </a:r>
            <a:endParaRPr lang="en-US" sz="1750" dirty="0"/>
          </a:p>
        </p:txBody>
      </p:sp>
      <p:sp>
        <p:nvSpPr>
          <p:cNvPr id="9" name="Text 7"/>
          <p:cNvSpPr/>
          <p:nvPr/>
        </p:nvSpPr>
        <p:spPr>
          <a:xfrm>
            <a:off x="9369743" y="3493651"/>
            <a:ext cx="4232434"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Palielināt zīmola atpazīstamību</a:t>
            </a:r>
            <a:endParaRPr lang="en-US" sz="1750" dirty="0"/>
          </a:p>
        </p:txBody>
      </p:sp>
      <p:sp>
        <p:nvSpPr>
          <p:cNvPr id="10" name="Text 8"/>
          <p:cNvSpPr/>
          <p:nvPr/>
        </p:nvSpPr>
        <p:spPr>
          <a:xfrm>
            <a:off x="1028343" y="4514493"/>
            <a:ext cx="3190280"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CPV (Cost Per View) </a:t>
            </a:r>
            <a:endParaRPr lang="en-US" sz="1750" dirty="0"/>
          </a:p>
        </p:txBody>
      </p:sp>
      <p:sp>
        <p:nvSpPr>
          <p:cNvPr id="11" name="Text 9"/>
          <p:cNvSpPr/>
          <p:nvPr/>
        </p:nvSpPr>
        <p:spPr>
          <a:xfrm>
            <a:off x="4679871" y="4514493"/>
            <a:ext cx="4228624"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Maksa par skatījumu</a:t>
            </a:r>
            <a:endParaRPr lang="en-US" sz="1750" dirty="0"/>
          </a:p>
        </p:txBody>
      </p:sp>
      <p:sp>
        <p:nvSpPr>
          <p:cNvPr id="12" name="Text 10"/>
          <p:cNvSpPr/>
          <p:nvPr/>
        </p:nvSpPr>
        <p:spPr>
          <a:xfrm>
            <a:off x="9369743" y="4514493"/>
            <a:ext cx="4232434"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Palielināt video skatījumus</a:t>
            </a:r>
            <a:endParaRPr lang="en-US" sz="1750" dirty="0"/>
          </a:p>
        </p:txBody>
      </p:sp>
      <p:sp>
        <p:nvSpPr>
          <p:cNvPr id="13" name="Text 11"/>
          <p:cNvSpPr/>
          <p:nvPr/>
        </p:nvSpPr>
        <p:spPr>
          <a:xfrm>
            <a:off x="1028343" y="5172432"/>
            <a:ext cx="3190280"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CPA (Cost Per Action)</a:t>
            </a:r>
            <a:endParaRPr lang="en-US" sz="1750" dirty="0"/>
          </a:p>
        </p:txBody>
      </p:sp>
      <p:sp>
        <p:nvSpPr>
          <p:cNvPr id="14" name="Text 12"/>
          <p:cNvSpPr/>
          <p:nvPr/>
        </p:nvSpPr>
        <p:spPr>
          <a:xfrm>
            <a:off x="4679871" y="5172432"/>
            <a:ext cx="4228624"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Maksa par reklāmguvumu</a:t>
            </a:r>
            <a:endParaRPr lang="en-US" sz="1750" dirty="0"/>
          </a:p>
        </p:txBody>
      </p:sp>
      <p:sp>
        <p:nvSpPr>
          <p:cNvPr id="15" name="Text 13"/>
          <p:cNvSpPr/>
          <p:nvPr/>
        </p:nvSpPr>
        <p:spPr>
          <a:xfrm>
            <a:off x="9369743" y="5172432"/>
            <a:ext cx="4232434" cy="362903"/>
          </a:xfrm>
          <a:prstGeom prst="rect">
            <a:avLst/>
          </a:prstGeom>
          <a:noFill/>
          <a:ln/>
        </p:spPr>
        <p:txBody>
          <a:bodyPr wrap="non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Palielināt video skatījumus</a:t>
            </a:r>
            <a:endParaRPr lang="en-US" sz="1750" dirty="0"/>
          </a:p>
        </p:txBody>
      </p:sp>
      <p:sp>
        <p:nvSpPr>
          <p:cNvPr id="16" name="Text 14"/>
          <p:cNvSpPr/>
          <p:nvPr/>
        </p:nvSpPr>
        <p:spPr>
          <a:xfrm>
            <a:off x="1028343" y="5830372"/>
            <a:ext cx="3190280"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vCPM (Viewable Cost Per Thousand Impressions) </a:t>
            </a:r>
            <a:endParaRPr lang="en-US" sz="1750" dirty="0"/>
          </a:p>
        </p:txBody>
      </p:sp>
      <p:sp>
        <p:nvSpPr>
          <p:cNvPr id="17" name="Text 15"/>
          <p:cNvSpPr/>
          <p:nvPr/>
        </p:nvSpPr>
        <p:spPr>
          <a:xfrm>
            <a:off x="4679871" y="5830372"/>
            <a:ext cx="4228624" cy="725805"/>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Maksa par pamanāmu reklāmas parādīšanās reizi </a:t>
            </a:r>
            <a:endParaRPr lang="en-US" sz="1750" dirty="0"/>
          </a:p>
        </p:txBody>
      </p:sp>
      <p:sp>
        <p:nvSpPr>
          <p:cNvPr id="18" name="Text 16"/>
          <p:cNvSpPr/>
          <p:nvPr/>
        </p:nvSpPr>
        <p:spPr>
          <a:xfrm>
            <a:off x="9369743" y="5830372"/>
            <a:ext cx="4232434" cy="1088708"/>
          </a:xfrm>
          <a:prstGeom prst="rect">
            <a:avLst/>
          </a:prstGeom>
          <a:noFill/>
          <a:ln/>
        </p:spPr>
        <p:txBody>
          <a:bodyPr wrap="square" lIns="0" tIns="0" rIns="0" bIns="0" rtlCol="0" anchor="t"/>
          <a:lstStyle/>
          <a:p>
            <a:pPr marL="0" indent="0" algn="l">
              <a:lnSpc>
                <a:spcPts val="2850"/>
              </a:lnSpc>
              <a:buNone/>
            </a:pPr>
            <a:r>
              <a:rPr lang="en-US" sz="1750" dirty="0">
                <a:solidFill>
                  <a:srgbClr val="4C4C4D"/>
                </a:solidFill>
                <a:latin typeface="Heebo" pitchFamily="34" charset="0"/>
                <a:ea typeface="Heebo" pitchFamily="34" charset="-122"/>
                <a:cs typeface="Heebo" pitchFamily="34" charset="-120"/>
              </a:rPr>
              <a:t>Palielināt zīmola atpazīstamību, bet maksāt tikai par redzamām parādīšanās reizēm </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TotalTime>
  <Words>1874</Words>
  <Application>Microsoft Office PowerPoint</Application>
  <PresentationFormat>Pielāgots</PresentationFormat>
  <Paragraphs>234</Paragraphs>
  <Slides>28</Slides>
  <Notes>28</Notes>
  <HiddenSlides>0</HiddenSlides>
  <MMClips>0</MMClips>
  <ScaleCrop>false</ScaleCrop>
  <HeadingPairs>
    <vt:vector size="6" baseType="variant">
      <vt:variant>
        <vt:lpstr>Lietotie fonti</vt:lpstr>
      </vt:variant>
      <vt:variant>
        <vt:i4>3</vt:i4>
      </vt:variant>
      <vt:variant>
        <vt:lpstr>Dizains</vt:lpstr>
      </vt:variant>
      <vt:variant>
        <vt:i4>1</vt:i4>
      </vt:variant>
      <vt:variant>
        <vt:lpstr>Slaidu virsraksti</vt:lpstr>
      </vt:variant>
      <vt:variant>
        <vt:i4>28</vt:i4>
      </vt:variant>
    </vt:vector>
  </HeadingPairs>
  <TitlesOfParts>
    <vt:vector size="32" baseType="lpstr">
      <vt:lpstr>Arial</vt:lpstr>
      <vt:lpstr>Heebo</vt:lpstr>
      <vt:lpstr>Crimson Pro Semi Bold</vt:lpstr>
      <vt:lpstr>Office Theme</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Gints Krūmiņš</cp:lastModifiedBy>
  <cp:revision>2</cp:revision>
  <dcterms:created xsi:type="dcterms:W3CDTF">2026-04-14T12:56:02Z</dcterms:created>
  <dcterms:modified xsi:type="dcterms:W3CDTF">2026-05-12T09:10:39Z</dcterms:modified>
</cp:coreProperties>
</file>