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8" r:id="rId22"/>
  </p:sldIdLst>
  <p:sldSz cx="14630400" cy="8229600"/>
  <p:notesSz cx="8229600" cy="14630400"/>
  <p:embeddedFontLst>
    <p:embeddedFont>
      <p:font typeface="DM Sans Semi Bold" panose="020B0604020202020204" charset="-70"/>
      <p:regular r:id="rId24"/>
    </p:embeddedFont>
    <p:embeddedFont>
      <p:font typeface="Inter Medium" panose="020B0604020202020204" charset="0"/>
      <p:regular r:id="rId25"/>
    </p:embeddedFont>
  </p:embeddedFontLst>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F7B95E-A06A-40AD-81FA-969BE0858804}" v="3" dt="2026-05-12T07:48:12.2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28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txBody>
          <a:bodyPr/>
          <a:lstStyle/>
          <a:p>
            <a:endParaRPr lang="lv-LV"/>
          </a:p>
        </p:txBody>
      </p:sp>
      <p:sp>
        <p:nvSpPr>
          <p:cNvPr id="3" name="Shape 1"/>
          <p:cNvSpPr/>
          <p:nvPr/>
        </p:nvSpPr>
        <p:spPr>
          <a:xfrm>
            <a:off x="0" y="0"/>
            <a:ext cx="14630400" cy="8229600"/>
          </a:xfrm>
          <a:prstGeom prst="rect">
            <a:avLst/>
          </a:prstGeom>
          <a:solidFill>
            <a:srgbClr val="FFFFFF"/>
          </a:solidFill>
          <a:ln/>
        </p:spPr>
        <p:txBody>
          <a:bodyPr/>
          <a:lstStyle/>
          <a:p>
            <a:endParaRPr lang="lv-LV"/>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2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2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2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5F5F5"/>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nalytics.google.com/analytics/web/#/a54516992p213025502/reports/intelligenthome"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hyperlink" Target="https://app.seline.com/" TargetMode="External"/><Relationship Id="rId4" Type="http://schemas.openxmlformats.org/officeDocument/2006/relationships/hyperlink" Target="https://clarity.microsoft.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ww.similarweb.com/" TargetMode="External"/><Relationship Id="rId3" Type="http://schemas.openxmlformats.org/officeDocument/2006/relationships/hyperlink" Target="https://skillshop.exceedlms.com/student/catalog/list?category_ids=6431-google-analytics-4" TargetMode="External"/><Relationship Id="rId7" Type="http://schemas.openxmlformats.org/officeDocument/2006/relationships/hyperlink" Target="https://ej.uz/google-demo" TargetMode="External"/><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hyperlink" Target="https://www.youtube.com/c/MeasureSchool" TargetMode="External"/><Relationship Id="rId11" Type="http://schemas.openxmlformats.org/officeDocument/2006/relationships/image" Target="../media/image29.png"/><Relationship Id="rId5" Type="http://schemas.openxmlformats.org/officeDocument/2006/relationships/hyperlink" Target="https://www.youtube.com/c/GoogleAnalytics/videos" TargetMode="External"/><Relationship Id="rId10" Type="http://schemas.openxmlformats.org/officeDocument/2006/relationships/image" Target="../media/image28.png"/><Relationship Id="rId4" Type="http://schemas.openxmlformats.org/officeDocument/2006/relationships/hyperlink" Target="https://developers.google.com/analytics/devguides/collection/ga4" TargetMode="External"/><Relationship Id="rId9" Type="http://schemas.openxmlformats.org/officeDocument/2006/relationships/hyperlink" Target="https://www.facebook.com/ads/library/?active_status=all&amp;ad_type=political_and_issue_ads&amp;country=LV&amp;media_type=al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gintskrumins.lv/jaunumi/params/post/5193781/kapec-google-biznesa-profils-ir-tavs-labakais-un-bezmaksas-darbiniek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youtube.com/watch?v=YSD5vIRR99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hyperlink" Target="https://www.gintskrumins.lv/jaunumi/params/post/5218841/google-search-console-kapec-sis-ir-svarigakais-bezmaksas-riks-jusu-majaslap"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gintskrumins.lv/jaunumi/params/post/5085357/google-analytics-4-ga4-iesacejiem-ka-analizet-majaslapas-datus-un-pienemt-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89" y="1832898"/>
            <a:ext cx="13042821" cy="921544"/>
          </a:xfrm>
          <a:prstGeom prst="rect">
            <a:avLst/>
          </a:prstGeom>
          <a:noFill/>
          <a:ln/>
        </p:spPr>
        <p:txBody>
          <a:bodyPr wrap="square" lIns="0" tIns="0" rIns="0" bIns="0" rtlCol="0" anchor="t"/>
          <a:lstStyle/>
          <a:p>
            <a:pPr marL="0" indent="0" algn="l">
              <a:lnSpc>
                <a:spcPts val="3600"/>
              </a:lnSpc>
              <a:buNone/>
            </a:pPr>
            <a:r>
              <a:rPr lang="lv-LV" sz="5400" b="1" dirty="0">
                <a:solidFill>
                  <a:srgbClr val="030303"/>
                </a:solidFill>
                <a:latin typeface="DM Sans Semi Bold" pitchFamily="34" charset="0"/>
                <a:ea typeface="DM Sans Semi Bold" pitchFamily="34" charset="-122"/>
                <a:cs typeface="DM Sans Semi Bold" pitchFamily="34" charset="-120"/>
              </a:rPr>
              <a:t>D</a:t>
            </a:r>
            <a:r>
              <a:rPr lang="en-US" sz="5400" b="1" dirty="0" err="1">
                <a:solidFill>
                  <a:srgbClr val="030303"/>
                </a:solidFill>
                <a:latin typeface="DM Sans Semi Bold" pitchFamily="34" charset="0"/>
                <a:ea typeface="DM Sans Semi Bold" pitchFamily="34" charset="-122"/>
                <a:cs typeface="DM Sans Semi Bold" pitchFamily="34" charset="-120"/>
              </a:rPr>
              <a:t>igitālā</a:t>
            </a:r>
            <a:r>
              <a:rPr lang="en-US" sz="5400" b="1" dirty="0">
                <a:solidFill>
                  <a:srgbClr val="030303"/>
                </a:solidFill>
                <a:latin typeface="DM Sans Semi Bold" pitchFamily="34" charset="0"/>
                <a:ea typeface="DM Sans Semi Bold" pitchFamily="34" charset="-122"/>
                <a:cs typeface="DM Sans Semi Bold" pitchFamily="34" charset="-120"/>
              </a:rPr>
              <a:t> mārketinga kursi</a:t>
            </a:r>
            <a:endParaRPr lang="en-US" sz="5400" dirty="0"/>
          </a:p>
        </p:txBody>
      </p:sp>
      <p:sp>
        <p:nvSpPr>
          <p:cNvPr id="4" name="Shape 2"/>
          <p:cNvSpPr/>
          <p:nvPr/>
        </p:nvSpPr>
        <p:spPr>
          <a:xfrm>
            <a:off x="793790" y="2421562"/>
            <a:ext cx="13042821" cy="25956"/>
          </a:xfrm>
          <a:prstGeom prst="rect">
            <a:avLst/>
          </a:prstGeom>
          <a:solidFill>
            <a:srgbClr val="464646">
              <a:alpha val="50000"/>
            </a:srgbClr>
          </a:solidFill>
          <a:ln/>
        </p:spPr>
        <p:txBody>
          <a:bodyPr/>
          <a:lstStyle/>
          <a:p>
            <a:endParaRPr lang="lv-LV"/>
          </a:p>
        </p:txBody>
      </p:sp>
      <p:pic>
        <p:nvPicPr>
          <p:cNvPr id="5" name="Image 0" descr="preencoded.png"/>
          <p:cNvPicPr>
            <a:picLocks noChangeAspect="1"/>
          </p:cNvPicPr>
          <p:nvPr/>
        </p:nvPicPr>
        <p:blipFill>
          <a:blip r:embed="rId3"/>
          <a:stretch>
            <a:fillRect/>
          </a:stretch>
        </p:blipFill>
        <p:spPr>
          <a:xfrm>
            <a:off x="793790" y="2662952"/>
            <a:ext cx="3418642" cy="3418642"/>
          </a:xfrm>
          <a:prstGeom prst="rect">
            <a:avLst/>
          </a:prstGeom>
        </p:spPr>
      </p:pic>
      <p:pic>
        <p:nvPicPr>
          <p:cNvPr id="6" name="Image 1" descr="preencoded.png"/>
          <p:cNvPicPr>
            <a:picLocks noChangeAspect="1"/>
          </p:cNvPicPr>
          <p:nvPr/>
        </p:nvPicPr>
        <p:blipFill>
          <a:blip r:embed="rId4"/>
          <a:stretch>
            <a:fillRect/>
          </a:stretch>
        </p:blipFill>
        <p:spPr>
          <a:xfrm>
            <a:off x="7502604" y="2662952"/>
            <a:ext cx="4121944" cy="945952"/>
          </a:xfrm>
          <a:prstGeom prst="rect">
            <a:avLst/>
          </a:prstGeom>
        </p:spPr>
      </p:pic>
      <p:sp>
        <p:nvSpPr>
          <p:cNvPr id="7" name="Shape 3"/>
          <p:cNvSpPr/>
          <p:nvPr/>
        </p:nvSpPr>
        <p:spPr>
          <a:xfrm>
            <a:off x="793790" y="6370746"/>
            <a:ext cx="13042821" cy="25956"/>
          </a:xfrm>
          <a:prstGeom prst="rect">
            <a:avLst/>
          </a:prstGeom>
          <a:solidFill>
            <a:srgbClr val="464646">
              <a:alpha val="50000"/>
            </a:srgbClr>
          </a:solidFill>
          <a:ln/>
        </p:spPr>
        <p:txBody>
          <a:bodyPr/>
          <a:lstStyle/>
          <a:p>
            <a:endParaRPr lang="lv-LV"/>
          </a:p>
        </p:txBody>
      </p:sp>
      <p:sp>
        <p:nvSpPr>
          <p:cNvPr id="8" name="Text 4"/>
          <p:cNvSpPr/>
          <p:nvPr/>
        </p:nvSpPr>
        <p:spPr>
          <a:xfrm>
            <a:off x="793790" y="6540341"/>
            <a:ext cx="2211467" cy="276344"/>
          </a:xfrm>
          <a:prstGeom prst="rect">
            <a:avLst/>
          </a:prstGeom>
          <a:noFill/>
          <a:ln/>
        </p:spPr>
        <p:txBody>
          <a:bodyPr wrap="none" lIns="0" tIns="0" rIns="0" bIns="0" rtlCol="0" anchor="t"/>
          <a:lstStyle/>
          <a:p>
            <a:pPr marL="0" indent="0" algn="l">
              <a:lnSpc>
                <a:spcPts val="2150"/>
              </a:lnSpc>
              <a:buNone/>
            </a:pPr>
            <a:r>
              <a:rPr lang="en-US" sz="1700" dirty="0">
                <a:solidFill>
                  <a:srgbClr val="030303"/>
                </a:solidFill>
                <a:latin typeface="DM Sans Semi Bold" pitchFamily="34" charset="0"/>
                <a:ea typeface="DM Sans Semi Bold" pitchFamily="34" charset="-122"/>
                <a:cs typeface="DM Sans Semi Bold" pitchFamily="34" charset="-120"/>
              </a:rPr>
              <a:t>Gints Krūmiņš</a:t>
            </a:r>
            <a:endParaRPr lang="en-US" sz="1700" dirty="0"/>
          </a:p>
        </p:txBody>
      </p:sp>
      <p:sp>
        <p:nvSpPr>
          <p:cNvPr id="9" name="Text 5"/>
          <p:cNvSpPr/>
          <p:nvPr/>
        </p:nvSpPr>
        <p:spPr>
          <a:xfrm>
            <a:off x="793790" y="6854904"/>
            <a:ext cx="2253972" cy="276344"/>
          </a:xfrm>
          <a:prstGeom prst="rect">
            <a:avLst/>
          </a:prstGeom>
          <a:noFill/>
          <a:ln/>
        </p:spPr>
        <p:txBody>
          <a:bodyPr wrap="none" lIns="0" tIns="0" rIns="0" bIns="0" rtlCol="0" anchor="t"/>
          <a:lstStyle/>
          <a:p>
            <a:pPr marL="0" indent="0" algn="l">
              <a:lnSpc>
                <a:spcPts val="2150"/>
              </a:lnSpc>
              <a:buNone/>
            </a:pPr>
            <a:r>
              <a:rPr lang="lv-LV" sz="1700" dirty="0" err="1">
                <a:solidFill>
                  <a:srgbClr val="030303"/>
                </a:solidFill>
                <a:latin typeface="DM Sans Semi Bold" pitchFamily="34" charset="0"/>
                <a:ea typeface="DM Sans Semi Bold" pitchFamily="34" charset="-122"/>
                <a:cs typeface="DM Sans Semi Bold" pitchFamily="34" charset="-120"/>
              </a:rPr>
              <a:t>gints@marketingakursi</a:t>
            </a:r>
            <a:r>
              <a:rPr lang="en-US" sz="1700" dirty="0">
                <a:solidFill>
                  <a:srgbClr val="030303"/>
                </a:solidFill>
                <a:latin typeface="DM Sans Semi Bold" pitchFamily="34" charset="0"/>
                <a:ea typeface="DM Sans Semi Bold" pitchFamily="34" charset="-122"/>
                <a:cs typeface="DM Sans Semi Bold" pitchFamily="34" charset="-120"/>
              </a:rPr>
              <a:t>.lv</a:t>
            </a:r>
            <a:endParaRPr lang="en-US" sz="1700" dirty="0"/>
          </a:p>
        </p:txBody>
      </p:sp>
      <p:sp>
        <p:nvSpPr>
          <p:cNvPr id="10" name="Text 6"/>
          <p:cNvSpPr/>
          <p:nvPr/>
        </p:nvSpPr>
        <p:spPr>
          <a:xfrm>
            <a:off x="793790" y="7169468"/>
            <a:ext cx="2211467" cy="276344"/>
          </a:xfrm>
          <a:prstGeom prst="rect">
            <a:avLst/>
          </a:prstGeom>
          <a:noFill/>
          <a:ln/>
        </p:spPr>
        <p:txBody>
          <a:bodyPr wrap="none" lIns="0" tIns="0" rIns="0" bIns="0" rtlCol="0" anchor="t"/>
          <a:lstStyle/>
          <a:p>
            <a:pPr marL="0" indent="0" algn="l">
              <a:lnSpc>
                <a:spcPts val="2150"/>
              </a:lnSpc>
              <a:buNone/>
            </a:pPr>
            <a:r>
              <a:rPr lang="en-US" sz="1700" dirty="0">
                <a:solidFill>
                  <a:srgbClr val="030303"/>
                </a:solidFill>
                <a:latin typeface="DM Sans Semi Bold" pitchFamily="34" charset="0"/>
                <a:ea typeface="DM Sans Semi Bold" pitchFamily="34" charset="-122"/>
                <a:cs typeface="DM Sans Semi Bold" pitchFamily="34" charset="-120"/>
              </a:rPr>
              <a:t>25544381</a:t>
            </a:r>
            <a:endParaRPr lang="en-US" sz="1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2790825"/>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Ko redzēsim GA?</a:t>
            </a:r>
            <a:endParaRPr lang="en-US" sz="4450" dirty="0"/>
          </a:p>
        </p:txBody>
      </p:sp>
      <p:sp>
        <p:nvSpPr>
          <p:cNvPr id="3" name="Text 1"/>
          <p:cNvSpPr/>
          <p:nvPr/>
        </p:nvSpPr>
        <p:spPr>
          <a:xfrm>
            <a:off x="793790" y="3839766"/>
            <a:ext cx="13042821" cy="362903"/>
          </a:xfrm>
          <a:prstGeom prst="rect">
            <a:avLst/>
          </a:prstGeom>
          <a:noFill/>
          <a:ln/>
        </p:spPr>
        <p:txBody>
          <a:bodyPr wrap="none" lIns="0" tIns="0" rIns="0" bIns="0" rtlCol="0" anchor="t"/>
          <a:lstStyle/>
          <a:p>
            <a:pPr>
              <a:lnSpc>
                <a:spcPts val="2850"/>
              </a:lnSpc>
            </a:pPr>
            <a:r>
              <a:rPr lang="en-US" sz="1750" dirty="0">
                <a:solidFill>
                  <a:srgbClr val="464646"/>
                </a:solidFill>
                <a:latin typeface="Inter Medium" pitchFamily="34" charset="0"/>
                <a:ea typeface="Inter Medium" pitchFamily="34" charset="-122"/>
                <a:cs typeface="Inter Medium" pitchFamily="34" charset="-120"/>
              </a:rPr>
              <a:t>Demo konts: </a:t>
            </a:r>
            <a:r>
              <a:rPr lang="en-US" sz="1750" dirty="0">
                <a:solidFill>
                  <a:srgbClr val="464646"/>
                </a:solidFill>
                <a:latin typeface="Inter Medium" pitchFamily="34" charset="0"/>
                <a:ea typeface="Inter Medium" pitchFamily="34" charset="-122"/>
                <a:cs typeface="Inter Medium" pitchFamily="34" charset="-120"/>
                <a:hlinkClick r:id="rId3"/>
              </a:rPr>
              <a:t>https://analytics.google.com/analytics/web/#/a54516992p213025502/reports/intelligenthome</a:t>
            </a:r>
            <a:r>
              <a:rPr lang="lv-LV" sz="1750" dirty="0">
                <a:solidFill>
                  <a:srgbClr val="464646"/>
                </a:solidFill>
                <a:latin typeface="Inter Medium" pitchFamily="34" charset="0"/>
                <a:ea typeface="Inter Medium" pitchFamily="34" charset="-122"/>
                <a:cs typeface="Inter Medium" pitchFamily="34" charset="-120"/>
              </a:rPr>
              <a:t> </a:t>
            </a:r>
            <a:endParaRPr lang="en-US" sz="1750" dirty="0"/>
          </a:p>
        </p:txBody>
      </p:sp>
      <p:sp>
        <p:nvSpPr>
          <p:cNvPr id="4" name="Text 2"/>
          <p:cNvSpPr/>
          <p:nvPr/>
        </p:nvSpPr>
        <p:spPr>
          <a:xfrm>
            <a:off x="793790" y="4457819"/>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Lietojamības izpētes rīks: </a:t>
            </a:r>
            <a:r>
              <a:rPr lang="en-US" sz="1750" u="sng" dirty="0">
                <a:solidFill>
                  <a:srgbClr val="1C9770"/>
                </a:solidFill>
                <a:latin typeface="Inter Medium" pitchFamily="34" charset="0"/>
                <a:ea typeface="Inter Medium" pitchFamily="34" charset="-122"/>
                <a:cs typeface="Inter Medium" pitchFamily="34" charset="-120"/>
                <a:hlinkClick r:id="rId4">
                  <a:extLst>
                    <a:ext uri="{A12FA001-AC4F-418D-AE19-62706E023703}">
                      <ahyp:hlinkClr xmlns:ahyp="http://schemas.microsoft.com/office/drawing/2018/hyperlinkcolor" val="tx"/>
                    </a:ext>
                  </a:extLst>
                </a:hlinkClick>
              </a:rPr>
              <a:t>https://clarity.microsoft.com/</a:t>
            </a:r>
            <a:endParaRPr lang="en-US" sz="1750" dirty="0"/>
          </a:p>
        </p:txBody>
      </p:sp>
      <p:sp>
        <p:nvSpPr>
          <p:cNvPr id="5" name="Text 3"/>
          <p:cNvSpPr/>
          <p:nvPr/>
        </p:nvSpPr>
        <p:spPr>
          <a:xfrm>
            <a:off x="793790" y="5075873"/>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464646"/>
                </a:solidFill>
                <a:latin typeface="Inter Medium" pitchFamily="34" charset="0"/>
                <a:ea typeface="Inter Medium" pitchFamily="34" charset="-122"/>
                <a:cs typeface="Inter Medium" pitchFamily="34" charset="-120"/>
              </a:rPr>
              <a:t>Analītikas analogs Seline </a:t>
            </a:r>
            <a:r>
              <a:rPr lang="en-US" sz="1750" u="sng" dirty="0">
                <a:solidFill>
                  <a:srgbClr val="1C9770"/>
                </a:solidFill>
                <a:latin typeface="Inter Medium" pitchFamily="34" charset="0"/>
                <a:ea typeface="Inter Medium" pitchFamily="34" charset="-122"/>
                <a:cs typeface="Inter Medium" pitchFamily="34" charset="-120"/>
                <a:hlinkClick r:id="rId5">
                  <a:extLst>
                    <a:ext uri="{A12FA001-AC4F-418D-AE19-62706E023703}">
                      <ahyp:hlinkClr xmlns:ahyp="http://schemas.microsoft.com/office/drawing/2018/hyperlinkcolor" val="tx"/>
                    </a:ext>
                  </a:extLst>
                </a:hlinkClick>
              </a:rPr>
              <a:t>https://app.seline.com/</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41152" y="649010"/>
            <a:ext cx="12809577" cy="372070"/>
          </a:xfrm>
          <a:prstGeom prst="rect">
            <a:avLst/>
          </a:prstGeom>
          <a:noFill/>
          <a:ln/>
        </p:spPr>
        <p:txBody>
          <a:bodyPr wrap="none" lIns="0" tIns="0" rIns="0" bIns="0" rtlCol="0" anchor="t"/>
          <a:lstStyle/>
          <a:p>
            <a:pPr marL="0" indent="0" algn="l">
              <a:lnSpc>
                <a:spcPts val="2900"/>
              </a:lnSpc>
              <a:buNone/>
            </a:pPr>
            <a:r>
              <a:rPr lang="en-US" sz="2300" dirty="0">
                <a:solidFill>
                  <a:srgbClr val="030303"/>
                </a:solidFill>
                <a:latin typeface="DM Sans Semi Bold" pitchFamily="34" charset="0"/>
                <a:ea typeface="DM Sans Semi Bold" pitchFamily="34" charset="-122"/>
                <a:cs typeface="DM Sans Semi Bold" pitchFamily="34" charset="-120"/>
              </a:rPr>
              <a:t>Real-time - parāda datus reālajā laikā, cik šobrīd apmeklētāju, ko dara, no kurienes nākuši</a:t>
            </a:r>
            <a:endParaRPr lang="en-US" sz="2300" dirty="0"/>
          </a:p>
        </p:txBody>
      </p:sp>
      <p:pic>
        <p:nvPicPr>
          <p:cNvPr id="4" name="Image 1" descr="preencoded.png"/>
          <p:cNvPicPr>
            <a:picLocks noChangeAspect="1"/>
          </p:cNvPicPr>
          <p:nvPr/>
        </p:nvPicPr>
        <p:blipFill>
          <a:blip r:embed="rId3"/>
          <a:stretch>
            <a:fillRect/>
          </a:stretch>
        </p:blipFill>
        <p:spPr>
          <a:xfrm>
            <a:off x="641152" y="5394246"/>
            <a:ext cx="2115979" cy="2115979"/>
          </a:xfrm>
          <a:prstGeom prst="rect">
            <a:avLst/>
          </a:prstGeom>
        </p:spPr>
      </p:pic>
      <p:sp>
        <p:nvSpPr>
          <p:cNvPr id="5" name="Text 1"/>
          <p:cNvSpPr/>
          <p:nvPr/>
        </p:nvSpPr>
        <p:spPr>
          <a:xfrm>
            <a:off x="4194810" y="5380196"/>
            <a:ext cx="9802058" cy="145137"/>
          </a:xfrm>
          <a:prstGeom prst="rect">
            <a:avLst/>
          </a:prstGeom>
          <a:noFill/>
          <a:ln/>
        </p:spPr>
        <p:txBody>
          <a:bodyPr wrap="none" lIns="0" tIns="0" rIns="0" bIns="0" rtlCol="0" anchor="t"/>
          <a:lstStyle/>
          <a:p>
            <a:pPr marL="0" indent="0" algn="l">
              <a:lnSpc>
                <a:spcPts val="1100"/>
              </a:lnSpc>
              <a:buNone/>
            </a:pPr>
            <a:endParaRPr lang="en-US" sz="900" dirty="0"/>
          </a:p>
        </p:txBody>
      </p:sp>
      <p:pic>
        <p:nvPicPr>
          <p:cNvPr id="7" name="Attēls 6">
            <a:extLst>
              <a:ext uri="{FF2B5EF4-FFF2-40B4-BE49-F238E27FC236}">
                <a16:creationId xmlns:a16="http://schemas.microsoft.com/office/drawing/2014/main" id="{F7F83173-2A7D-7AF8-CF54-017E750BB325}"/>
              </a:ext>
            </a:extLst>
          </p:cNvPr>
          <p:cNvPicPr>
            <a:picLocks noChangeAspect="1"/>
          </p:cNvPicPr>
          <p:nvPr/>
        </p:nvPicPr>
        <p:blipFill>
          <a:blip r:embed="rId4"/>
          <a:stretch>
            <a:fillRect/>
          </a:stretch>
        </p:blipFill>
        <p:spPr>
          <a:xfrm>
            <a:off x="900494" y="1144510"/>
            <a:ext cx="12290892" cy="650973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04017"/>
            <a:ext cx="13042821" cy="992267"/>
          </a:xfrm>
          <a:prstGeom prst="rect">
            <a:avLst/>
          </a:prstGeom>
          <a:noFill/>
          <a:ln/>
        </p:spPr>
        <p:txBody>
          <a:bodyPr wrap="square" lIns="0" tIns="0" rIns="0" bIns="0" rtlCol="0" anchor="t"/>
          <a:lstStyle/>
          <a:p>
            <a:pPr marL="0" indent="0" algn="l">
              <a:lnSpc>
                <a:spcPts val="3900"/>
              </a:lnSpc>
              <a:buNone/>
            </a:pPr>
            <a:r>
              <a:rPr lang="en-US" sz="3100" dirty="0">
                <a:solidFill>
                  <a:srgbClr val="030303"/>
                </a:solidFill>
                <a:latin typeface="DM Sans Semi Bold" pitchFamily="34" charset="0"/>
                <a:ea typeface="DM Sans Semi Bold" pitchFamily="34" charset="-122"/>
                <a:cs typeface="DM Sans Semi Bold" pitchFamily="34" charset="-120"/>
              </a:rPr>
              <a:t>Acquisition - no kuriem kanāliem lietotāji atnākuši - Direct, Organic, Paid, Referral, Social utt.</a:t>
            </a:r>
            <a:endParaRPr lang="en-US" sz="3100" dirty="0"/>
          </a:p>
        </p:txBody>
      </p:sp>
      <p:pic>
        <p:nvPicPr>
          <p:cNvPr id="5" name="Attēls 4">
            <a:extLst>
              <a:ext uri="{FF2B5EF4-FFF2-40B4-BE49-F238E27FC236}">
                <a16:creationId xmlns:a16="http://schemas.microsoft.com/office/drawing/2014/main" id="{C41C9BB5-E0FF-0AB8-AD1C-14DD08E20C67}"/>
              </a:ext>
            </a:extLst>
          </p:cNvPr>
          <p:cNvPicPr>
            <a:picLocks noChangeAspect="1"/>
          </p:cNvPicPr>
          <p:nvPr/>
        </p:nvPicPr>
        <p:blipFill>
          <a:blip r:embed="rId3"/>
          <a:stretch>
            <a:fillRect/>
          </a:stretch>
        </p:blipFill>
        <p:spPr>
          <a:xfrm>
            <a:off x="793790" y="1696284"/>
            <a:ext cx="11845628" cy="620375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576024" y="455771"/>
            <a:ext cx="6385203" cy="385763"/>
          </a:xfrm>
          <a:prstGeom prst="rect">
            <a:avLst/>
          </a:prstGeom>
          <a:noFill/>
          <a:ln/>
        </p:spPr>
        <p:txBody>
          <a:bodyPr wrap="none" lIns="0" tIns="0" rIns="0" bIns="0" rtlCol="0" anchor="t"/>
          <a:lstStyle/>
          <a:p>
            <a:pPr marL="0" indent="0" algn="l">
              <a:lnSpc>
                <a:spcPts val="3000"/>
              </a:lnSpc>
              <a:buNone/>
            </a:pPr>
            <a:r>
              <a:rPr lang="en-US" sz="2400" dirty="0">
                <a:solidFill>
                  <a:srgbClr val="030303"/>
                </a:solidFill>
                <a:latin typeface="DM Sans Semi Bold" pitchFamily="34" charset="0"/>
                <a:ea typeface="DM Sans Semi Bold" pitchFamily="34" charset="-122"/>
                <a:cs typeface="DM Sans Semi Bold" pitchFamily="34" charset="-120"/>
              </a:rPr>
              <a:t>Engagement - Events - kādi notikumi bijuši</a:t>
            </a:r>
            <a:endParaRPr lang="en-US" sz="2400" dirty="0"/>
          </a:p>
        </p:txBody>
      </p:sp>
      <p:pic>
        <p:nvPicPr>
          <p:cNvPr id="4" name="Image 1" descr="preencoded.png"/>
          <p:cNvPicPr>
            <a:picLocks noChangeAspect="1"/>
          </p:cNvPicPr>
          <p:nvPr/>
        </p:nvPicPr>
        <p:blipFill>
          <a:blip r:embed="rId3"/>
          <a:stretch>
            <a:fillRect/>
          </a:stretch>
        </p:blipFill>
        <p:spPr>
          <a:xfrm>
            <a:off x="576024" y="4911566"/>
            <a:ext cx="2862262" cy="2862263"/>
          </a:xfrm>
          <a:prstGeom prst="rect">
            <a:avLst/>
          </a:prstGeom>
        </p:spPr>
      </p:pic>
      <p:pic>
        <p:nvPicPr>
          <p:cNvPr id="6" name="Attēls 5">
            <a:extLst>
              <a:ext uri="{FF2B5EF4-FFF2-40B4-BE49-F238E27FC236}">
                <a16:creationId xmlns:a16="http://schemas.microsoft.com/office/drawing/2014/main" id="{E76B416A-4676-469D-8BB1-124B4DD8A4C5}"/>
              </a:ext>
            </a:extLst>
          </p:cNvPr>
          <p:cNvPicPr>
            <a:picLocks noChangeAspect="1"/>
          </p:cNvPicPr>
          <p:nvPr/>
        </p:nvPicPr>
        <p:blipFill>
          <a:blip r:embed="rId4"/>
          <a:stretch>
            <a:fillRect/>
          </a:stretch>
        </p:blipFill>
        <p:spPr>
          <a:xfrm>
            <a:off x="866404" y="940990"/>
            <a:ext cx="12364935" cy="663106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4" name="Text 0"/>
          <p:cNvSpPr/>
          <p:nvPr/>
        </p:nvSpPr>
        <p:spPr>
          <a:xfrm>
            <a:off x="790217" y="623054"/>
            <a:ext cx="13120991" cy="1411129"/>
          </a:xfrm>
          <a:prstGeom prst="rect">
            <a:avLst/>
          </a:prstGeom>
          <a:noFill/>
          <a:ln/>
        </p:spPr>
        <p:txBody>
          <a:bodyPr wrap="square" lIns="0" tIns="0" rIns="0" bIns="0" rtlCol="0" anchor="t"/>
          <a:lstStyle/>
          <a:p>
            <a:pPr marL="0" indent="0" algn="l">
              <a:lnSpc>
                <a:spcPts val="5550"/>
              </a:lnSpc>
              <a:buNone/>
            </a:pPr>
            <a:r>
              <a:rPr lang="en-US" sz="4400" dirty="0">
                <a:solidFill>
                  <a:srgbClr val="030303"/>
                </a:solidFill>
                <a:latin typeface="DM Sans Semi Bold" pitchFamily="34" charset="0"/>
                <a:ea typeface="DM Sans Semi Bold" pitchFamily="34" charset="-122"/>
                <a:cs typeface="DM Sans Semi Bold" pitchFamily="34" charset="-120"/>
              </a:rPr>
              <a:t>Engagement - Pages and screens - kā lietota lapa</a:t>
            </a:r>
            <a:endParaRPr lang="en-US" sz="4400" dirty="0"/>
          </a:p>
        </p:txBody>
      </p:sp>
      <p:pic>
        <p:nvPicPr>
          <p:cNvPr id="5" name="Image 2" descr="preencoded.png"/>
          <p:cNvPicPr>
            <a:picLocks noChangeAspect="1"/>
          </p:cNvPicPr>
          <p:nvPr/>
        </p:nvPicPr>
        <p:blipFill>
          <a:blip r:embed="rId3"/>
          <a:stretch>
            <a:fillRect/>
          </a:stretch>
        </p:blipFill>
        <p:spPr>
          <a:xfrm>
            <a:off x="790218" y="2371249"/>
            <a:ext cx="5235297" cy="5235297"/>
          </a:xfrm>
          <a:prstGeom prst="rect">
            <a:avLst/>
          </a:prstGeom>
        </p:spPr>
      </p:pic>
      <p:pic>
        <p:nvPicPr>
          <p:cNvPr id="7" name="Attēls 6">
            <a:extLst>
              <a:ext uri="{FF2B5EF4-FFF2-40B4-BE49-F238E27FC236}">
                <a16:creationId xmlns:a16="http://schemas.microsoft.com/office/drawing/2014/main" id="{9268EB9C-5723-55D2-7A2C-C81A5C3CA0A4}"/>
              </a:ext>
            </a:extLst>
          </p:cNvPr>
          <p:cNvPicPr>
            <a:picLocks noChangeAspect="1"/>
          </p:cNvPicPr>
          <p:nvPr/>
        </p:nvPicPr>
        <p:blipFill>
          <a:blip r:embed="rId4"/>
          <a:stretch>
            <a:fillRect/>
          </a:stretch>
        </p:blipFill>
        <p:spPr>
          <a:xfrm>
            <a:off x="1746606" y="1445723"/>
            <a:ext cx="11704505" cy="607956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559951" y="446723"/>
            <a:ext cx="5733574" cy="375047"/>
          </a:xfrm>
          <a:prstGeom prst="rect">
            <a:avLst/>
          </a:prstGeom>
          <a:noFill/>
          <a:ln/>
        </p:spPr>
        <p:txBody>
          <a:bodyPr wrap="none" lIns="0" tIns="0" rIns="0" bIns="0" rtlCol="0" anchor="t"/>
          <a:lstStyle/>
          <a:p>
            <a:pPr marL="0" indent="0" algn="l">
              <a:lnSpc>
                <a:spcPts val="2950"/>
              </a:lnSpc>
              <a:buNone/>
            </a:pPr>
            <a:r>
              <a:rPr lang="en-US" sz="2350" dirty="0">
                <a:solidFill>
                  <a:srgbClr val="030303"/>
                </a:solidFill>
                <a:latin typeface="DM Sans Semi Bold" pitchFamily="34" charset="0"/>
                <a:ea typeface="DM Sans Semi Bold" pitchFamily="34" charset="-122"/>
                <a:cs typeface="DM Sans Semi Bold" pitchFamily="34" charset="-120"/>
              </a:rPr>
              <a:t>Monetization - mērķu, pirkumu uzskaite</a:t>
            </a:r>
            <a:endParaRPr lang="en-US" sz="2350" dirty="0"/>
          </a:p>
        </p:txBody>
      </p:sp>
      <p:pic>
        <p:nvPicPr>
          <p:cNvPr id="4" name="Image 1" descr="preencoded.png"/>
          <p:cNvPicPr>
            <a:picLocks noChangeAspect="1"/>
          </p:cNvPicPr>
          <p:nvPr/>
        </p:nvPicPr>
        <p:blipFill>
          <a:blip r:embed="rId3"/>
          <a:stretch>
            <a:fillRect/>
          </a:stretch>
        </p:blipFill>
        <p:spPr>
          <a:xfrm>
            <a:off x="559951" y="5000268"/>
            <a:ext cx="2782610" cy="2782610"/>
          </a:xfrm>
          <a:prstGeom prst="rect">
            <a:avLst/>
          </a:prstGeom>
        </p:spPr>
      </p:pic>
      <p:pic>
        <p:nvPicPr>
          <p:cNvPr id="6" name="Attēls 5">
            <a:extLst>
              <a:ext uri="{FF2B5EF4-FFF2-40B4-BE49-F238E27FC236}">
                <a16:creationId xmlns:a16="http://schemas.microsoft.com/office/drawing/2014/main" id="{6BA2267F-004B-B783-7899-C9AF2108AD81}"/>
              </a:ext>
            </a:extLst>
          </p:cNvPr>
          <p:cNvPicPr>
            <a:picLocks noChangeAspect="1"/>
          </p:cNvPicPr>
          <p:nvPr/>
        </p:nvPicPr>
        <p:blipFill>
          <a:blip r:embed="rId4"/>
          <a:stretch>
            <a:fillRect/>
          </a:stretch>
        </p:blipFill>
        <p:spPr>
          <a:xfrm>
            <a:off x="1178959" y="1116342"/>
            <a:ext cx="12272481" cy="61680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4" name="Text 0"/>
          <p:cNvSpPr/>
          <p:nvPr/>
        </p:nvSpPr>
        <p:spPr>
          <a:xfrm>
            <a:off x="598581" y="149862"/>
            <a:ext cx="13579756" cy="1913811"/>
          </a:xfrm>
          <a:prstGeom prst="rect">
            <a:avLst/>
          </a:prstGeom>
          <a:noFill/>
          <a:ln/>
        </p:spPr>
        <p:txBody>
          <a:bodyPr wrap="square" lIns="0" tIns="0" rIns="0" bIns="0" rtlCol="0" anchor="t"/>
          <a:lstStyle/>
          <a:p>
            <a:pPr marL="0" indent="0" algn="l">
              <a:lnSpc>
                <a:spcPts val="5000"/>
              </a:lnSpc>
              <a:buNone/>
            </a:pPr>
            <a:r>
              <a:rPr lang="en-US" sz="4000" dirty="0">
                <a:solidFill>
                  <a:srgbClr val="030303"/>
                </a:solidFill>
                <a:latin typeface="DM Sans Semi Bold" pitchFamily="34" charset="0"/>
                <a:ea typeface="DM Sans Semi Bold" pitchFamily="34" charset="-122"/>
                <a:cs typeface="DM Sans Semi Bold" pitchFamily="34" charset="-120"/>
              </a:rPr>
              <a:t>Demographics - dzimums, vecums, ģeogrāfiskā atrašanās vieta, intereses</a:t>
            </a:r>
            <a:endParaRPr lang="en-US" sz="4000" dirty="0"/>
          </a:p>
        </p:txBody>
      </p:sp>
      <p:pic>
        <p:nvPicPr>
          <p:cNvPr id="7" name="Attēls 6">
            <a:extLst>
              <a:ext uri="{FF2B5EF4-FFF2-40B4-BE49-F238E27FC236}">
                <a16:creationId xmlns:a16="http://schemas.microsoft.com/office/drawing/2014/main" id="{0A6EC2AD-C3AB-5A0D-3A1B-1F534BAC7D23}"/>
              </a:ext>
            </a:extLst>
          </p:cNvPr>
          <p:cNvPicPr>
            <a:picLocks noChangeAspect="1"/>
          </p:cNvPicPr>
          <p:nvPr/>
        </p:nvPicPr>
        <p:blipFill>
          <a:blip r:embed="rId3"/>
          <a:stretch>
            <a:fillRect/>
          </a:stretch>
        </p:blipFill>
        <p:spPr>
          <a:xfrm>
            <a:off x="901455" y="1470840"/>
            <a:ext cx="12633346" cy="63375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4" name="Text 0"/>
          <p:cNvSpPr/>
          <p:nvPr/>
        </p:nvSpPr>
        <p:spPr>
          <a:xfrm>
            <a:off x="1424309" y="327898"/>
            <a:ext cx="11134507" cy="1204913"/>
          </a:xfrm>
          <a:prstGeom prst="rect">
            <a:avLst/>
          </a:prstGeom>
          <a:noFill/>
          <a:ln/>
        </p:spPr>
        <p:txBody>
          <a:bodyPr wrap="square" lIns="0" tIns="0" rIns="0" bIns="0" rtlCol="0" anchor="t"/>
          <a:lstStyle/>
          <a:p>
            <a:pPr marL="0" indent="0" algn="l">
              <a:lnSpc>
                <a:spcPts val="4700"/>
              </a:lnSpc>
              <a:buNone/>
            </a:pPr>
            <a:r>
              <a:rPr lang="en-US" sz="3750" dirty="0">
                <a:solidFill>
                  <a:srgbClr val="030303"/>
                </a:solidFill>
                <a:latin typeface="DM Sans Semi Bold" pitchFamily="34" charset="0"/>
                <a:ea typeface="DM Sans Semi Bold" pitchFamily="34" charset="-122"/>
                <a:cs typeface="DM Sans Semi Bold" pitchFamily="34" charset="-120"/>
              </a:rPr>
              <a:t>Tech - ierīces, operētājsistēmas utt.</a:t>
            </a:r>
            <a:endParaRPr lang="en-US" sz="3750" dirty="0"/>
          </a:p>
        </p:txBody>
      </p:sp>
      <p:sp>
        <p:nvSpPr>
          <p:cNvPr id="5" name="Text 1"/>
          <p:cNvSpPr/>
          <p:nvPr/>
        </p:nvSpPr>
        <p:spPr>
          <a:xfrm>
            <a:off x="793790" y="2227421"/>
            <a:ext cx="7556421" cy="570548"/>
          </a:xfrm>
          <a:prstGeom prst="rect">
            <a:avLst/>
          </a:prstGeom>
          <a:noFill/>
          <a:ln/>
        </p:spPr>
        <p:txBody>
          <a:bodyPr wrap="square" lIns="0" tIns="0" rIns="0" bIns="0" rtlCol="0" anchor="t"/>
          <a:lstStyle/>
          <a:p>
            <a:pPr marL="0" indent="0" algn="l">
              <a:lnSpc>
                <a:spcPts val="2200"/>
              </a:lnSpc>
              <a:buNone/>
            </a:pPr>
            <a:endParaRPr lang="en-US" sz="1500" dirty="0"/>
          </a:p>
        </p:txBody>
      </p:sp>
      <p:pic>
        <p:nvPicPr>
          <p:cNvPr id="6" name="Image 2" descr="preencoded.png"/>
          <p:cNvPicPr>
            <a:picLocks noChangeAspect="1"/>
          </p:cNvPicPr>
          <p:nvPr/>
        </p:nvPicPr>
        <p:blipFill>
          <a:blip r:embed="rId3"/>
          <a:stretch>
            <a:fillRect/>
          </a:stretch>
        </p:blipFill>
        <p:spPr>
          <a:xfrm>
            <a:off x="793790" y="2982277"/>
            <a:ext cx="4470559" cy="4470559"/>
          </a:xfrm>
          <a:prstGeom prst="rect">
            <a:avLst/>
          </a:prstGeom>
        </p:spPr>
      </p:pic>
      <p:pic>
        <p:nvPicPr>
          <p:cNvPr id="8" name="Attēls 7">
            <a:extLst>
              <a:ext uri="{FF2B5EF4-FFF2-40B4-BE49-F238E27FC236}">
                <a16:creationId xmlns:a16="http://schemas.microsoft.com/office/drawing/2014/main" id="{99972CEC-B2FF-951A-0161-6D4B747A073E}"/>
              </a:ext>
            </a:extLst>
          </p:cNvPr>
          <p:cNvPicPr>
            <a:picLocks noChangeAspect="1"/>
          </p:cNvPicPr>
          <p:nvPr/>
        </p:nvPicPr>
        <p:blipFill>
          <a:blip r:embed="rId4"/>
          <a:stretch>
            <a:fillRect/>
          </a:stretch>
        </p:blipFill>
        <p:spPr>
          <a:xfrm>
            <a:off x="883577" y="1867813"/>
            <a:ext cx="12215973" cy="575974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93790" y="653772"/>
            <a:ext cx="8288893" cy="602456"/>
          </a:xfrm>
          <a:prstGeom prst="rect">
            <a:avLst/>
          </a:prstGeom>
          <a:noFill/>
          <a:ln/>
        </p:spPr>
        <p:txBody>
          <a:bodyPr wrap="none" lIns="0" tIns="0" rIns="0" bIns="0" rtlCol="0" anchor="t"/>
          <a:lstStyle/>
          <a:p>
            <a:pPr marL="0" indent="0" algn="l">
              <a:lnSpc>
                <a:spcPts val="4700"/>
              </a:lnSpc>
              <a:buNone/>
            </a:pPr>
            <a:r>
              <a:rPr lang="en-US" sz="3750" dirty="0">
                <a:solidFill>
                  <a:srgbClr val="030303"/>
                </a:solidFill>
                <a:latin typeface="DM Sans Semi Bold" pitchFamily="34" charset="0"/>
                <a:ea typeface="DM Sans Semi Bold" pitchFamily="34" charset="-122"/>
                <a:cs typeface="DM Sans Semi Bold" pitchFamily="34" charset="-120"/>
              </a:rPr>
              <a:t>Top lietas kas tiek mērītas visbiežāk</a:t>
            </a:r>
            <a:endParaRPr lang="en-US" sz="3750" dirty="0"/>
          </a:p>
        </p:txBody>
      </p:sp>
      <p:sp>
        <p:nvSpPr>
          <p:cNvPr id="3" name="Text 1"/>
          <p:cNvSpPr/>
          <p:nvPr/>
        </p:nvSpPr>
        <p:spPr>
          <a:xfrm>
            <a:off x="793790" y="1649373"/>
            <a:ext cx="7367230" cy="1997988"/>
          </a:xfrm>
          <a:prstGeom prst="rect">
            <a:avLst/>
          </a:prstGeom>
          <a:noFill/>
          <a:ln/>
        </p:spPr>
        <p:txBody>
          <a:bodyPr wrap="square" lIns="0" tIns="0" rIns="0" bIns="0" rtlCol="0" anchor="t"/>
          <a:lstStyle/>
          <a:p>
            <a:pPr marL="342900" indent="-342900" algn="l">
              <a:lnSpc>
                <a:spcPts val="2200"/>
              </a:lnSpc>
              <a:buSzPct val="100000"/>
              <a:buChar char="•"/>
            </a:pPr>
            <a:r>
              <a:rPr lang="en-US" sz="1500" dirty="0">
                <a:solidFill>
                  <a:srgbClr val="464646"/>
                </a:solidFill>
                <a:latin typeface="Inter Medium" pitchFamily="34" charset="0"/>
                <a:ea typeface="Inter Medium" pitchFamily="34" charset="-122"/>
                <a:cs typeface="Inter Medium" pitchFamily="34" charset="-120"/>
              </a:rPr>
              <a:t>Users – lietotāji</a:t>
            </a:r>
            <a:endParaRPr lang="en-US" sz="1500" dirty="0"/>
          </a:p>
          <a:p>
            <a:pPr marL="342900" indent="-342900" algn="l">
              <a:lnSpc>
                <a:spcPts val="2200"/>
              </a:lnSpc>
              <a:buSzPct val="100000"/>
              <a:buChar char="•"/>
            </a:pPr>
            <a:r>
              <a:rPr lang="en-US" sz="1500" dirty="0">
                <a:solidFill>
                  <a:srgbClr val="464646"/>
                </a:solidFill>
                <a:latin typeface="Inter Medium" pitchFamily="34" charset="0"/>
                <a:ea typeface="Inter Medium" pitchFamily="34" charset="-122"/>
                <a:cs typeface="Inter Medium" pitchFamily="34" charset="-120"/>
              </a:rPr>
              <a:t>Sessions – apmeklējumu sesijas</a:t>
            </a:r>
            <a:endParaRPr lang="en-US" sz="1500" dirty="0"/>
          </a:p>
          <a:p>
            <a:pPr marL="342900" indent="-342900" algn="l">
              <a:lnSpc>
                <a:spcPts val="2200"/>
              </a:lnSpc>
              <a:buSzPct val="100000"/>
              <a:buChar char="•"/>
            </a:pPr>
            <a:r>
              <a:rPr lang="en-US" sz="1500" dirty="0">
                <a:solidFill>
                  <a:srgbClr val="464646"/>
                </a:solidFill>
                <a:latin typeface="Inter Medium" pitchFamily="34" charset="0"/>
                <a:ea typeface="Inter Medium" pitchFamily="34" charset="-122"/>
                <a:cs typeface="Inter Medium" pitchFamily="34" charset="-120"/>
              </a:rPr>
              <a:t>Average Session Duration – Apmeklējuma sesijas vidējais ilgums</a:t>
            </a:r>
            <a:endParaRPr lang="en-US" sz="1500" dirty="0"/>
          </a:p>
          <a:p>
            <a:pPr marL="342900" indent="-342900" algn="l">
              <a:lnSpc>
                <a:spcPts val="2200"/>
              </a:lnSpc>
              <a:buSzPct val="100000"/>
              <a:buChar char="•"/>
            </a:pPr>
            <a:r>
              <a:rPr lang="en-US" sz="1500" dirty="0">
                <a:solidFill>
                  <a:srgbClr val="464646"/>
                </a:solidFill>
                <a:latin typeface="Inter Medium" pitchFamily="34" charset="0"/>
                <a:ea typeface="Inter Medium" pitchFamily="34" charset="-122"/>
                <a:cs typeface="Inter Medium" pitchFamily="34" charset="-120"/>
              </a:rPr>
              <a:t>Percentage of New – jaunie lietototāji</a:t>
            </a:r>
            <a:endParaRPr lang="en-US" sz="1500" dirty="0"/>
          </a:p>
          <a:p>
            <a:pPr marL="342900" indent="-342900" algn="l">
              <a:lnSpc>
                <a:spcPts val="2200"/>
              </a:lnSpc>
              <a:buSzPct val="100000"/>
              <a:buChar char="•"/>
            </a:pPr>
            <a:r>
              <a:rPr lang="en-US" sz="1500" dirty="0">
                <a:solidFill>
                  <a:srgbClr val="464646"/>
                </a:solidFill>
                <a:latin typeface="Inter Medium" pitchFamily="34" charset="0"/>
                <a:ea typeface="Inter Medium" pitchFamily="34" charset="-122"/>
                <a:cs typeface="Inter Medium" pitchFamily="34" charset="-120"/>
              </a:rPr>
              <a:t>Session by Channel – sesiju dalījums pa kanāliem</a:t>
            </a:r>
            <a:endParaRPr lang="en-US" sz="1500" dirty="0"/>
          </a:p>
          <a:p>
            <a:pPr marL="342900" indent="-342900" algn="l">
              <a:lnSpc>
                <a:spcPts val="2200"/>
              </a:lnSpc>
              <a:buSzPct val="100000"/>
              <a:buChar char="•"/>
            </a:pPr>
            <a:r>
              <a:rPr lang="en-US" sz="1500" dirty="0">
                <a:solidFill>
                  <a:srgbClr val="464646"/>
                </a:solidFill>
                <a:latin typeface="Inter Medium" pitchFamily="34" charset="0"/>
                <a:ea typeface="Inter Medium" pitchFamily="34" charset="-122"/>
                <a:cs typeface="Inter Medium" pitchFamily="34" charset="-120"/>
              </a:rPr>
              <a:t>Pages per Session – lapas apsaktes sesijas laikā</a:t>
            </a:r>
            <a:endParaRPr lang="en-US" sz="1500" dirty="0"/>
          </a:p>
        </p:txBody>
      </p:sp>
      <p:pic>
        <p:nvPicPr>
          <p:cNvPr id="4" name="Image 0" descr="preencoded.png"/>
          <p:cNvPicPr>
            <a:picLocks noChangeAspect="1"/>
          </p:cNvPicPr>
          <p:nvPr/>
        </p:nvPicPr>
        <p:blipFill>
          <a:blip r:embed="rId3"/>
          <a:stretch>
            <a:fillRect/>
          </a:stretch>
        </p:blipFill>
        <p:spPr>
          <a:xfrm>
            <a:off x="8638937" y="1686282"/>
            <a:ext cx="4424363" cy="4424363"/>
          </a:xfrm>
          <a:prstGeom prst="rect">
            <a:avLst/>
          </a:prstGeom>
        </p:spPr>
      </p:pic>
      <p:pic>
        <p:nvPicPr>
          <p:cNvPr id="5" name="Image 1" descr="preencoded.png"/>
          <p:cNvPicPr>
            <a:picLocks noChangeAspect="1"/>
          </p:cNvPicPr>
          <p:nvPr/>
        </p:nvPicPr>
        <p:blipFill>
          <a:blip r:embed="rId4"/>
          <a:stretch>
            <a:fillRect/>
          </a:stretch>
        </p:blipFill>
        <p:spPr>
          <a:xfrm>
            <a:off x="8638937" y="6294953"/>
            <a:ext cx="1096566" cy="109656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93790" y="1294090"/>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Rādītāji</a:t>
            </a:r>
            <a:endParaRPr lang="en-US" sz="4450" dirty="0"/>
          </a:p>
        </p:txBody>
      </p:sp>
      <p:sp>
        <p:nvSpPr>
          <p:cNvPr id="3" name="Text 1"/>
          <p:cNvSpPr/>
          <p:nvPr/>
        </p:nvSpPr>
        <p:spPr>
          <a:xfrm>
            <a:off x="793790" y="2547104"/>
            <a:ext cx="8963858" cy="4309110"/>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Engaged sessions – sesijas, kas vai nu ir ilgākas par 10 sekundēm, vai izpilda konkrētu reklāmguvumu, vai kuru laikā veikts vairāk nekā 1 lapu skatījums.</a:t>
            </a:r>
            <a:endParaRPr lang="en-US" sz="1750" dirty="0"/>
          </a:p>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Engaged sessions per user – cik procentus no visām lietotāja apmeklējuma reizēm veido Engaged sessions.</a:t>
            </a:r>
            <a:endParaRPr lang="en-US" sz="1750" dirty="0"/>
          </a:p>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Average engagement time per session – laiks, kas pavadīts, darbojoties lapā. Šis skaitlis noteikti būs precīzāks par Avg. time on site, kas bija pieejams iepriekšējā analītikas versijā.</a:t>
            </a:r>
            <a:endParaRPr lang="en-US" sz="1750" dirty="0"/>
          </a:p>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Events per session – cik daudz notikumu tiek izpildīts viena apmeklējuma laikā.</a:t>
            </a:r>
            <a:endParaRPr lang="en-US" sz="1750" dirty="0"/>
          </a:p>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Engagement rate – šis rādītājs ir aizstājis rādītāju Bounce rate un parāda procentuālo attiecību Sessions pret Engaged sessions, tātad, jo šis rādītājs ir augstāks, jo lapa saņem vairāk sesiju, kurās lietotāji iesaistās lapas saturā.</a:t>
            </a:r>
            <a:endParaRPr lang="en-US" sz="1750" dirty="0"/>
          </a:p>
        </p:txBody>
      </p:sp>
      <p:pic>
        <p:nvPicPr>
          <p:cNvPr id="4" name="Image 0" descr="preencoded.png"/>
          <p:cNvPicPr>
            <a:picLocks noChangeAspect="1"/>
          </p:cNvPicPr>
          <p:nvPr/>
        </p:nvPicPr>
        <p:blipFill>
          <a:blip r:embed="rId3"/>
          <a:stretch>
            <a:fillRect/>
          </a:stretch>
        </p:blipFill>
        <p:spPr>
          <a:xfrm>
            <a:off x="10318671" y="2598182"/>
            <a:ext cx="3525441" cy="35254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678656"/>
            <a:ext cx="5912644" cy="673418"/>
          </a:xfrm>
          <a:prstGeom prst="rect">
            <a:avLst/>
          </a:prstGeom>
          <a:noFill/>
          <a:ln/>
        </p:spPr>
        <p:txBody>
          <a:bodyPr wrap="none" lIns="0" tIns="0" rIns="0" bIns="0" rtlCol="0" anchor="t"/>
          <a:lstStyle/>
          <a:p>
            <a:pPr marL="0" indent="0" algn="l">
              <a:lnSpc>
                <a:spcPts val="5300"/>
              </a:lnSpc>
              <a:buNone/>
            </a:pPr>
            <a:r>
              <a:rPr lang="en-US" sz="4200" dirty="0">
                <a:solidFill>
                  <a:srgbClr val="030303"/>
                </a:solidFill>
                <a:latin typeface="DM Sans Semi Bold" pitchFamily="34" charset="0"/>
                <a:ea typeface="DM Sans Semi Bold" pitchFamily="34" charset="-122"/>
                <a:cs typeface="DM Sans Semi Bold" pitchFamily="34" charset="-120"/>
              </a:rPr>
              <a:t>Šodienas lekcijas tēma</a:t>
            </a:r>
            <a:endParaRPr lang="en-US" sz="4200" dirty="0"/>
          </a:p>
        </p:txBody>
      </p:sp>
      <p:sp>
        <p:nvSpPr>
          <p:cNvPr id="3" name="Text 1"/>
          <p:cNvSpPr/>
          <p:nvPr/>
        </p:nvSpPr>
        <p:spPr>
          <a:xfrm>
            <a:off x="793790" y="1433870"/>
            <a:ext cx="4309705" cy="538758"/>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DM Sans Semi Bold" pitchFamily="34" charset="0"/>
                <a:ea typeface="DM Sans Semi Bold" pitchFamily="34" charset="-122"/>
                <a:cs typeface="DM Sans Semi Bold" pitchFamily="34" charset="-120"/>
              </a:rPr>
              <a:t>Google My Business</a:t>
            </a:r>
            <a:endParaRPr lang="en-US" sz="3350" dirty="0"/>
          </a:p>
        </p:txBody>
      </p:sp>
      <p:pic>
        <p:nvPicPr>
          <p:cNvPr id="4" name="Image 0" descr="preencoded.png"/>
          <p:cNvPicPr>
            <a:picLocks noChangeAspect="1"/>
          </p:cNvPicPr>
          <p:nvPr/>
        </p:nvPicPr>
        <p:blipFill>
          <a:blip r:embed="rId3"/>
          <a:stretch>
            <a:fillRect/>
          </a:stretch>
        </p:blipFill>
        <p:spPr>
          <a:xfrm>
            <a:off x="793790" y="2509957"/>
            <a:ext cx="5945505" cy="3344228"/>
          </a:xfrm>
          <a:prstGeom prst="rect">
            <a:avLst/>
          </a:prstGeom>
        </p:spPr>
      </p:pic>
      <p:sp>
        <p:nvSpPr>
          <p:cNvPr id="5" name="Text 2"/>
          <p:cNvSpPr/>
          <p:nvPr/>
        </p:nvSpPr>
        <p:spPr>
          <a:xfrm>
            <a:off x="793790" y="6391513"/>
            <a:ext cx="4798814" cy="538758"/>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DM Sans Semi Bold" pitchFamily="34" charset="0"/>
                <a:ea typeface="DM Sans Semi Bold" pitchFamily="34" charset="-122"/>
                <a:cs typeface="DM Sans Semi Bold" pitchFamily="34" charset="-120"/>
              </a:rPr>
              <a:t>Google Search Console</a:t>
            </a:r>
            <a:endParaRPr lang="en-US" sz="3350" dirty="0"/>
          </a:p>
        </p:txBody>
      </p:sp>
      <p:sp>
        <p:nvSpPr>
          <p:cNvPr id="6" name="Text 3"/>
          <p:cNvSpPr/>
          <p:nvPr/>
        </p:nvSpPr>
        <p:spPr>
          <a:xfrm>
            <a:off x="793790" y="7012067"/>
            <a:ext cx="4309705" cy="538758"/>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DM Sans Semi Bold" pitchFamily="34" charset="0"/>
                <a:ea typeface="DM Sans Semi Bold" pitchFamily="34" charset="-122"/>
                <a:cs typeface="DM Sans Semi Bold" pitchFamily="34" charset="-120"/>
              </a:rPr>
              <a:t>Google Analytics</a:t>
            </a:r>
            <a:endParaRPr lang="en-US" sz="33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p:nvPr/>
        </p:nvSpPr>
        <p:spPr>
          <a:xfrm>
            <a:off x="793790" y="746046"/>
            <a:ext cx="4536519" cy="566976"/>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Noderīgi resursi</a:t>
            </a:r>
            <a:endParaRPr lang="en-US" sz="3550" dirty="0"/>
          </a:p>
        </p:txBody>
      </p:sp>
      <p:sp>
        <p:nvSpPr>
          <p:cNvPr id="3" name="Text 1"/>
          <p:cNvSpPr/>
          <p:nvPr/>
        </p:nvSpPr>
        <p:spPr>
          <a:xfrm>
            <a:off x="793790" y="1661279"/>
            <a:ext cx="7918252" cy="3439001"/>
          </a:xfrm>
          <a:prstGeom prst="rect">
            <a:avLst/>
          </a:prstGeom>
          <a:noFill/>
          <a:ln/>
        </p:spPr>
        <p:txBody>
          <a:bodyPr wrap="square" lIns="0" tIns="0" rIns="0" bIns="0" rtlCol="0" anchor="t"/>
          <a:lstStyle/>
          <a:p>
            <a:pPr marL="342900" indent="-342900" algn="l">
              <a:lnSpc>
                <a:spcPts val="2050"/>
              </a:lnSpc>
              <a:buSzPct val="100000"/>
              <a:buChar char="•"/>
            </a:pPr>
            <a:r>
              <a:rPr lang="en-US" sz="1400" u="sng" dirty="0">
                <a:solidFill>
                  <a:srgbClr val="1C9770"/>
                </a:solidFill>
                <a:latin typeface="Inter Medium" pitchFamily="34" charset="0"/>
                <a:ea typeface="Inter Medium" pitchFamily="34" charset="-122"/>
                <a:cs typeface="Inter Medium" pitchFamily="34" charset="-120"/>
                <a:hlinkClick r:id="rId3">
                  <a:extLst>
                    <a:ext uri="{A12FA001-AC4F-418D-AE19-62706E023703}">
                      <ahyp:hlinkClr xmlns:ahyp="http://schemas.microsoft.com/office/drawing/2018/hyperlinkcolor" val="tx"/>
                    </a:ext>
                  </a:extLst>
                </a:hlinkClick>
              </a:rPr>
              <a:t>skillshop.exceedlms.com</a:t>
            </a:r>
            <a:r>
              <a:rPr lang="en-US" sz="1400" dirty="0">
                <a:solidFill>
                  <a:srgbClr val="464646"/>
                </a:solidFill>
                <a:latin typeface="Inter Medium" pitchFamily="34" charset="0"/>
                <a:ea typeface="Inter Medium" pitchFamily="34" charset="-122"/>
                <a:cs typeface="Inter Medium" pitchFamily="34" charset="-120"/>
              </a:rPr>
              <a:t> - Google oficiālā apmācību lapa.</a:t>
            </a:r>
            <a:endParaRPr lang="en-US" sz="1400" dirty="0"/>
          </a:p>
          <a:p>
            <a:pPr marL="342900" indent="-342900" algn="l">
              <a:lnSpc>
                <a:spcPts val="2050"/>
              </a:lnSpc>
              <a:buSzPct val="100000"/>
              <a:buChar char="•"/>
            </a:pPr>
            <a:r>
              <a:rPr lang="en-US" sz="1400" u="sng" dirty="0">
                <a:solidFill>
                  <a:srgbClr val="1C9770"/>
                </a:solidFill>
                <a:latin typeface="Inter Medium" pitchFamily="34" charset="0"/>
                <a:ea typeface="Inter Medium" pitchFamily="34" charset="-122"/>
                <a:cs typeface="Inter Medium" pitchFamily="34" charset="-120"/>
                <a:hlinkClick r:id="rId4">
                  <a:extLst>
                    <a:ext uri="{A12FA001-AC4F-418D-AE19-62706E023703}">
                      <ahyp:hlinkClr xmlns:ahyp="http://schemas.microsoft.com/office/drawing/2018/hyperlinkcolor" val="tx"/>
                    </a:ext>
                  </a:extLst>
                </a:hlinkClick>
              </a:rPr>
              <a:t>developers.google.com/analytics/devguides/collection/ga4</a:t>
            </a:r>
            <a:r>
              <a:rPr lang="en-US" sz="1400" dirty="0">
                <a:solidFill>
                  <a:srgbClr val="464646"/>
                </a:solidFill>
                <a:latin typeface="Inter Medium" pitchFamily="34" charset="0"/>
                <a:ea typeface="Inter Medium" pitchFamily="34" charset="-122"/>
                <a:cs typeface="Inter Medium" pitchFamily="34" charset="-120"/>
              </a:rPr>
              <a:t> - Informācija mājas lapas izstrādātājiem.</a:t>
            </a:r>
            <a:endParaRPr lang="en-US" sz="1400" dirty="0"/>
          </a:p>
          <a:p>
            <a:pPr marL="342900" indent="-342900" algn="l">
              <a:lnSpc>
                <a:spcPts val="2050"/>
              </a:lnSpc>
              <a:buSzPct val="100000"/>
              <a:buChar char="•"/>
            </a:pPr>
            <a:r>
              <a:rPr lang="en-US" sz="1400" u="sng" dirty="0">
                <a:solidFill>
                  <a:srgbClr val="1C9770"/>
                </a:solidFill>
                <a:latin typeface="Inter Medium" pitchFamily="34" charset="0"/>
                <a:ea typeface="Inter Medium" pitchFamily="34" charset="-122"/>
                <a:cs typeface="Inter Medium" pitchFamily="34" charset="-120"/>
                <a:hlinkClick r:id="rId5">
                  <a:extLst>
                    <a:ext uri="{A12FA001-AC4F-418D-AE19-62706E023703}">
                      <ahyp:hlinkClr xmlns:ahyp="http://schemas.microsoft.com/office/drawing/2018/hyperlinkcolor" val="tx"/>
                    </a:ext>
                  </a:extLst>
                </a:hlinkClick>
              </a:rPr>
              <a:t>https://www.youtube.com/c/GoogleAnalytics/videos</a:t>
            </a:r>
            <a:r>
              <a:rPr lang="en-US" sz="1400" dirty="0">
                <a:solidFill>
                  <a:srgbClr val="464646"/>
                </a:solidFill>
                <a:latin typeface="Inter Medium" pitchFamily="34" charset="0"/>
                <a:ea typeface="Inter Medium" pitchFamily="34" charset="-122"/>
                <a:cs typeface="Inter Medium" pitchFamily="34" charset="-120"/>
              </a:rPr>
              <a:t> - Oficiālais Google Analytics Youtube kanāls</a:t>
            </a:r>
            <a:endParaRPr lang="en-US" sz="1400" dirty="0"/>
          </a:p>
          <a:p>
            <a:pPr marL="342900" indent="-342900" algn="l">
              <a:lnSpc>
                <a:spcPts val="2050"/>
              </a:lnSpc>
              <a:buSzPct val="100000"/>
              <a:buChar char="•"/>
            </a:pPr>
            <a:r>
              <a:rPr lang="en-US" sz="1400" u="sng" dirty="0">
                <a:solidFill>
                  <a:srgbClr val="1C9770"/>
                </a:solidFill>
                <a:latin typeface="Inter Medium" pitchFamily="34" charset="0"/>
                <a:ea typeface="Inter Medium" pitchFamily="34" charset="-122"/>
                <a:cs typeface="Inter Medium" pitchFamily="34" charset="-120"/>
                <a:hlinkClick r:id="rId6">
                  <a:extLst>
                    <a:ext uri="{A12FA001-AC4F-418D-AE19-62706E023703}">
                      <ahyp:hlinkClr xmlns:ahyp="http://schemas.microsoft.com/office/drawing/2018/hyperlinkcolor" val="tx"/>
                    </a:ext>
                  </a:extLst>
                </a:hlinkClick>
              </a:rPr>
              <a:t>https://www.youtube.com/c/MeasureSchool</a:t>
            </a:r>
            <a:r>
              <a:rPr lang="en-US" sz="1400" dirty="0">
                <a:solidFill>
                  <a:srgbClr val="464646"/>
                </a:solidFill>
                <a:latin typeface="Inter Medium" pitchFamily="34" charset="0"/>
                <a:ea typeface="Inter Medium" pitchFamily="34" charset="-122"/>
                <a:cs typeface="Inter Medium" pitchFamily="34" charset="-120"/>
              </a:rPr>
              <a:t> - Viegls Youtube kanāls dažādām ar mājas lapas mērījumiem saistītām lietām</a:t>
            </a:r>
            <a:endParaRPr lang="en-US" sz="1400" dirty="0"/>
          </a:p>
          <a:p>
            <a:pPr marL="342900" indent="-342900" algn="l">
              <a:lnSpc>
                <a:spcPts val="2050"/>
              </a:lnSpc>
              <a:buSzPct val="100000"/>
              <a:buChar char="•"/>
            </a:pPr>
            <a:r>
              <a:rPr lang="en-US" sz="1400" u="sng" dirty="0">
                <a:solidFill>
                  <a:srgbClr val="1C9770"/>
                </a:solidFill>
                <a:latin typeface="Inter Medium" pitchFamily="34" charset="0"/>
                <a:ea typeface="Inter Medium" pitchFamily="34" charset="-122"/>
                <a:cs typeface="Inter Medium" pitchFamily="34" charset="-120"/>
                <a:hlinkClick r:id="rId7">
                  <a:extLst>
                    <a:ext uri="{A12FA001-AC4F-418D-AE19-62706E023703}">
                      <ahyp:hlinkClr xmlns:ahyp="http://schemas.microsoft.com/office/drawing/2018/hyperlinkcolor" val="tx"/>
                    </a:ext>
                  </a:extLst>
                </a:hlinkClick>
              </a:rPr>
              <a:t>ej.uz/google-demo</a:t>
            </a:r>
            <a:r>
              <a:rPr lang="en-US" sz="1400" dirty="0">
                <a:solidFill>
                  <a:srgbClr val="464646"/>
                </a:solidFill>
                <a:latin typeface="Inter Medium" pitchFamily="34" charset="0"/>
                <a:ea typeface="Inter Medium" pitchFamily="34" charset="-122"/>
                <a:cs typeface="Inter Medium" pitchFamily="34" charset="-120"/>
              </a:rPr>
              <a:t> - Google Analytics DEMO konts</a:t>
            </a:r>
            <a:endParaRPr lang="en-US" sz="1400" dirty="0"/>
          </a:p>
          <a:p>
            <a:pPr marL="342900" indent="-342900" algn="l">
              <a:lnSpc>
                <a:spcPts val="2050"/>
              </a:lnSpc>
              <a:buSzPct val="100000"/>
              <a:buChar char="•"/>
            </a:pPr>
            <a:r>
              <a:rPr lang="en-US" sz="1400" u="sng" dirty="0">
                <a:solidFill>
                  <a:srgbClr val="1C9770"/>
                </a:solidFill>
                <a:latin typeface="Inter Medium" pitchFamily="34" charset="0"/>
                <a:ea typeface="Inter Medium" pitchFamily="34" charset="-122"/>
                <a:cs typeface="Inter Medium" pitchFamily="34" charset="-120"/>
                <a:hlinkClick r:id="rId8">
                  <a:extLst>
                    <a:ext uri="{A12FA001-AC4F-418D-AE19-62706E023703}">
                      <ahyp:hlinkClr xmlns:ahyp="http://schemas.microsoft.com/office/drawing/2018/hyperlinkcolor" val="tx"/>
                    </a:ext>
                  </a:extLst>
                </a:hlinkClick>
              </a:rPr>
              <a:t>https://www.similarweb.com/ konkurentu izpēte</a:t>
            </a:r>
            <a:endParaRPr lang="en-US" sz="1400" dirty="0"/>
          </a:p>
          <a:p>
            <a:pPr marL="342900" indent="-342900" algn="l">
              <a:lnSpc>
                <a:spcPts val="2050"/>
              </a:lnSpc>
              <a:buSzPct val="100000"/>
              <a:buChar char="•"/>
            </a:pPr>
            <a:r>
              <a:rPr lang="en-US" sz="1400" u="sng" dirty="0">
                <a:solidFill>
                  <a:srgbClr val="1C9770"/>
                </a:solidFill>
                <a:latin typeface="Inter Medium" pitchFamily="34" charset="0"/>
                <a:ea typeface="Inter Medium" pitchFamily="34" charset="-122"/>
                <a:cs typeface="Inter Medium" pitchFamily="34" charset="-120"/>
                <a:hlinkClick r:id="rId9">
                  <a:extLst>
                    <a:ext uri="{A12FA001-AC4F-418D-AE19-62706E023703}">
                      <ahyp:hlinkClr xmlns:ahyp="http://schemas.microsoft.com/office/drawing/2018/hyperlinkcolor" val="tx"/>
                    </a:ext>
                  </a:extLst>
                </a:hlinkClick>
              </a:rPr>
              <a:t>https://www.facebook.com/ads/library/?active_status=all&amp;ad_type=political_and_issue_ads&amp;country=LV&amp;media_type=all Facebook reklāmas apskats</a:t>
            </a:r>
            <a:endParaRPr lang="en-US" sz="1400" dirty="0"/>
          </a:p>
        </p:txBody>
      </p:sp>
      <p:pic>
        <p:nvPicPr>
          <p:cNvPr id="4" name="Image 0" descr="preencoded.png"/>
          <p:cNvPicPr>
            <a:picLocks noChangeAspect="1"/>
          </p:cNvPicPr>
          <p:nvPr/>
        </p:nvPicPr>
        <p:blipFill>
          <a:blip r:embed="rId10"/>
          <a:stretch>
            <a:fillRect/>
          </a:stretch>
        </p:blipFill>
        <p:spPr>
          <a:xfrm>
            <a:off x="9162336" y="1693902"/>
            <a:ext cx="3745349" cy="3745349"/>
          </a:xfrm>
          <a:prstGeom prst="rect">
            <a:avLst/>
          </a:prstGeom>
        </p:spPr>
      </p:pic>
      <p:sp>
        <p:nvSpPr>
          <p:cNvPr id="5" name="Text 2"/>
          <p:cNvSpPr/>
          <p:nvPr/>
        </p:nvSpPr>
        <p:spPr>
          <a:xfrm>
            <a:off x="9162336" y="5602486"/>
            <a:ext cx="4681776" cy="522446"/>
          </a:xfrm>
          <a:prstGeom prst="rect">
            <a:avLst/>
          </a:prstGeom>
          <a:noFill/>
          <a:ln/>
        </p:spPr>
        <p:txBody>
          <a:bodyPr wrap="square" lIns="0" tIns="0" rIns="0" bIns="0" rtlCol="0" anchor="t"/>
          <a:lstStyle/>
          <a:p>
            <a:pPr marL="0" indent="0" algn="l">
              <a:lnSpc>
                <a:spcPts val="2050"/>
              </a:lnSpc>
              <a:buNone/>
            </a:pPr>
            <a:endParaRPr lang="en-US" sz="1400" dirty="0"/>
          </a:p>
        </p:txBody>
      </p:sp>
      <p:pic>
        <p:nvPicPr>
          <p:cNvPr id="6" name="Image 1" descr="preencoded.png"/>
          <p:cNvPicPr>
            <a:picLocks noChangeAspect="1"/>
          </p:cNvPicPr>
          <p:nvPr/>
        </p:nvPicPr>
        <p:blipFill>
          <a:blip r:embed="rId11"/>
          <a:stretch>
            <a:fillRect/>
          </a:stretch>
        </p:blipFill>
        <p:spPr>
          <a:xfrm>
            <a:off x="9162336" y="6288167"/>
            <a:ext cx="1032034" cy="103203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Text 0"/>
          <p:cNvSpPr/>
          <p:nvPr/>
        </p:nvSpPr>
        <p:spPr>
          <a:xfrm>
            <a:off x="793790" y="909518"/>
            <a:ext cx="6244709" cy="362903"/>
          </a:xfrm>
          <a:prstGeom prst="rect">
            <a:avLst/>
          </a:prstGeom>
          <a:noFill/>
          <a:ln/>
        </p:spPr>
        <p:txBody>
          <a:bodyPr wrap="none" lIns="0" tIns="0" rIns="0" bIns="0" rtlCol="0" anchor="t"/>
          <a:lstStyle/>
          <a:p>
            <a:pPr marL="0" indent="0" algn="l">
              <a:lnSpc>
                <a:spcPts val="2850"/>
              </a:lnSpc>
              <a:buNone/>
            </a:pPr>
            <a:endParaRPr lang="en-US" sz="1750" dirty="0"/>
          </a:p>
        </p:txBody>
      </p:sp>
      <p:pic>
        <p:nvPicPr>
          <p:cNvPr id="3" name="Image 0" descr="preencoded.png"/>
          <p:cNvPicPr>
            <a:picLocks noChangeAspect="1"/>
          </p:cNvPicPr>
          <p:nvPr/>
        </p:nvPicPr>
        <p:blipFill>
          <a:blip r:embed="rId3"/>
          <a:stretch>
            <a:fillRect/>
          </a:stretch>
        </p:blipFill>
        <p:spPr>
          <a:xfrm>
            <a:off x="7599521" y="960596"/>
            <a:ext cx="5259467" cy="5259467"/>
          </a:xfrm>
          <a:prstGeom prst="rect">
            <a:avLst/>
          </a:prstGeom>
        </p:spPr>
      </p:pic>
      <p:sp>
        <p:nvSpPr>
          <p:cNvPr id="4" name="Text 1"/>
          <p:cNvSpPr/>
          <p:nvPr/>
        </p:nvSpPr>
        <p:spPr>
          <a:xfrm>
            <a:off x="3916144" y="3137228"/>
            <a:ext cx="5962412" cy="708779"/>
          </a:xfrm>
          <a:prstGeom prst="rect">
            <a:avLst/>
          </a:prstGeom>
          <a:noFill/>
          <a:ln/>
        </p:spPr>
        <p:txBody>
          <a:bodyPr wrap="none" lIns="0" tIns="0" rIns="0" bIns="0" rtlCol="0" anchor="t"/>
          <a:lstStyle/>
          <a:p>
            <a:pPr marL="0" indent="0" algn="ctr">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Paldies par uzmanību!</a:t>
            </a:r>
            <a:endParaRPr lang="en-US" sz="44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838"/>
          </a:xfrm>
          <a:prstGeom prst="rect">
            <a:avLst/>
          </a:prstGeom>
        </p:spPr>
      </p:pic>
      <p:pic>
        <p:nvPicPr>
          <p:cNvPr id="3" name="Image 1" descr="preencoded.png"/>
          <p:cNvPicPr>
            <a:picLocks noChangeAspect="1"/>
          </p:cNvPicPr>
          <p:nvPr/>
        </p:nvPicPr>
        <p:blipFill>
          <a:blip r:embed="rId4"/>
          <a:stretch>
            <a:fillRect/>
          </a:stretch>
        </p:blipFill>
        <p:spPr>
          <a:xfrm>
            <a:off x="9234607" y="2915364"/>
            <a:ext cx="5305068" cy="2399109"/>
          </a:xfrm>
          <a:prstGeom prst="rect">
            <a:avLst/>
          </a:prstGeom>
        </p:spPr>
      </p:pic>
      <p:sp>
        <p:nvSpPr>
          <p:cNvPr id="4" name="Text 0"/>
          <p:cNvSpPr/>
          <p:nvPr/>
        </p:nvSpPr>
        <p:spPr>
          <a:xfrm>
            <a:off x="793075" y="623173"/>
            <a:ext cx="4532352" cy="566499"/>
          </a:xfrm>
          <a:prstGeom prst="rect">
            <a:avLst/>
          </a:prstGeom>
          <a:noFill/>
          <a:ln/>
        </p:spPr>
        <p:txBody>
          <a:bodyPr wrap="non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Google My Business </a:t>
            </a:r>
            <a:endParaRPr lang="en-US" sz="3550" dirty="0"/>
          </a:p>
        </p:txBody>
      </p:sp>
      <p:sp>
        <p:nvSpPr>
          <p:cNvPr id="5" name="Text 1"/>
          <p:cNvSpPr/>
          <p:nvPr/>
        </p:nvSpPr>
        <p:spPr>
          <a:xfrm>
            <a:off x="793075" y="1406962"/>
            <a:ext cx="7557849" cy="1832967"/>
          </a:xfrm>
          <a:prstGeom prst="rect">
            <a:avLst/>
          </a:prstGeom>
          <a:noFill/>
          <a:ln/>
        </p:spPr>
        <p:txBody>
          <a:bodyPr wrap="square" lIns="0" tIns="0" rIns="0" bIns="0" rtlCol="0" anchor="t"/>
          <a:lstStyle/>
          <a:p>
            <a:pPr marL="342900" indent="-342900" algn="l">
              <a:lnSpc>
                <a:spcPts val="2050"/>
              </a:lnSpc>
              <a:buSzPct val="100000"/>
              <a:buChar char="•"/>
            </a:pPr>
            <a:r>
              <a:rPr lang="en-US" sz="1400" dirty="0">
                <a:solidFill>
                  <a:srgbClr val="464646"/>
                </a:solidFill>
                <a:latin typeface="Inter Medium" pitchFamily="34" charset="0"/>
                <a:ea typeface="Inter Medium" pitchFamily="34" charset="-122"/>
                <a:cs typeface="Inter Medium" pitchFamily="34" charset="-120"/>
              </a:rPr>
              <a:t>Pirmais iespaids par uzņēmumu internetā</a:t>
            </a:r>
            <a:endParaRPr lang="en-US" sz="1400" dirty="0"/>
          </a:p>
          <a:p>
            <a:pPr marL="342900" indent="-342900" algn="l">
              <a:lnSpc>
                <a:spcPts val="2050"/>
              </a:lnSpc>
              <a:buSzPct val="100000"/>
              <a:buChar char="•"/>
            </a:pPr>
            <a:r>
              <a:rPr lang="en-US" sz="1400" dirty="0">
                <a:solidFill>
                  <a:srgbClr val="464646"/>
                </a:solidFill>
                <a:latin typeface="Inter Medium" pitchFamily="34" charset="0"/>
                <a:ea typeface="Inter Medium" pitchFamily="34" charset="-122"/>
                <a:cs typeface="Inter Medium" pitchFamily="34" charset="-120"/>
              </a:rPr>
              <a:t>Atceraties par fotoattēliem un video</a:t>
            </a:r>
            <a:endParaRPr lang="en-US" sz="1400" dirty="0"/>
          </a:p>
          <a:p>
            <a:pPr marL="342900" indent="-342900" algn="l">
              <a:lnSpc>
                <a:spcPts val="2050"/>
              </a:lnSpc>
              <a:buSzPct val="100000"/>
              <a:buChar char="•"/>
            </a:pPr>
            <a:r>
              <a:rPr lang="en-US" sz="1400" dirty="0">
                <a:solidFill>
                  <a:srgbClr val="464646"/>
                </a:solidFill>
                <a:latin typeface="Inter Medium" pitchFamily="34" charset="0"/>
                <a:ea typeface="Inter Medium" pitchFamily="34" charset="-122"/>
                <a:cs typeface="Inter Medium" pitchFamily="34" charset="-120"/>
              </a:rPr>
              <a:t>Stāsti par uzņēmuma jaunumiem un piedāvājumiem</a:t>
            </a:r>
            <a:endParaRPr lang="en-US" sz="1400" dirty="0"/>
          </a:p>
          <a:p>
            <a:pPr marL="342900" indent="-342900" algn="l">
              <a:lnSpc>
                <a:spcPts val="2050"/>
              </a:lnSpc>
              <a:buSzPct val="100000"/>
              <a:buChar char="•"/>
            </a:pPr>
            <a:r>
              <a:rPr lang="en-US" sz="1400" dirty="0">
                <a:solidFill>
                  <a:srgbClr val="464646"/>
                </a:solidFill>
                <a:latin typeface="Inter Medium" pitchFamily="34" charset="0"/>
                <a:ea typeface="Inter Medium" pitchFamily="34" charset="-122"/>
                <a:cs typeface="Inter Medium" pitchFamily="34" charset="-120"/>
              </a:rPr>
              <a:t>Atsauksmēm ir nozīme</a:t>
            </a:r>
            <a:endParaRPr lang="en-US" sz="1400" dirty="0"/>
          </a:p>
          <a:p>
            <a:pPr marL="342900" indent="-342900" algn="l">
              <a:lnSpc>
                <a:spcPts val="2050"/>
              </a:lnSpc>
              <a:buSzPct val="100000"/>
              <a:buChar char="•"/>
            </a:pPr>
            <a:r>
              <a:rPr lang="en-US" sz="1400" dirty="0">
                <a:solidFill>
                  <a:srgbClr val="464646"/>
                </a:solidFill>
                <a:latin typeface="Inter Medium" pitchFamily="34" charset="0"/>
                <a:ea typeface="Inter Medium" pitchFamily="34" charset="-122"/>
                <a:cs typeface="Inter Medium" pitchFamily="34" charset="-120"/>
              </a:rPr>
              <a:t>Google My Business iespējas ir plašas ( web. Epasts, Ads konts)</a:t>
            </a:r>
            <a:endParaRPr lang="en-US" sz="1400" dirty="0"/>
          </a:p>
        </p:txBody>
      </p:sp>
      <p:pic>
        <p:nvPicPr>
          <p:cNvPr id="6" name="Image 2" descr="preencoded.png"/>
          <p:cNvPicPr>
            <a:picLocks noChangeAspect="1"/>
          </p:cNvPicPr>
          <p:nvPr/>
        </p:nvPicPr>
        <p:blipFill>
          <a:blip r:embed="rId5"/>
          <a:stretch>
            <a:fillRect/>
          </a:stretch>
        </p:blipFill>
        <p:spPr>
          <a:xfrm>
            <a:off x="793075" y="3402925"/>
            <a:ext cx="4203740" cy="42037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3690699" y="633413"/>
            <a:ext cx="7249001" cy="703659"/>
          </a:xfrm>
          <a:prstGeom prst="rect">
            <a:avLst/>
          </a:prstGeom>
          <a:noFill/>
          <a:ln/>
        </p:spPr>
        <p:txBody>
          <a:bodyPr wrap="none" lIns="0" tIns="0" rIns="0" bIns="0" rtlCol="0" anchor="t"/>
          <a:lstStyle/>
          <a:p>
            <a:pPr marL="0" indent="0" algn="ctr">
              <a:lnSpc>
                <a:spcPts val="5500"/>
              </a:lnSpc>
              <a:buNone/>
            </a:pPr>
            <a:r>
              <a:rPr lang="en-US" sz="4400" dirty="0">
                <a:solidFill>
                  <a:srgbClr val="030303"/>
                </a:solidFill>
                <a:latin typeface="DM Sans Semi Bold" pitchFamily="34" charset="0"/>
                <a:ea typeface="DM Sans Semi Bold" pitchFamily="34" charset="-122"/>
                <a:cs typeface="DM Sans Semi Bold" pitchFamily="34" charset="-120"/>
                <a:hlinkClick r:id="rId3"/>
              </a:rPr>
              <a:t>Google My Business profils</a:t>
            </a:r>
            <a:endParaRPr lang="en-US" sz="4400" dirty="0"/>
          </a:p>
        </p:txBody>
      </p:sp>
      <p:sp>
        <p:nvSpPr>
          <p:cNvPr id="3" name="Text 1"/>
          <p:cNvSpPr/>
          <p:nvPr/>
        </p:nvSpPr>
        <p:spPr>
          <a:xfrm>
            <a:off x="787956" y="1784033"/>
            <a:ext cx="13054489" cy="4663440"/>
          </a:xfrm>
          <a:prstGeom prst="rect">
            <a:avLst/>
          </a:prstGeom>
          <a:noFill/>
          <a:ln/>
        </p:spPr>
        <p:txBody>
          <a:bodyPr wrap="square" lIns="0" tIns="0" rIns="0" bIns="0" rtlCol="0" anchor="t"/>
          <a:lstStyle/>
          <a:p>
            <a:pPr marL="342900" indent="-342900" algn="l">
              <a:lnSpc>
                <a:spcPts val="2800"/>
              </a:lnSpc>
              <a:buSzPct val="100000"/>
              <a:buChar char="•"/>
            </a:pPr>
            <a:r>
              <a:rPr lang="en-US" sz="1750" dirty="0">
                <a:solidFill>
                  <a:srgbClr val="464646"/>
                </a:solidFill>
                <a:latin typeface="Inter Medium" pitchFamily="34" charset="0"/>
                <a:ea typeface="Inter Medium" pitchFamily="34" charset="-122"/>
                <a:cs typeface="Inter Medium" pitchFamily="34" charset="-120"/>
              </a:rPr>
              <a:t>Kompānijas nosaukums</a:t>
            </a:r>
            <a:endParaRPr lang="en-US" sz="1750" dirty="0"/>
          </a:p>
          <a:p>
            <a:pPr marL="342900" indent="-342900" algn="l">
              <a:lnSpc>
                <a:spcPts val="2800"/>
              </a:lnSpc>
              <a:buSzPct val="100000"/>
              <a:buChar char="•"/>
            </a:pPr>
            <a:r>
              <a:rPr lang="en-US" sz="1750" dirty="0">
                <a:solidFill>
                  <a:srgbClr val="464646"/>
                </a:solidFill>
                <a:latin typeface="Inter Medium" pitchFamily="34" charset="0"/>
                <a:ea typeface="Inter Medium" pitchFamily="34" charset="-122"/>
                <a:cs typeface="Inter Medium" pitchFamily="34" charset="-120"/>
              </a:rPr>
              <a:t>Mājaslapa</a:t>
            </a:r>
            <a:endParaRPr lang="en-US" sz="1750" dirty="0"/>
          </a:p>
          <a:p>
            <a:pPr marL="342900" indent="-342900" algn="l">
              <a:lnSpc>
                <a:spcPts val="2800"/>
              </a:lnSpc>
              <a:buSzPct val="100000"/>
              <a:buChar char="•"/>
            </a:pPr>
            <a:r>
              <a:rPr lang="en-US" sz="1750" dirty="0">
                <a:solidFill>
                  <a:srgbClr val="464646"/>
                </a:solidFill>
                <a:latin typeface="Inter Medium" pitchFamily="34" charset="0"/>
                <a:ea typeface="Inter Medium" pitchFamily="34" charset="-122"/>
                <a:cs typeface="Inter Medium" pitchFamily="34" charset="-120"/>
              </a:rPr>
              <a:t>Darba laiks</a:t>
            </a:r>
            <a:endParaRPr lang="en-US" sz="1750" dirty="0"/>
          </a:p>
          <a:p>
            <a:pPr marL="342900" indent="-342900" algn="l">
              <a:lnSpc>
                <a:spcPts val="2800"/>
              </a:lnSpc>
              <a:buSzPct val="100000"/>
              <a:buChar char="•"/>
            </a:pPr>
            <a:r>
              <a:rPr lang="en-US" sz="1750" dirty="0">
                <a:solidFill>
                  <a:srgbClr val="464646"/>
                </a:solidFill>
                <a:latin typeface="Inter Medium" pitchFamily="34" charset="0"/>
                <a:ea typeface="Inter Medium" pitchFamily="34" charset="-122"/>
                <a:cs typeface="Inter Medium" pitchFamily="34" charset="-120"/>
              </a:rPr>
              <a:t>Telefona numurs/e-pasta adrese</a:t>
            </a:r>
            <a:endParaRPr lang="en-US" sz="1750" dirty="0"/>
          </a:p>
          <a:p>
            <a:pPr marL="342900" indent="-342900" algn="l">
              <a:lnSpc>
                <a:spcPts val="2800"/>
              </a:lnSpc>
              <a:buSzPct val="100000"/>
              <a:buChar char="•"/>
            </a:pPr>
            <a:r>
              <a:rPr lang="en-US" sz="1750" dirty="0">
                <a:solidFill>
                  <a:srgbClr val="464646"/>
                </a:solidFill>
                <a:latin typeface="Inter Medium" pitchFamily="34" charset="0"/>
                <a:ea typeface="Inter Medium" pitchFamily="34" charset="-122"/>
                <a:cs typeface="Inter Medium" pitchFamily="34" charset="-120"/>
              </a:rPr>
              <a:t>Adrese</a:t>
            </a:r>
            <a:endParaRPr lang="en-US" sz="1750" dirty="0"/>
          </a:p>
          <a:p>
            <a:pPr marL="342900" indent="-342900" algn="l">
              <a:lnSpc>
                <a:spcPts val="2800"/>
              </a:lnSpc>
              <a:buSzPct val="100000"/>
              <a:buChar char="•"/>
            </a:pPr>
            <a:r>
              <a:rPr lang="en-US" sz="1750" dirty="0">
                <a:solidFill>
                  <a:srgbClr val="464646"/>
                </a:solidFill>
                <a:latin typeface="Inter Medium" pitchFamily="34" charset="0"/>
                <a:ea typeface="Inter Medium" pitchFamily="34" charset="-122"/>
                <a:cs typeface="Inter Medium" pitchFamily="34" charset="-120"/>
              </a:rPr>
              <a:t>Neliels biznesa apraksts</a:t>
            </a:r>
            <a:endParaRPr lang="en-US" sz="1750" dirty="0"/>
          </a:p>
          <a:p>
            <a:pPr marL="342900" indent="-342900" algn="l">
              <a:lnSpc>
                <a:spcPts val="2800"/>
              </a:lnSpc>
              <a:buSzPct val="100000"/>
              <a:buChar char="•"/>
            </a:pPr>
            <a:r>
              <a:rPr lang="en-US" sz="1750" dirty="0">
                <a:solidFill>
                  <a:srgbClr val="464646"/>
                </a:solidFill>
                <a:latin typeface="Inter Medium" pitchFamily="34" charset="0"/>
                <a:ea typeface="Inter Medium" pitchFamily="34" charset="-122"/>
                <a:cs typeface="Inter Medium" pitchFamily="34" charset="-120"/>
              </a:rPr>
              <a:t>Biznesa raksturojums</a:t>
            </a:r>
            <a:endParaRPr lang="en-US" sz="1750" dirty="0"/>
          </a:p>
          <a:p>
            <a:pPr marL="342900" indent="-342900" algn="l">
              <a:lnSpc>
                <a:spcPts val="2800"/>
              </a:lnSpc>
              <a:buSzPct val="100000"/>
              <a:buChar char="•"/>
            </a:pPr>
            <a:r>
              <a:rPr lang="en-US" sz="1750" dirty="0">
                <a:solidFill>
                  <a:srgbClr val="464646"/>
                </a:solidFill>
                <a:latin typeface="Inter Medium" pitchFamily="34" charset="0"/>
                <a:ea typeface="Inter Medium" pitchFamily="34" charset="-122"/>
                <a:cs typeface="Inter Medium" pitchFamily="34" charset="-120"/>
              </a:rPr>
              <a:t>Kādus pakalpojumus/preces piedāvā</a:t>
            </a:r>
            <a:endParaRPr lang="en-US" sz="1750" dirty="0"/>
          </a:p>
          <a:p>
            <a:pPr marL="342900" indent="-342900" algn="l">
              <a:lnSpc>
                <a:spcPts val="2800"/>
              </a:lnSpc>
              <a:buSzPct val="100000"/>
              <a:buChar char="•"/>
            </a:pPr>
            <a:r>
              <a:rPr lang="en-US" sz="1750" dirty="0">
                <a:solidFill>
                  <a:srgbClr val="464646"/>
                </a:solidFill>
                <a:latin typeface="Inter Medium" pitchFamily="34" charset="0"/>
                <a:ea typeface="Inter Medium" pitchFamily="34" charset="-122"/>
                <a:cs typeface="Inter Medium" pitchFamily="34" charset="-120"/>
              </a:rPr>
              <a:t>Links ar kontaktinformāciju</a:t>
            </a:r>
            <a:endParaRPr lang="en-US" sz="1750" dirty="0"/>
          </a:p>
        </p:txBody>
      </p:sp>
      <p:sp>
        <p:nvSpPr>
          <p:cNvPr id="4" name="Text 2"/>
          <p:cNvSpPr/>
          <p:nvPr/>
        </p:nvSpPr>
        <p:spPr>
          <a:xfrm>
            <a:off x="787956" y="6698813"/>
            <a:ext cx="13054489" cy="897255"/>
          </a:xfrm>
          <a:prstGeom prst="rect">
            <a:avLst/>
          </a:prstGeom>
          <a:noFill/>
          <a:ln/>
        </p:spPr>
        <p:txBody>
          <a:bodyPr wrap="square" lIns="0" tIns="0" rIns="0" bIns="0" rtlCol="0" anchor="t"/>
          <a:lstStyle/>
          <a:p>
            <a:pPr marL="0" indent="0" algn="ctr">
              <a:lnSpc>
                <a:spcPts val="3500"/>
              </a:lnSpc>
              <a:buNone/>
            </a:pPr>
            <a:r>
              <a:rPr lang="en-US" sz="2200" u="sng" dirty="0">
                <a:solidFill>
                  <a:srgbClr val="1C9770"/>
                </a:solidFill>
                <a:latin typeface="Inter Medium" pitchFamily="34" charset="0"/>
                <a:ea typeface="Inter Medium" pitchFamily="34" charset="-122"/>
                <a:cs typeface="Inter Medium" pitchFamily="34" charset="-120"/>
                <a:hlinkClick r:id="rId4">
                  <a:extLst>
                    <a:ext uri="{A12FA001-AC4F-418D-AE19-62706E023703}">
                      <ahyp:hlinkClr xmlns:ahyp="http://schemas.microsoft.com/office/drawing/2018/hyperlinkcolor" val="tx"/>
                    </a:ext>
                  </a:extLst>
                </a:hlinkClick>
              </a:rPr>
              <a:t>https://www.youtube.com/watch?v=YSD5vIRR99M</a:t>
            </a:r>
            <a:r>
              <a:rPr lang="en-US" sz="2200" dirty="0">
                <a:solidFill>
                  <a:srgbClr val="464646"/>
                </a:solidFill>
                <a:latin typeface="Inter Medium" pitchFamily="34" charset="0"/>
                <a:ea typeface="Inter Medium" pitchFamily="34" charset="-122"/>
                <a:cs typeface="Inter Medium" pitchFamily="34" charset="-120"/>
              </a:rPr>
              <a:t> Google My Business izveidošana un optimizēšana</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9257467" y="2811542"/>
            <a:ext cx="5259467" cy="2606397"/>
          </a:xfrm>
          <a:prstGeom prst="rect">
            <a:avLst/>
          </a:prstGeom>
        </p:spPr>
      </p:pic>
      <p:sp>
        <p:nvSpPr>
          <p:cNvPr id="4" name="Text 0"/>
          <p:cNvSpPr/>
          <p:nvPr/>
        </p:nvSpPr>
        <p:spPr>
          <a:xfrm>
            <a:off x="793790" y="906542"/>
            <a:ext cx="6195417"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hlinkClick r:id="rId5"/>
              </a:rPr>
              <a:t>Google search console</a:t>
            </a:r>
            <a:endParaRPr lang="en-US" sz="4450" dirty="0"/>
          </a:p>
        </p:txBody>
      </p:sp>
      <p:sp>
        <p:nvSpPr>
          <p:cNvPr id="5" name="Text 1"/>
          <p:cNvSpPr/>
          <p:nvPr/>
        </p:nvSpPr>
        <p:spPr>
          <a:xfrm>
            <a:off x="793790" y="1706047"/>
            <a:ext cx="7556421" cy="1133951"/>
          </a:xfrm>
          <a:prstGeom prst="rect">
            <a:avLst/>
          </a:prstGeom>
          <a:noFill/>
          <a:ln/>
        </p:spPr>
        <p:txBody>
          <a:bodyPr wrap="squar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Kā apskatīt Google noindeksētās lapas?</a:t>
            </a:r>
            <a:endParaRPr lang="en-US" sz="3550" dirty="0"/>
          </a:p>
        </p:txBody>
      </p:sp>
      <p:sp>
        <p:nvSpPr>
          <p:cNvPr id="6" name="Text 2"/>
          <p:cNvSpPr/>
          <p:nvPr/>
        </p:nvSpPr>
        <p:spPr>
          <a:xfrm>
            <a:off x="793790" y="2930723"/>
            <a:ext cx="7556421" cy="1133951"/>
          </a:xfrm>
          <a:prstGeom prst="rect">
            <a:avLst/>
          </a:prstGeom>
          <a:noFill/>
          <a:ln/>
        </p:spPr>
        <p:txBody>
          <a:bodyPr wrap="square" lIns="0" tIns="0" rIns="0" bIns="0" rtlCol="0" anchor="t"/>
          <a:lstStyle/>
          <a:p>
            <a:pPr marL="0" indent="0" algn="l">
              <a:lnSpc>
                <a:spcPts val="4450"/>
              </a:lnSpc>
              <a:buNone/>
            </a:pPr>
            <a:r>
              <a:rPr lang="en-US" sz="3550" dirty="0">
                <a:solidFill>
                  <a:srgbClr val="030303"/>
                </a:solidFill>
                <a:latin typeface="DM Sans Semi Bold" pitchFamily="34" charset="0"/>
                <a:ea typeface="DM Sans Semi Bold" pitchFamily="34" charset="-122"/>
                <a:cs typeface="DM Sans Semi Bold" pitchFamily="34" charset="-120"/>
              </a:rPr>
              <a:t>Google meklētājā ieraksti site:majaslapasnosaukums </a:t>
            </a:r>
            <a:endParaRPr lang="en-US" sz="3550" dirty="0"/>
          </a:p>
        </p:txBody>
      </p:sp>
      <p:sp>
        <p:nvSpPr>
          <p:cNvPr id="7" name="Text 3"/>
          <p:cNvSpPr/>
          <p:nvPr/>
        </p:nvSpPr>
        <p:spPr>
          <a:xfrm>
            <a:off x="793790" y="4404836"/>
            <a:ext cx="7556421" cy="1814036"/>
          </a:xfrm>
          <a:prstGeom prst="rect">
            <a:avLst/>
          </a:prstGeom>
          <a:noFill/>
          <a:ln/>
        </p:spPr>
        <p:txBody>
          <a:bodyPr wrap="square" lIns="0" tIns="0" rIns="0" bIns="0" rtlCol="0" anchor="t"/>
          <a:lstStyle/>
          <a:p>
            <a:pPr marL="0" indent="0" algn="l">
              <a:lnSpc>
                <a:spcPts val="3550"/>
              </a:lnSpc>
              <a:buNone/>
            </a:pPr>
            <a:r>
              <a:rPr lang="en-US" sz="2200" dirty="0">
                <a:solidFill>
                  <a:srgbClr val="464646"/>
                </a:solidFill>
                <a:latin typeface="Inter Medium" pitchFamily="34" charset="0"/>
                <a:ea typeface="Inter Medium" pitchFamily="34" charset="-122"/>
                <a:cs typeface="Inter Medium" pitchFamily="34" charset="-120"/>
              </a:rPr>
              <a:t>Google Search Console ir Google tīmekļa pakalpojums, kas ļauj tīmekļa pārziņiem pārbaudīt indeksēšanas statusu, meklēšanas vaicājumus, pārmeklēšanas kļūdas un optimizēt savu vietņu redzamību</a:t>
            </a:r>
            <a:endParaRPr lang="en-US" sz="2200" dirty="0"/>
          </a:p>
        </p:txBody>
      </p:sp>
      <p:pic>
        <p:nvPicPr>
          <p:cNvPr id="8" name="Image 2" descr="preencoded.png"/>
          <p:cNvPicPr>
            <a:picLocks noChangeAspect="1"/>
          </p:cNvPicPr>
          <p:nvPr/>
        </p:nvPicPr>
        <p:blipFill>
          <a:blip r:embed="rId6"/>
          <a:stretch>
            <a:fillRect/>
          </a:stretch>
        </p:blipFill>
        <p:spPr>
          <a:xfrm>
            <a:off x="793790" y="6729174"/>
            <a:ext cx="338614" cy="338614"/>
          </a:xfrm>
          <a:prstGeom prst="rect">
            <a:avLst/>
          </a:prstGeom>
        </p:spPr>
      </p:pic>
      <p:sp>
        <p:nvSpPr>
          <p:cNvPr id="9" name="Text 4"/>
          <p:cNvSpPr/>
          <p:nvPr/>
        </p:nvSpPr>
        <p:spPr>
          <a:xfrm>
            <a:off x="1693426" y="6678097"/>
            <a:ext cx="6664285" cy="362903"/>
          </a:xfrm>
          <a:prstGeom prst="rect">
            <a:avLst/>
          </a:prstGeom>
          <a:noFill/>
          <a:ln/>
        </p:spPr>
        <p:txBody>
          <a:bodyPr wrap="none" lIns="0" tIns="0" rIns="0" bIns="0" rtlCol="0" anchor="t"/>
          <a:lstStyle/>
          <a:p>
            <a:pPr marL="0" indent="0" algn="l">
              <a:lnSpc>
                <a:spcPts val="2850"/>
              </a:lnSpc>
              <a:buNone/>
            </a:pP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875467"/>
            <a:ext cx="4240054" cy="460772"/>
          </a:xfrm>
          <a:prstGeom prst="rect">
            <a:avLst/>
          </a:prstGeom>
          <a:noFill/>
          <a:ln/>
        </p:spPr>
        <p:txBody>
          <a:bodyPr wrap="none" lIns="0" tIns="0" rIns="0" bIns="0" rtlCol="0" anchor="t"/>
          <a:lstStyle/>
          <a:p>
            <a:pPr marL="0" indent="0" algn="l">
              <a:lnSpc>
                <a:spcPts val="3600"/>
              </a:lnSpc>
              <a:buNone/>
            </a:pPr>
            <a:r>
              <a:rPr lang="en-US" sz="2900" dirty="0">
                <a:solidFill>
                  <a:srgbClr val="030303"/>
                </a:solidFill>
                <a:latin typeface="DM Sans Semi Bold" pitchFamily="34" charset="0"/>
                <a:ea typeface="DM Sans Semi Bold" pitchFamily="34" charset="-122"/>
                <a:cs typeface="DM Sans Semi Bold" pitchFamily="34" charset="-120"/>
                <a:hlinkClick r:id="rId3"/>
              </a:rPr>
              <a:t>Kas ir Google Analytics</a:t>
            </a:r>
            <a:r>
              <a:rPr lang="en-US" sz="2900" dirty="0">
                <a:solidFill>
                  <a:srgbClr val="030303"/>
                </a:solidFill>
                <a:latin typeface="DM Sans Semi Bold" pitchFamily="34" charset="0"/>
                <a:ea typeface="DM Sans Semi Bold" pitchFamily="34" charset="-122"/>
                <a:cs typeface="DM Sans Semi Bold" pitchFamily="34" charset="-120"/>
              </a:rPr>
              <a:t>?</a:t>
            </a:r>
            <a:endParaRPr lang="en-US" sz="2900" dirty="0"/>
          </a:p>
        </p:txBody>
      </p:sp>
      <p:sp>
        <p:nvSpPr>
          <p:cNvPr id="3" name="Text 1"/>
          <p:cNvSpPr/>
          <p:nvPr/>
        </p:nvSpPr>
        <p:spPr>
          <a:xfrm>
            <a:off x="793790" y="1431965"/>
            <a:ext cx="7681793" cy="194548"/>
          </a:xfrm>
          <a:prstGeom prst="rect">
            <a:avLst/>
          </a:prstGeom>
          <a:noFill/>
          <a:ln/>
        </p:spPr>
        <p:txBody>
          <a:bodyPr wrap="none" lIns="0" tIns="0" rIns="0" bIns="0" rtlCol="0" anchor="t"/>
          <a:lstStyle/>
          <a:p>
            <a:pPr marL="0" indent="0" algn="l">
              <a:lnSpc>
                <a:spcPts val="1500"/>
              </a:lnSpc>
              <a:buNone/>
            </a:pPr>
            <a:r>
              <a:rPr lang="en-US" sz="1150" dirty="0">
                <a:solidFill>
                  <a:srgbClr val="464646"/>
                </a:solidFill>
                <a:latin typeface="Inter Medium" pitchFamily="34" charset="0"/>
                <a:ea typeface="Inter Medium" pitchFamily="34" charset="-122"/>
                <a:cs typeface="Inter Medium" pitchFamily="34" charset="-120"/>
              </a:rPr>
              <a:t>Google Analytics ir Google piedāvāts tīmekļa analīzes pakalpojums, kas izseko vietnes trafiku un ziņo par to.</a:t>
            </a:r>
            <a:endParaRPr lang="en-US" sz="1150" dirty="0"/>
          </a:p>
        </p:txBody>
      </p:sp>
      <p:sp>
        <p:nvSpPr>
          <p:cNvPr id="4" name="Text 2"/>
          <p:cNvSpPr/>
          <p:nvPr/>
        </p:nvSpPr>
        <p:spPr>
          <a:xfrm>
            <a:off x="793790" y="1712714"/>
            <a:ext cx="7681793" cy="389096"/>
          </a:xfrm>
          <a:prstGeom prst="rect">
            <a:avLst/>
          </a:prstGeom>
          <a:noFill/>
          <a:ln/>
        </p:spPr>
        <p:txBody>
          <a:bodyPr wrap="square" lIns="0" tIns="0" rIns="0" bIns="0" rtlCol="0" anchor="t"/>
          <a:lstStyle/>
          <a:p>
            <a:pPr marL="0" indent="0" algn="l">
              <a:lnSpc>
                <a:spcPts val="1500"/>
              </a:lnSpc>
              <a:buNone/>
            </a:pPr>
            <a:r>
              <a:rPr lang="en-US" sz="1150" dirty="0">
                <a:solidFill>
                  <a:srgbClr val="464646"/>
                </a:solidFill>
                <a:latin typeface="Inter Medium" pitchFamily="34" charset="0"/>
                <a:ea typeface="Inter Medium" pitchFamily="34" charset="-122"/>
                <a:cs typeface="Inter Medium" pitchFamily="34" charset="-120"/>
              </a:rPr>
              <a:t>Google Analytics ir Google rīks, kas ļauj analizēt lapas lietotāju paradumus un uzvedību lapā. Izmērīt un analizēt tiešsaistes kampaņu efektivitāti, mājaslapas darbības efektivitāti.</a:t>
            </a:r>
            <a:endParaRPr lang="en-US" sz="1150" dirty="0"/>
          </a:p>
        </p:txBody>
      </p:sp>
      <p:sp>
        <p:nvSpPr>
          <p:cNvPr id="5" name="Text 3"/>
          <p:cNvSpPr/>
          <p:nvPr/>
        </p:nvSpPr>
        <p:spPr>
          <a:xfrm>
            <a:off x="793790" y="2188012"/>
            <a:ext cx="7681793" cy="1562576"/>
          </a:xfrm>
          <a:prstGeom prst="rect">
            <a:avLst/>
          </a:prstGeom>
          <a:noFill/>
          <a:ln/>
        </p:spPr>
        <p:txBody>
          <a:bodyPr wrap="square" lIns="0" tIns="0" rIns="0" bIns="0" rtlCol="0" anchor="t"/>
          <a:lstStyle/>
          <a:p>
            <a:pPr marL="342900" indent="-342900" algn="l">
              <a:lnSpc>
                <a:spcPts val="1500"/>
              </a:lnSpc>
              <a:buSzPct val="100000"/>
              <a:buChar char="•"/>
            </a:pPr>
            <a:r>
              <a:rPr lang="en-US" sz="1600" dirty="0">
                <a:solidFill>
                  <a:srgbClr val="464646"/>
                </a:solidFill>
                <a:latin typeface="Inter Medium" pitchFamily="34" charset="0"/>
                <a:ea typeface="Inter Medium" pitchFamily="34" charset="-122"/>
                <a:cs typeface="Inter Medium" pitchFamily="34" charset="-120"/>
              </a:rPr>
              <a:t>Datu ievākšanas un analīzes rīks:</a:t>
            </a:r>
            <a:endParaRPr lang="en-US" sz="1600" dirty="0"/>
          </a:p>
          <a:p>
            <a:pPr marL="342900" indent="-342900" algn="l">
              <a:lnSpc>
                <a:spcPts val="1500"/>
              </a:lnSpc>
              <a:buSzPct val="100000"/>
              <a:buChar char="•"/>
            </a:pPr>
            <a:r>
              <a:rPr lang="en-US" sz="1600" dirty="0">
                <a:solidFill>
                  <a:srgbClr val="464646"/>
                </a:solidFill>
                <a:latin typeface="Inter Medium" pitchFamily="34" charset="0"/>
                <a:ea typeface="Inter Medium" pitchFamily="34" charset="-122"/>
                <a:cs typeface="Inter Medium" pitchFamily="34" charset="-120"/>
              </a:rPr>
              <a:t>Mārketinga izpēte</a:t>
            </a:r>
            <a:endParaRPr lang="en-US" sz="1600" dirty="0"/>
          </a:p>
          <a:p>
            <a:pPr marL="342900" indent="-342900" algn="l">
              <a:lnSpc>
                <a:spcPts val="1500"/>
              </a:lnSpc>
              <a:buSzPct val="100000"/>
              <a:buChar char="•"/>
            </a:pPr>
            <a:r>
              <a:rPr lang="en-US" sz="1600" dirty="0">
                <a:solidFill>
                  <a:srgbClr val="464646"/>
                </a:solidFill>
                <a:latin typeface="Inter Medium" pitchFamily="34" charset="0"/>
                <a:ea typeface="Inter Medium" pitchFamily="34" charset="-122"/>
                <a:cs typeface="Inter Medium" pitchFamily="34" charset="-120"/>
              </a:rPr>
              <a:t>Lietotāju uzvedības izpēte</a:t>
            </a:r>
            <a:endParaRPr lang="en-US" sz="1600" dirty="0"/>
          </a:p>
          <a:p>
            <a:pPr marL="342900" indent="-342900" algn="l">
              <a:lnSpc>
                <a:spcPts val="1500"/>
              </a:lnSpc>
              <a:buSzPct val="100000"/>
              <a:buChar char="•"/>
            </a:pPr>
            <a:r>
              <a:rPr lang="en-US" sz="1600" dirty="0">
                <a:solidFill>
                  <a:srgbClr val="464646"/>
                </a:solidFill>
                <a:latin typeface="Inter Medium" pitchFamily="34" charset="0"/>
                <a:ea typeface="Inter Medium" pitchFamily="34" charset="-122"/>
                <a:cs typeface="Inter Medium" pitchFamily="34" charset="-120"/>
              </a:rPr>
              <a:t>Auditorijas informācijas izpēte</a:t>
            </a:r>
            <a:endParaRPr lang="en-US" sz="1600" dirty="0"/>
          </a:p>
          <a:p>
            <a:pPr marL="342900" indent="-342900" algn="l">
              <a:lnSpc>
                <a:spcPts val="1500"/>
              </a:lnSpc>
              <a:buSzPct val="100000"/>
              <a:buChar char="•"/>
            </a:pPr>
            <a:r>
              <a:rPr lang="en-US" sz="1600" dirty="0">
                <a:solidFill>
                  <a:srgbClr val="464646"/>
                </a:solidFill>
                <a:latin typeface="Inter Medium" pitchFamily="34" charset="0"/>
                <a:ea typeface="Inter Medium" pitchFamily="34" charset="-122"/>
                <a:cs typeface="Inter Medium" pitchFamily="34" charset="-120"/>
              </a:rPr>
              <a:t>Satura izpēte</a:t>
            </a:r>
            <a:endParaRPr lang="en-US" sz="1600" dirty="0"/>
          </a:p>
          <a:p>
            <a:pPr marL="342900" indent="-342900" algn="l">
              <a:lnSpc>
                <a:spcPts val="1500"/>
              </a:lnSpc>
              <a:buSzPct val="100000"/>
              <a:buChar char="•"/>
            </a:pPr>
            <a:r>
              <a:rPr lang="en-US" sz="1600" dirty="0">
                <a:solidFill>
                  <a:srgbClr val="464646"/>
                </a:solidFill>
                <a:latin typeface="Inter Medium" pitchFamily="34" charset="0"/>
                <a:ea typeface="Inter Medium" pitchFamily="34" charset="-122"/>
                <a:cs typeface="Inter Medium" pitchFamily="34" charset="-120"/>
              </a:rPr>
              <a:t>Tehniskā izpēte</a:t>
            </a:r>
            <a:endParaRPr lang="en-US" sz="1600" dirty="0"/>
          </a:p>
          <a:p>
            <a:pPr marL="342900" indent="-342900" algn="l">
              <a:lnSpc>
                <a:spcPts val="1500"/>
              </a:lnSpc>
              <a:buSzPct val="100000"/>
              <a:buChar char="•"/>
            </a:pPr>
            <a:r>
              <a:rPr lang="en-US" sz="1600" dirty="0">
                <a:solidFill>
                  <a:srgbClr val="464646"/>
                </a:solidFill>
                <a:latin typeface="Inter Medium" pitchFamily="34" charset="0"/>
                <a:ea typeface="Inter Medium" pitchFamily="34" charset="-122"/>
                <a:cs typeface="Inter Medium" pitchFamily="34" charset="-120"/>
              </a:rPr>
              <a:t>Mājas lapas uzlabošana</a:t>
            </a:r>
            <a:endParaRPr lang="en-US" sz="1600" dirty="0"/>
          </a:p>
        </p:txBody>
      </p:sp>
      <p:pic>
        <p:nvPicPr>
          <p:cNvPr id="6" name="Image 0" descr="preencoded.png"/>
          <p:cNvPicPr>
            <a:picLocks noChangeAspect="1"/>
          </p:cNvPicPr>
          <p:nvPr/>
        </p:nvPicPr>
        <p:blipFill>
          <a:blip r:embed="rId4"/>
          <a:stretch>
            <a:fillRect/>
          </a:stretch>
        </p:blipFill>
        <p:spPr>
          <a:xfrm>
            <a:off x="9795391" y="887492"/>
            <a:ext cx="3096101" cy="3096101"/>
          </a:xfrm>
          <a:prstGeom prst="rect">
            <a:avLst/>
          </a:prstGeom>
        </p:spPr>
      </p:pic>
      <p:pic>
        <p:nvPicPr>
          <p:cNvPr id="7" name="Image 1" descr="preencoded.png"/>
          <p:cNvPicPr>
            <a:picLocks noChangeAspect="1"/>
          </p:cNvPicPr>
          <p:nvPr/>
        </p:nvPicPr>
        <p:blipFill>
          <a:blip r:embed="rId5"/>
          <a:stretch>
            <a:fillRect/>
          </a:stretch>
        </p:blipFill>
        <p:spPr>
          <a:xfrm>
            <a:off x="8842772" y="4091345"/>
            <a:ext cx="3250763" cy="32507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2688788"/>
            <a:ext cx="8113990" cy="708779"/>
          </a:xfrm>
          <a:prstGeom prst="rect">
            <a:avLst/>
          </a:prstGeom>
          <a:noFill/>
          <a:ln/>
        </p:spPr>
        <p:txBody>
          <a:bodyPr wrap="none" lIns="0" tIns="0" rIns="0" bIns="0" rtlCol="0" anchor="t"/>
          <a:lstStyle/>
          <a:p>
            <a:pPr marL="0" indent="0" algn="l">
              <a:lnSpc>
                <a:spcPts val="5550"/>
              </a:lnSpc>
              <a:buNone/>
            </a:pPr>
            <a:r>
              <a:rPr lang="en-US" sz="4450" dirty="0">
                <a:solidFill>
                  <a:srgbClr val="030303"/>
                </a:solidFill>
                <a:latin typeface="DM Sans Semi Bold" pitchFamily="34" charset="0"/>
                <a:ea typeface="DM Sans Semi Bold" pitchFamily="34" charset="-122"/>
                <a:cs typeface="DM Sans Semi Bold" pitchFamily="34" charset="-120"/>
              </a:rPr>
              <a:t>No kā sastāv analītikas konts?</a:t>
            </a:r>
            <a:endParaRPr lang="en-US" sz="4450" dirty="0"/>
          </a:p>
        </p:txBody>
      </p:sp>
      <p:sp>
        <p:nvSpPr>
          <p:cNvPr id="3" name="Text 1"/>
          <p:cNvSpPr/>
          <p:nvPr/>
        </p:nvSpPr>
        <p:spPr>
          <a:xfrm>
            <a:off x="793790" y="3851196"/>
            <a:ext cx="13042821" cy="1689497"/>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Sākumlapa (HOME) – pamata informācija par lapas apmeklējumiem utt.</a:t>
            </a:r>
            <a:endParaRPr lang="en-US" sz="1750" dirty="0"/>
          </a:p>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Pārskati (Reports) – atskaites, dažāda veida dati un atskaites par mājaslapā notiekošo.</a:t>
            </a:r>
            <a:endParaRPr lang="en-US" sz="1750" dirty="0"/>
          </a:p>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Izpētīt (Explore) – šajā sadaļā var izveidot dažādas papildus atskaites</a:t>
            </a:r>
            <a:endParaRPr lang="en-US" sz="1750" dirty="0"/>
          </a:p>
          <a:p>
            <a:pPr marL="342900" indent="-342900" algn="l">
              <a:lnSpc>
                <a:spcPts val="2850"/>
              </a:lnSpc>
              <a:buSzPct val="100000"/>
              <a:buChar char="•"/>
            </a:pPr>
            <a:r>
              <a:rPr lang="en-US" sz="1750" dirty="0">
                <a:solidFill>
                  <a:srgbClr val="464646"/>
                </a:solidFill>
                <a:latin typeface="Inter Medium" pitchFamily="34" charset="0"/>
                <a:ea typeface="Inter Medium" pitchFamily="34" charset="-122"/>
                <a:cs typeface="Inter Medium" pitchFamily="34" charset="-120"/>
              </a:rPr>
              <a:t>Reklamēšana (Advertising) – atskaites par dažādu mārketinga kanālu un atskaišu rezultātiem</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629007"/>
            <a:ext cx="5855851" cy="538758"/>
          </a:xfrm>
          <a:prstGeom prst="rect">
            <a:avLst/>
          </a:prstGeom>
          <a:noFill/>
          <a:ln/>
        </p:spPr>
        <p:txBody>
          <a:bodyPr wrap="none" lIns="0" tIns="0" rIns="0" bIns="0" rtlCol="0" anchor="t"/>
          <a:lstStyle/>
          <a:p>
            <a:pPr marL="0" indent="0" algn="l">
              <a:lnSpc>
                <a:spcPts val="4200"/>
              </a:lnSpc>
              <a:buNone/>
            </a:pPr>
            <a:r>
              <a:rPr lang="en-US" sz="3350" dirty="0">
                <a:solidFill>
                  <a:srgbClr val="030303"/>
                </a:solidFill>
                <a:latin typeface="DM Sans Semi Bold" pitchFamily="34" charset="0"/>
                <a:ea typeface="DM Sans Semi Bold" pitchFamily="34" charset="-122"/>
                <a:cs typeface="DM Sans Semi Bold" pitchFamily="34" charset="-120"/>
              </a:rPr>
              <a:t>Google Analytics Navigācija </a:t>
            </a:r>
            <a:endParaRPr lang="en-US" sz="3350" dirty="0"/>
          </a:p>
        </p:txBody>
      </p:sp>
      <p:sp>
        <p:nvSpPr>
          <p:cNvPr id="3" name="Text 1"/>
          <p:cNvSpPr/>
          <p:nvPr/>
        </p:nvSpPr>
        <p:spPr>
          <a:xfrm>
            <a:off x="793790" y="1577102"/>
            <a:ext cx="13042821" cy="336113"/>
          </a:xfrm>
          <a:prstGeom prst="rect">
            <a:avLst/>
          </a:prstGeom>
          <a:noFill/>
          <a:ln/>
        </p:spPr>
        <p:txBody>
          <a:bodyPr wrap="none" lIns="0" tIns="0" rIns="0" bIns="0" rtlCol="0" anchor="t"/>
          <a:lstStyle/>
          <a:p>
            <a:pPr marL="342900" indent="-342900" algn="l">
              <a:lnSpc>
                <a:spcPts val="2600"/>
              </a:lnSpc>
              <a:buSzPct val="100000"/>
              <a:buChar char="•"/>
            </a:pPr>
            <a:r>
              <a:rPr lang="en-US" sz="1650" dirty="0">
                <a:solidFill>
                  <a:srgbClr val="464646"/>
                </a:solidFill>
                <a:latin typeface="Inter Medium" pitchFamily="34" charset="0"/>
                <a:ea typeface="Inter Medium" pitchFamily="34" charset="-122"/>
                <a:cs typeface="Inter Medium" pitchFamily="34" charset="-120"/>
              </a:rPr>
              <a:t>Home - kopsavilkums</a:t>
            </a:r>
            <a:endParaRPr lang="en-US" sz="1650" dirty="0"/>
          </a:p>
        </p:txBody>
      </p:sp>
      <p:sp>
        <p:nvSpPr>
          <p:cNvPr id="4" name="Shape 2"/>
          <p:cNvSpPr/>
          <p:nvPr/>
        </p:nvSpPr>
        <p:spPr>
          <a:xfrm>
            <a:off x="793790" y="2143482"/>
            <a:ext cx="3107174" cy="2847856"/>
          </a:xfrm>
          <a:prstGeom prst="roundRect">
            <a:avLst>
              <a:gd name="adj" fmla="val 5137"/>
            </a:avLst>
          </a:prstGeom>
          <a:solidFill>
            <a:srgbClr val="FFFFFF"/>
          </a:solidFill>
          <a:ln w="30480">
            <a:solidFill>
              <a:srgbClr val="D8D4D4"/>
            </a:solidFill>
            <a:prstDash val="solid"/>
          </a:ln>
        </p:spPr>
        <p:txBody>
          <a:bodyPr/>
          <a:lstStyle/>
          <a:p>
            <a:endParaRPr lang="lv-LV"/>
          </a:p>
        </p:txBody>
      </p:sp>
      <p:sp>
        <p:nvSpPr>
          <p:cNvPr id="5" name="Shape 3"/>
          <p:cNvSpPr/>
          <p:nvPr/>
        </p:nvSpPr>
        <p:spPr>
          <a:xfrm>
            <a:off x="763310" y="2143482"/>
            <a:ext cx="121920" cy="2847856"/>
          </a:xfrm>
          <a:prstGeom prst="roundRect">
            <a:avLst>
              <a:gd name="adj" fmla="val 26512"/>
            </a:avLst>
          </a:prstGeom>
          <a:solidFill>
            <a:srgbClr val="1C9770"/>
          </a:solidFill>
          <a:ln/>
        </p:spPr>
        <p:txBody>
          <a:bodyPr/>
          <a:lstStyle/>
          <a:p>
            <a:endParaRPr lang="lv-LV"/>
          </a:p>
        </p:txBody>
      </p:sp>
      <p:sp>
        <p:nvSpPr>
          <p:cNvPr id="6" name="Text 4"/>
          <p:cNvSpPr/>
          <p:nvPr/>
        </p:nvSpPr>
        <p:spPr>
          <a:xfrm>
            <a:off x="1131094" y="2389346"/>
            <a:ext cx="2524006" cy="2019538"/>
          </a:xfrm>
          <a:prstGeom prst="rect">
            <a:avLst/>
          </a:prstGeom>
          <a:noFill/>
          <a:ln/>
        </p:spPr>
        <p:txBody>
          <a:bodyPr wrap="square" lIns="0" tIns="0" rIns="0" bIns="0" rtlCol="0" anchor="t"/>
          <a:lstStyle/>
          <a:p>
            <a:pPr marL="0" indent="0" algn="l">
              <a:lnSpc>
                <a:spcPts val="2650"/>
              </a:lnSpc>
              <a:buNone/>
            </a:pPr>
            <a:r>
              <a:rPr lang="en-US" sz="2100" dirty="0">
                <a:solidFill>
                  <a:srgbClr val="464646"/>
                </a:solidFill>
                <a:latin typeface="DM Sans Semi Bold" pitchFamily="34" charset="0"/>
                <a:ea typeface="DM Sans Semi Bold" pitchFamily="34" charset="-122"/>
                <a:cs typeface="DM Sans Semi Bold" pitchFamily="34" charset="-120"/>
              </a:rPr>
              <a:t>Real-time - parāda datus reālajā laikā, cik šobrīd apmeklētāju, ko dara, no kurienes nākuši</a:t>
            </a:r>
            <a:endParaRPr lang="en-US" sz="2100" dirty="0"/>
          </a:p>
        </p:txBody>
      </p:sp>
      <p:sp>
        <p:nvSpPr>
          <p:cNvPr id="7" name="Shape 5"/>
          <p:cNvSpPr/>
          <p:nvPr/>
        </p:nvSpPr>
        <p:spPr>
          <a:xfrm>
            <a:off x="4105632" y="2143482"/>
            <a:ext cx="3107174" cy="2847856"/>
          </a:xfrm>
          <a:prstGeom prst="roundRect">
            <a:avLst>
              <a:gd name="adj" fmla="val 5137"/>
            </a:avLst>
          </a:prstGeom>
          <a:solidFill>
            <a:srgbClr val="FFFFFF"/>
          </a:solidFill>
          <a:ln w="30480">
            <a:solidFill>
              <a:srgbClr val="D8D4D4"/>
            </a:solidFill>
            <a:prstDash val="solid"/>
          </a:ln>
        </p:spPr>
        <p:txBody>
          <a:bodyPr/>
          <a:lstStyle/>
          <a:p>
            <a:endParaRPr lang="lv-LV"/>
          </a:p>
        </p:txBody>
      </p:sp>
      <p:sp>
        <p:nvSpPr>
          <p:cNvPr id="8" name="Shape 6"/>
          <p:cNvSpPr/>
          <p:nvPr/>
        </p:nvSpPr>
        <p:spPr>
          <a:xfrm>
            <a:off x="4075152" y="2143482"/>
            <a:ext cx="121920" cy="2847856"/>
          </a:xfrm>
          <a:prstGeom prst="roundRect">
            <a:avLst>
              <a:gd name="adj" fmla="val 26512"/>
            </a:avLst>
          </a:prstGeom>
          <a:solidFill>
            <a:srgbClr val="1C9770"/>
          </a:solidFill>
          <a:ln/>
        </p:spPr>
        <p:txBody>
          <a:bodyPr/>
          <a:lstStyle/>
          <a:p>
            <a:endParaRPr lang="lv-LV"/>
          </a:p>
        </p:txBody>
      </p:sp>
      <p:sp>
        <p:nvSpPr>
          <p:cNvPr id="9" name="Text 7"/>
          <p:cNvSpPr/>
          <p:nvPr/>
        </p:nvSpPr>
        <p:spPr>
          <a:xfrm>
            <a:off x="4442936" y="2389346"/>
            <a:ext cx="2524006" cy="2019538"/>
          </a:xfrm>
          <a:prstGeom prst="rect">
            <a:avLst/>
          </a:prstGeom>
          <a:noFill/>
          <a:ln/>
        </p:spPr>
        <p:txBody>
          <a:bodyPr wrap="square" lIns="0" tIns="0" rIns="0" bIns="0" rtlCol="0" anchor="t"/>
          <a:lstStyle/>
          <a:p>
            <a:pPr marL="0" indent="0" algn="l">
              <a:lnSpc>
                <a:spcPts val="2650"/>
              </a:lnSpc>
              <a:buNone/>
            </a:pPr>
            <a:r>
              <a:rPr lang="en-US" sz="2100" dirty="0">
                <a:solidFill>
                  <a:srgbClr val="464646"/>
                </a:solidFill>
                <a:latin typeface="DM Sans Semi Bold" pitchFamily="34" charset="0"/>
                <a:ea typeface="DM Sans Semi Bold" pitchFamily="34" charset="-122"/>
                <a:cs typeface="DM Sans Semi Bold" pitchFamily="34" charset="-120"/>
              </a:rPr>
              <a:t>Acquisition - no kuriem kanāliem lietotāji atnākuši - Direct, Organic, Paid, Referral, Social utt.</a:t>
            </a:r>
            <a:endParaRPr lang="en-US" sz="2100" dirty="0"/>
          </a:p>
        </p:txBody>
      </p:sp>
      <p:sp>
        <p:nvSpPr>
          <p:cNvPr id="10" name="Shape 8"/>
          <p:cNvSpPr/>
          <p:nvPr/>
        </p:nvSpPr>
        <p:spPr>
          <a:xfrm>
            <a:off x="7417475" y="2143482"/>
            <a:ext cx="3107174" cy="2847856"/>
          </a:xfrm>
          <a:prstGeom prst="roundRect">
            <a:avLst>
              <a:gd name="adj" fmla="val 5137"/>
            </a:avLst>
          </a:prstGeom>
          <a:solidFill>
            <a:srgbClr val="FFFFFF"/>
          </a:solidFill>
          <a:ln w="30480">
            <a:solidFill>
              <a:srgbClr val="D8D4D4"/>
            </a:solidFill>
            <a:prstDash val="solid"/>
          </a:ln>
        </p:spPr>
        <p:txBody>
          <a:bodyPr/>
          <a:lstStyle/>
          <a:p>
            <a:endParaRPr lang="lv-LV"/>
          </a:p>
        </p:txBody>
      </p:sp>
      <p:sp>
        <p:nvSpPr>
          <p:cNvPr id="11" name="Shape 9"/>
          <p:cNvSpPr/>
          <p:nvPr/>
        </p:nvSpPr>
        <p:spPr>
          <a:xfrm>
            <a:off x="7386995" y="2143482"/>
            <a:ext cx="121920" cy="2847856"/>
          </a:xfrm>
          <a:prstGeom prst="roundRect">
            <a:avLst>
              <a:gd name="adj" fmla="val 26512"/>
            </a:avLst>
          </a:prstGeom>
          <a:solidFill>
            <a:srgbClr val="1C9770"/>
          </a:solidFill>
          <a:ln/>
        </p:spPr>
        <p:txBody>
          <a:bodyPr/>
          <a:lstStyle/>
          <a:p>
            <a:endParaRPr lang="lv-LV"/>
          </a:p>
        </p:txBody>
      </p:sp>
      <p:sp>
        <p:nvSpPr>
          <p:cNvPr id="12" name="Text 10"/>
          <p:cNvSpPr/>
          <p:nvPr/>
        </p:nvSpPr>
        <p:spPr>
          <a:xfrm>
            <a:off x="7754779" y="2389346"/>
            <a:ext cx="2524006" cy="2356128"/>
          </a:xfrm>
          <a:prstGeom prst="rect">
            <a:avLst/>
          </a:prstGeom>
          <a:noFill/>
          <a:ln/>
        </p:spPr>
        <p:txBody>
          <a:bodyPr wrap="square" lIns="0" tIns="0" rIns="0" bIns="0" rtlCol="0" anchor="t"/>
          <a:lstStyle/>
          <a:p>
            <a:pPr marL="0" indent="0" algn="l">
              <a:lnSpc>
                <a:spcPts val="2650"/>
              </a:lnSpc>
              <a:buNone/>
            </a:pPr>
            <a:r>
              <a:rPr lang="en-US" sz="2100" dirty="0">
                <a:solidFill>
                  <a:srgbClr val="464646"/>
                </a:solidFill>
                <a:latin typeface="DM Sans Semi Bold" pitchFamily="34" charset="0"/>
                <a:ea typeface="DM Sans Semi Bold" pitchFamily="34" charset="-122"/>
                <a:cs typeface="DM Sans Semi Bold" pitchFamily="34" charset="-120"/>
              </a:rPr>
              <a:t>Engagement - kā apmeklētāji lietojuši lapas saturu, cik "engaged" bijuši, kā navigējuši cauri saturam</a:t>
            </a:r>
            <a:endParaRPr lang="en-US" sz="2100" dirty="0"/>
          </a:p>
        </p:txBody>
      </p:sp>
      <p:sp>
        <p:nvSpPr>
          <p:cNvPr id="13" name="Shape 11"/>
          <p:cNvSpPr/>
          <p:nvPr/>
        </p:nvSpPr>
        <p:spPr>
          <a:xfrm>
            <a:off x="10729317" y="2143482"/>
            <a:ext cx="3107293" cy="2847856"/>
          </a:xfrm>
          <a:prstGeom prst="roundRect">
            <a:avLst>
              <a:gd name="adj" fmla="val 5137"/>
            </a:avLst>
          </a:prstGeom>
          <a:solidFill>
            <a:srgbClr val="FFFFFF"/>
          </a:solidFill>
          <a:ln w="30480">
            <a:solidFill>
              <a:srgbClr val="D8D4D4"/>
            </a:solidFill>
            <a:prstDash val="solid"/>
          </a:ln>
        </p:spPr>
        <p:txBody>
          <a:bodyPr/>
          <a:lstStyle/>
          <a:p>
            <a:endParaRPr lang="lv-LV"/>
          </a:p>
        </p:txBody>
      </p:sp>
      <p:sp>
        <p:nvSpPr>
          <p:cNvPr id="14" name="Shape 12"/>
          <p:cNvSpPr/>
          <p:nvPr/>
        </p:nvSpPr>
        <p:spPr>
          <a:xfrm>
            <a:off x="10698837" y="2143482"/>
            <a:ext cx="121920" cy="2847856"/>
          </a:xfrm>
          <a:prstGeom prst="roundRect">
            <a:avLst>
              <a:gd name="adj" fmla="val 26512"/>
            </a:avLst>
          </a:prstGeom>
          <a:solidFill>
            <a:srgbClr val="1C9770"/>
          </a:solidFill>
          <a:ln/>
        </p:spPr>
        <p:txBody>
          <a:bodyPr/>
          <a:lstStyle/>
          <a:p>
            <a:endParaRPr lang="lv-LV"/>
          </a:p>
        </p:txBody>
      </p:sp>
      <p:sp>
        <p:nvSpPr>
          <p:cNvPr id="15" name="Text 13"/>
          <p:cNvSpPr/>
          <p:nvPr/>
        </p:nvSpPr>
        <p:spPr>
          <a:xfrm>
            <a:off x="11066621" y="2389346"/>
            <a:ext cx="2524125" cy="1009769"/>
          </a:xfrm>
          <a:prstGeom prst="rect">
            <a:avLst/>
          </a:prstGeom>
          <a:noFill/>
          <a:ln/>
        </p:spPr>
        <p:txBody>
          <a:bodyPr wrap="square" lIns="0" tIns="0" rIns="0" bIns="0" rtlCol="0" anchor="t"/>
          <a:lstStyle/>
          <a:p>
            <a:pPr marL="0" indent="0" algn="l">
              <a:lnSpc>
                <a:spcPts val="2650"/>
              </a:lnSpc>
              <a:buNone/>
            </a:pPr>
            <a:r>
              <a:rPr lang="en-US" sz="2100" dirty="0">
                <a:solidFill>
                  <a:srgbClr val="464646"/>
                </a:solidFill>
                <a:latin typeface="DM Sans Semi Bold" pitchFamily="34" charset="0"/>
                <a:ea typeface="DM Sans Semi Bold" pitchFamily="34" charset="-122"/>
                <a:cs typeface="DM Sans Semi Bold" pitchFamily="34" charset="-120"/>
              </a:rPr>
              <a:t>Monetization - mērķu, pirkumu uzskaite</a:t>
            </a:r>
            <a:endParaRPr lang="en-US" sz="2100" dirty="0"/>
          </a:p>
        </p:txBody>
      </p:sp>
      <p:sp>
        <p:nvSpPr>
          <p:cNvPr id="16" name="Shape 14"/>
          <p:cNvSpPr/>
          <p:nvPr/>
        </p:nvSpPr>
        <p:spPr>
          <a:xfrm>
            <a:off x="793790" y="5196007"/>
            <a:ext cx="3107174" cy="1838087"/>
          </a:xfrm>
          <a:prstGeom prst="roundRect">
            <a:avLst>
              <a:gd name="adj" fmla="val 7960"/>
            </a:avLst>
          </a:prstGeom>
          <a:solidFill>
            <a:srgbClr val="FFFFFF"/>
          </a:solidFill>
          <a:ln w="30480">
            <a:solidFill>
              <a:srgbClr val="D8D4D4"/>
            </a:solidFill>
            <a:prstDash val="solid"/>
          </a:ln>
        </p:spPr>
        <p:txBody>
          <a:bodyPr/>
          <a:lstStyle/>
          <a:p>
            <a:endParaRPr lang="lv-LV"/>
          </a:p>
        </p:txBody>
      </p:sp>
      <p:sp>
        <p:nvSpPr>
          <p:cNvPr id="17" name="Shape 15"/>
          <p:cNvSpPr/>
          <p:nvPr/>
        </p:nvSpPr>
        <p:spPr>
          <a:xfrm>
            <a:off x="763310" y="5196007"/>
            <a:ext cx="121920" cy="1838087"/>
          </a:xfrm>
          <a:prstGeom prst="roundRect">
            <a:avLst>
              <a:gd name="adj" fmla="val 26512"/>
            </a:avLst>
          </a:prstGeom>
          <a:solidFill>
            <a:srgbClr val="1C9770"/>
          </a:solidFill>
          <a:ln/>
        </p:spPr>
        <p:txBody>
          <a:bodyPr/>
          <a:lstStyle/>
          <a:p>
            <a:endParaRPr lang="lv-LV"/>
          </a:p>
        </p:txBody>
      </p:sp>
      <p:sp>
        <p:nvSpPr>
          <p:cNvPr id="18" name="Text 16"/>
          <p:cNvSpPr/>
          <p:nvPr/>
        </p:nvSpPr>
        <p:spPr>
          <a:xfrm>
            <a:off x="1131094" y="5441871"/>
            <a:ext cx="2524006" cy="1009769"/>
          </a:xfrm>
          <a:prstGeom prst="rect">
            <a:avLst/>
          </a:prstGeom>
          <a:noFill/>
          <a:ln/>
        </p:spPr>
        <p:txBody>
          <a:bodyPr wrap="square" lIns="0" tIns="0" rIns="0" bIns="0" rtlCol="0" anchor="t"/>
          <a:lstStyle/>
          <a:p>
            <a:pPr marL="0" indent="0" algn="l">
              <a:lnSpc>
                <a:spcPts val="2650"/>
              </a:lnSpc>
              <a:buNone/>
            </a:pPr>
            <a:r>
              <a:rPr lang="en-US" sz="2100" dirty="0">
                <a:solidFill>
                  <a:srgbClr val="464646"/>
                </a:solidFill>
                <a:latin typeface="DM Sans Semi Bold" pitchFamily="34" charset="0"/>
                <a:ea typeface="DM Sans Semi Bold" pitchFamily="34" charset="-122"/>
                <a:cs typeface="DM Sans Semi Bold" pitchFamily="34" charset="-120"/>
              </a:rPr>
              <a:t>Retention - parāda, kā lapa spēj noturēt lietotāju</a:t>
            </a:r>
            <a:endParaRPr lang="en-US" sz="2100" dirty="0"/>
          </a:p>
        </p:txBody>
      </p:sp>
      <p:sp>
        <p:nvSpPr>
          <p:cNvPr id="19" name="Shape 17"/>
          <p:cNvSpPr/>
          <p:nvPr/>
        </p:nvSpPr>
        <p:spPr>
          <a:xfrm>
            <a:off x="4105632" y="5196007"/>
            <a:ext cx="3107174" cy="1838087"/>
          </a:xfrm>
          <a:prstGeom prst="roundRect">
            <a:avLst>
              <a:gd name="adj" fmla="val 7960"/>
            </a:avLst>
          </a:prstGeom>
          <a:solidFill>
            <a:srgbClr val="FFFFFF"/>
          </a:solidFill>
          <a:ln w="30480">
            <a:solidFill>
              <a:srgbClr val="D8D4D4"/>
            </a:solidFill>
            <a:prstDash val="solid"/>
          </a:ln>
        </p:spPr>
        <p:txBody>
          <a:bodyPr/>
          <a:lstStyle/>
          <a:p>
            <a:endParaRPr lang="lv-LV"/>
          </a:p>
        </p:txBody>
      </p:sp>
      <p:sp>
        <p:nvSpPr>
          <p:cNvPr id="20" name="Shape 18"/>
          <p:cNvSpPr/>
          <p:nvPr/>
        </p:nvSpPr>
        <p:spPr>
          <a:xfrm>
            <a:off x="4075152" y="5196007"/>
            <a:ext cx="121920" cy="1838087"/>
          </a:xfrm>
          <a:prstGeom prst="roundRect">
            <a:avLst>
              <a:gd name="adj" fmla="val 26512"/>
            </a:avLst>
          </a:prstGeom>
          <a:solidFill>
            <a:srgbClr val="1C9770"/>
          </a:solidFill>
          <a:ln/>
        </p:spPr>
        <p:txBody>
          <a:bodyPr/>
          <a:lstStyle/>
          <a:p>
            <a:endParaRPr lang="lv-LV"/>
          </a:p>
        </p:txBody>
      </p:sp>
      <p:sp>
        <p:nvSpPr>
          <p:cNvPr id="21" name="Text 19"/>
          <p:cNvSpPr/>
          <p:nvPr/>
        </p:nvSpPr>
        <p:spPr>
          <a:xfrm>
            <a:off x="4442936" y="5441871"/>
            <a:ext cx="2524006" cy="1346359"/>
          </a:xfrm>
          <a:prstGeom prst="rect">
            <a:avLst/>
          </a:prstGeom>
          <a:noFill/>
          <a:ln/>
        </p:spPr>
        <p:txBody>
          <a:bodyPr wrap="square" lIns="0" tIns="0" rIns="0" bIns="0" rtlCol="0" anchor="t"/>
          <a:lstStyle/>
          <a:p>
            <a:pPr marL="0" indent="0" algn="l">
              <a:lnSpc>
                <a:spcPts val="2650"/>
              </a:lnSpc>
              <a:buNone/>
            </a:pPr>
            <a:r>
              <a:rPr lang="en-US" sz="2100" dirty="0">
                <a:solidFill>
                  <a:srgbClr val="464646"/>
                </a:solidFill>
                <a:latin typeface="DM Sans Semi Bold" pitchFamily="34" charset="0"/>
                <a:ea typeface="DM Sans Semi Bold" pitchFamily="34" charset="-122"/>
                <a:cs typeface="DM Sans Semi Bold" pitchFamily="34" charset="-120"/>
              </a:rPr>
              <a:t>Demographics - apmeklējumu demogrāfiskie, interešu dati</a:t>
            </a:r>
            <a:endParaRPr lang="en-US" sz="2100" dirty="0"/>
          </a:p>
        </p:txBody>
      </p:sp>
      <p:sp>
        <p:nvSpPr>
          <p:cNvPr id="22" name="Shape 20"/>
          <p:cNvSpPr/>
          <p:nvPr/>
        </p:nvSpPr>
        <p:spPr>
          <a:xfrm>
            <a:off x="7417475" y="5196007"/>
            <a:ext cx="3107174" cy="1838087"/>
          </a:xfrm>
          <a:prstGeom prst="roundRect">
            <a:avLst>
              <a:gd name="adj" fmla="val 7960"/>
            </a:avLst>
          </a:prstGeom>
          <a:solidFill>
            <a:srgbClr val="FFFFFF"/>
          </a:solidFill>
          <a:ln w="30480">
            <a:solidFill>
              <a:srgbClr val="D8D4D4"/>
            </a:solidFill>
            <a:prstDash val="solid"/>
          </a:ln>
        </p:spPr>
        <p:txBody>
          <a:bodyPr/>
          <a:lstStyle/>
          <a:p>
            <a:endParaRPr lang="lv-LV"/>
          </a:p>
        </p:txBody>
      </p:sp>
      <p:sp>
        <p:nvSpPr>
          <p:cNvPr id="23" name="Shape 21"/>
          <p:cNvSpPr/>
          <p:nvPr/>
        </p:nvSpPr>
        <p:spPr>
          <a:xfrm>
            <a:off x="7386995" y="5196007"/>
            <a:ext cx="121920" cy="1838087"/>
          </a:xfrm>
          <a:prstGeom prst="roundRect">
            <a:avLst>
              <a:gd name="adj" fmla="val 26512"/>
            </a:avLst>
          </a:prstGeom>
          <a:solidFill>
            <a:srgbClr val="1C9770"/>
          </a:solidFill>
          <a:ln/>
        </p:spPr>
        <p:txBody>
          <a:bodyPr/>
          <a:lstStyle/>
          <a:p>
            <a:endParaRPr lang="lv-LV"/>
          </a:p>
        </p:txBody>
      </p:sp>
      <p:sp>
        <p:nvSpPr>
          <p:cNvPr id="24" name="Text 22"/>
          <p:cNvSpPr/>
          <p:nvPr/>
        </p:nvSpPr>
        <p:spPr>
          <a:xfrm>
            <a:off x="7754779" y="5441871"/>
            <a:ext cx="2524006" cy="1346359"/>
          </a:xfrm>
          <a:prstGeom prst="rect">
            <a:avLst/>
          </a:prstGeom>
          <a:noFill/>
          <a:ln/>
        </p:spPr>
        <p:txBody>
          <a:bodyPr wrap="square" lIns="0" tIns="0" rIns="0" bIns="0" rtlCol="0" anchor="t"/>
          <a:lstStyle/>
          <a:p>
            <a:pPr marL="0" indent="0" algn="l">
              <a:lnSpc>
                <a:spcPts val="2650"/>
              </a:lnSpc>
              <a:buNone/>
            </a:pPr>
            <a:r>
              <a:rPr lang="en-US" sz="2100" dirty="0">
                <a:solidFill>
                  <a:srgbClr val="464646"/>
                </a:solidFill>
                <a:latin typeface="DM Sans Semi Bold" pitchFamily="34" charset="0"/>
                <a:ea typeface="DM Sans Semi Bold" pitchFamily="34" charset="-122"/>
                <a:cs typeface="DM Sans Semi Bold" pitchFamily="34" charset="-120"/>
              </a:rPr>
              <a:t>Tech - operētājsistēma, ierīce, ekrāna izšķirtspēja utt.</a:t>
            </a:r>
            <a:endParaRPr lang="en-US" sz="2100" dirty="0"/>
          </a:p>
        </p:txBody>
      </p:sp>
      <p:sp>
        <p:nvSpPr>
          <p:cNvPr id="25" name="Shape 23"/>
          <p:cNvSpPr/>
          <p:nvPr/>
        </p:nvSpPr>
        <p:spPr>
          <a:xfrm>
            <a:off x="10729317" y="5196007"/>
            <a:ext cx="3107293" cy="1838087"/>
          </a:xfrm>
          <a:prstGeom prst="roundRect">
            <a:avLst>
              <a:gd name="adj" fmla="val 7960"/>
            </a:avLst>
          </a:prstGeom>
          <a:solidFill>
            <a:srgbClr val="FFFFFF"/>
          </a:solidFill>
          <a:ln w="30480">
            <a:solidFill>
              <a:srgbClr val="D8D4D4"/>
            </a:solidFill>
            <a:prstDash val="solid"/>
          </a:ln>
        </p:spPr>
        <p:txBody>
          <a:bodyPr/>
          <a:lstStyle/>
          <a:p>
            <a:endParaRPr lang="lv-LV"/>
          </a:p>
        </p:txBody>
      </p:sp>
      <p:sp>
        <p:nvSpPr>
          <p:cNvPr id="26" name="Shape 24"/>
          <p:cNvSpPr/>
          <p:nvPr/>
        </p:nvSpPr>
        <p:spPr>
          <a:xfrm>
            <a:off x="10698837" y="5196007"/>
            <a:ext cx="121920" cy="1838087"/>
          </a:xfrm>
          <a:prstGeom prst="roundRect">
            <a:avLst>
              <a:gd name="adj" fmla="val 26512"/>
            </a:avLst>
          </a:prstGeom>
          <a:solidFill>
            <a:srgbClr val="1C9770"/>
          </a:solidFill>
          <a:ln/>
        </p:spPr>
        <p:txBody>
          <a:bodyPr/>
          <a:lstStyle/>
          <a:p>
            <a:endParaRPr lang="lv-LV"/>
          </a:p>
        </p:txBody>
      </p:sp>
      <p:sp>
        <p:nvSpPr>
          <p:cNvPr id="27" name="Text 25"/>
          <p:cNvSpPr/>
          <p:nvPr/>
        </p:nvSpPr>
        <p:spPr>
          <a:xfrm>
            <a:off x="11066621" y="5441871"/>
            <a:ext cx="2524125" cy="1009769"/>
          </a:xfrm>
          <a:prstGeom prst="rect">
            <a:avLst/>
          </a:prstGeom>
          <a:noFill/>
          <a:ln/>
        </p:spPr>
        <p:txBody>
          <a:bodyPr wrap="square" lIns="0" tIns="0" rIns="0" bIns="0" rtlCol="0" anchor="t"/>
          <a:lstStyle/>
          <a:p>
            <a:pPr marL="0" indent="0" algn="l">
              <a:lnSpc>
                <a:spcPts val="2650"/>
              </a:lnSpc>
              <a:buNone/>
            </a:pPr>
            <a:r>
              <a:rPr lang="en-US" sz="2100" dirty="0">
                <a:solidFill>
                  <a:srgbClr val="464646"/>
                </a:solidFill>
                <a:latin typeface="DM Sans Semi Bold" pitchFamily="34" charset="0"/>
                <a:ea typeface="DM Sans Semi Bold" pitchFamily="34" charset="-122"/>
                <a:cs typeface="DM Sans Semi Bold" pitchFamily="34" charset="-120"/>
              </a:rPr>
              <a:t>Conversions/Events - reklāmguvumi, mērķi, notikumi</a:t>
            </a:r>
            <a:endParaRPr lang="en-US" sz="2100" dirty="0"/>
          </a:p>
        </p:txBody>
      </p:sp>
      <p:sp>
        <p:nvSpPr>
          <p:cNvPr id="28" name="Text 26"/>
          <p:cNvSpPr/>
          <p:nvPr/>
        </p:nvSpPr>
        <p:spPr>
          <a:xfrm>
            <a:off x="793790" y="7264360"/>
            <a:ext cx="13042821" cy="336113"/>
          </a:xfrm>
          <a:prstGeom prst="rect">
            <a:avLst/>
          </a:prstGeom>
          <a:noFill/>
          <a:ln/>
        </p:spPr>
        <p:txBody>
          <a:bodyPr wrap="none" lIns="0" tIns="0" rIns="0" bIns="0" rtlCol="0" anchor="t"/>
          <a:lstStyle/>
          <a:p>
            <a:pPr marL="0" indent="0" algn="l">
              <a:lnSpc>
                <a:spcPts val="2600"/>
              </a:lnSpc>
              <a:buNone/>
            </a:pP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831890"/>
            <a:ext cx="6207800" cy="602456"/>
          </a:xfrm>
          <a:prstGeom prst="rect">
            <a:avLst/>
          </a:prstGeom>
          <a:noFill/>
          <a:ln/>
        </p:spPr>
        <p:txBody>
          <a:bodyPr wrap="none" lIns="0" tIns="0" rIns="0" bIns="0" rtlCol="0" anchor="t"/>
          <a:lstStyle/>
          <a:p>
            <a:pPr marL="0" indent="0" algn="r">
              <a:lnSpc>
                <a:spcPts val="4700"/>
              </a:lnSpc>
              <a:buNone/>
            </a:pPr>
            <a:r>
              <a:rPr lang="en-US" sz="3750" dirty="0">
                <a:solidFill>
                  <a:srgbClr val="030303"/>
                </a:solidFill>
                <a:latin typeface="DM Sans Semi Bold" pitchFamily="34" charset="0"/>
                <a:ea typeface="DM Sans Semi Bold" pitchFamily="34" charset="-122"/>
                <a:cs typeface="DM Sans Semi Bold" pitchFamily="34" charset="-120"/>
              </a:rPr>
              <a:t>Paldies Latvijas Tālrunim :) </a:t>
            </a:r>
            <a:endParaRPr lang="en-US" sz="3750" dirty="0"/>
          </a:p>
        </p:txBody>
      </p:sp>
      <p:pic>
        <p:nvPicPr>
          <p:cNvPr id="3" name="Image 0" descr="preencoded.png"/>
          <p:cNvPicPr>
            <a:picLocks noChangeAspect="1"/>
          </p:cNvPicPr>
          <p:nvPr/>
        </p:nvPicPr>
        <p:blipFill>
          <a:blip r:embed="rId3"/>
          <a:stretch>
            <a:fillRect/>
          </a:stretch>
        </p:blipFill>
        <p:spPr>
          <a:xfrm>
            <a:off x="7001590" y="84828"/>
            <a:ext cx="6716619" cy="805994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TotalTime>
  <Words>839</Words>
  <Application>Microsoft Office PowerPoint</Application>
  <PresentationFormat>Pielāgots</PresentationFormat>
  <Paragraphs>109</Paragraphs>
  <Slides>21</Slides>
  <Notes>21</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21</vt:i4>
      </vt:variant>
    </vt:vector>
  </HeadingPairs>
  <TitlesOfParts>
    <vt:vector size="25" baseType="lpstr">
      <vt:lpstr>Inter Medium</vt:lpstr>
      <vt:lpstr>Arial</vt:lpstr>
      <vt:lpstr>DM Sans Semi Bold</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Gints Krūmiņš</cp:lastModifiedBy>
  <cp:revision>2</cp:revision>
  <dcterms:created xsi:type="dcterms:W3CDTF">2026-04-08T07:16:46Z</dcterms:created>
  <dcterms:modified xsi:type="dcterms:W3CDTF">2026-05-12T07:49:10Z</dcterms:modified>
</cp:coreProperties>
</file>