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79" r:id="rId27"/>
    <p:sldId id="281" r:id="rId28"/>
    <p:sldId id="282" r:id="rId29"/>
  </p:sldIdLst>
  <p:sldSz cx="14630400" cy="8229600"/>
  <p:notesSz cx="8229600" cy="14630400"/>
  <p:embeddedFontLst>
    <p:embeddedFont>
      <p:font typeface="DM Sans Semi Bold" panose="020B0604020202020204" charset="-70"/>
      <p:regular r:id="rId31"/>
    </p:embeddedFont>
    <p:embeddedFont>
      <p:font typeface="Inter Medium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layfair Display Bold" panose="020B0604020202020204" charset="0"/>
      <p:bold r:id="rId37"/>
    </p:embeddedFont>
    <p:embeddedFont>
      <p:font typeface="Raleway" pitchFamily="2" charset="-70"/>
      <p:regular r:id="rId38"/>
      <p:bold r:id="rId39"/>
      <p:italic r:id="rId40"/>
      <p:boldItalic r:id="rId41"/>
    </p:embeddedFont>
    <p:embeddedFont>
      <p:font typeface="Raleway Light" pitchFamily="2" charset="-70"/>
      <p:regular r:id="rId42"/>
      <p: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8E6E2-882D-44B1-9366-3493E4FFD47E}" v="5" dt="2026-05-11T12:26:2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18" tIns="33609" rIns="67218" bIns="3360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18" tIns="33609" rIns="67218" bIns="33609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svg"/><Relationship Id="rId11" Type="http://schemas.openxmlformats.org/officeDocument/2006/relationships/image" Target="../media/image41.svg"/><Relationship Id="rId5" Type="http://schemas.openxmlformats.org/officeDocument/2006/relationships/image" Target="../media/image36.svg"/><Relationship Id="rId10" Type="http://schemas.openxmlformats.org/officeDocument/2006/relationships/image" Target="../media/image40.svg"/><Relationship Id="rId4" Type="http://schemas.openxmlformats.org/officeDocument/2006/relationships/image" Target="../media/image35.sv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svg"/><Relationship Id="rId5" Type="http://schemas.openxmlformats.org/officeDocument/2006/relationships/image" Target="../media/image44.sv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svg"/><Relationship Id="rId5" Type="http://schemas.openxmlformats.org/officeDocument/2006/relationships/image" Target="../media/image35.svg"/><Relationship Id="rId4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tskrumins.lv/jaunumi/params/post/4976727/labi-luk-bloga-ieraksts-par-facebook-piksela-ievietosanu-un-auditoriju-izv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tskrumins.lv/jaunumi/params/post/5244778/kuru-facebook-reklamas-veidu-izveleties-boost-business-suite-vai-ads-man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tskrumins.l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2_HNhQhL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3.png"/><Relationship Id="rId4" Type="http://schemas.openxmlformats.org/officeDocument/2006/relationships/hyperlink" Target="https://www.youtube.com/watch?v=wYbvA2VBl_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tskrumins.l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93790" y="275546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Digitālā mārketinga kursi</a:t>
            </a:r>
            <a:endParaRPr lang="en-US" sz="4450" dirty="0"/>
          </a:p>
        </p:txBody>
      </p:sp>
      <p:sp>
        <p:nvSpPr>
          <p:cNvPr id="5" name="Shape 3"/>
          <p:cNvSpPr/>
          <p:nvPr/>
        </p:nvSpPr>
        <p:spPr>
          <a:xfrm>
            <a:off x="793790" y="4626564"/>
            <a:ext cx="13042821" cy="35957"/>
          </a:xfrm>
          <a:prstGeom prst="rect">
            <a:avLst/>
          </a:prstGeom>
          <a:solidFill>
            <a:srgbClr val="464646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793790" y="491763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Gints Krūmiņš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lv-LV" sz="1750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gints@marketingakursi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.lv 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25544381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7404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Izmērāmie mērķi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02863"/>
            <a:ext cx="3090505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20604" y="3129677"/>
            <a:ext cx="263687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Sasniegtā auditorija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4111109" y="2902863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4337923" y="3129677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Skatījumi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428548" y="2902863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655362" y="3129677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Apmeklējumi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10745986" y="2902863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972800" y="3129677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Klikšķi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93790" y="4291965"/>
            <a:ext cx="3090505" cy="807958"/>
          </a:xfrm>
          <a:prstGeom prst="roundRect">
            <a:avLst>
              <a:gd name="adj" fmla="val 421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1020604" y="4518779"/>
            <a:ext cx="2636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Pārpublicējumi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4111109" y="4291965"/>
            <a:ext cx="3090624" cy="807958"/>
          </a:xfrm>
          <a:prstGeom prst="roundRect">
            <a:avLst>
              <a:gd name="adj" fmla="val 421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4337923" y="4518779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Patīk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428548" y="4291965"/>
            <a:ext cx="3090624" cy="807958"/>
          </a:xfrm>
          <a:prstGeom prst="roundRect">
            <a:avLst>
              <a:gd name="adj" fmla="val 421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7655362" y="4518779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Komentāri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10745986" y="4291965"/>
            <a:ext cx="3090624" cy="807958"/>
          </a:xfrm>
          <a:prstGeom prst="roundRect">
            <a:avLst>
              <a:gd name="adj" fmla="val 421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Text 16"/>
          <p:cNvSpPr/>
          <p:nvPr/>
        </p:nvSpPr>
        <p:spPr>
          <a:xfrm>
            <a:off x="10972800" y="4518779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Vēstules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793790" y="5326737"/>
            <a:ext cx="3090505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1020604" y="5553551"/>
            <a:ext cx="263687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Aizpildītas kontaktu formas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4111109" y="5326737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4337923" y="5553551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Pieteikumi</a:t>
            </a:r>
            <a:endParaRPr lang="en-US" sz="2200" dirty="0"/>
          </a:p>
        </p:txBody>
      </p:sp>
      <p:sp>
        <p:nvSpPr>
          <p:cNvPr id="23" name="Shape 21"/>
          <p:cNvSpPr/>
          <p:nvPr/>
        </p:nvSpPr>
        <p:spPr>
          <a:xfrm>
            <a:off x="7428548" y="5326737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4" name="Text 22"/>
          <p:cNvSpPr/>
          <p:nvPr/>
        </p:nvSpPr>
        <p:spPr>
          <a:xfrm>
            <a:off x="7655362" y="5553551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Reģistrācijas</a:t>
            </a:r>
            <a:endParaRPr lang="en-US" sz="2200" dirty="0"/>
          </a:p>
        </p:txBody>
      </p:sp>
      <p:sp>
        <p:nvSpPr>
          <p:cNvPr id="25" name="Shape 23"/>
          <p:cNvSpPr/>
          <p:nvPr/>
        </p:nvSpPr>
        <p:spPr>
          <a:xfrm>
            <a:off x="10745986" y="5326737"/>
            <a:ext cx="3090624" cy="1162288"/>
          </a:xfrm>
          <a:prstGeom prst="roundRect">
            <a:avLst>
              <a:gd name="adj" fmla="val 292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6" name="Text 24"/>
          <p:cNvSpPr/>
          <p:nvPr/>
        </p:nvSpPr>
        <p:spPr>
          <a:xfrm>
            <a:off x="10972800" y="5553551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Pirkumi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0421"/>
            <a:ext cx="66109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Komunikācijas vadlīnijas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828"/>
            <a:ext cx="4196358" cy="1230868"/>
          </a:xfrm>
          <a:prstGeom prst="roundRect">
            <a:avLst>
              <a:gd name="adj" fmla="val 276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51084" y="2880122"/>
            <a:ext cx="3681770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📊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Komunikācijas intensitāte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2622828"/>
            <a:ext cx="4196358" cy="1230868"/>
          </a:xfrm>
          <a:prstGeom prst="roundRect">
            <a:avLst>
              <a:gd name="adj" fmla="val 276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5474256" y="2880122"/>
            <a:ext cx="3681770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💬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Iesaiste un atbildes uz vēstulēm un komentāriem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2622828"/>
            <a:ext cx="4196358" cy="1230868"/>
          </a:xfrm>
          <a:prstGeom prst="roundRect">
            <a:avLst>
              <a:gd name="adj" fmla="val 276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9897427" y="2880122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🗣️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Zīmola balss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4080510"/>
            <a:ext cx="4196358" cy="1585198"/>
          </a:xfrm>
          <a:prstGeom prst="roundRect">
            <a:avLst>
              <a:gd name="adj" fmla="val 214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1051084" y="4337804"/>
            <a:ext cx="3681770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✍️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Komunikācijas stils un atslēgvārdi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216962" y="4080510"/>
            <a:ext cx="4196358" cy="1585198"/>
          </a:xfrm>
          <a:prstGeom prst="roundRect">
            <a:avLst>
              <a:gd name="adj" fmla="val 214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5474256" y="4337804"/>
            <a:ext cx="3681770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📝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Pašu radīts saturs pret pārpublicēto (80:20)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9640133" y="4080510"/>
            <a:ext cx="4196358" cy="1585198"/>
          </a:xfrm>
          <a:prstGeom prst="roundRect">
            <a:avLst>
              <a:gd name="adj" fmla="val 214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9897427" y="4337804"/>
            <a:ext cx="3681770" cy="107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👤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Tu / Jūs — hashtag (#) lietojums, izvēlēties atbilstošākos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93790" y="5892522"/>
            <a:ext cx="13042702" cy="876538"/>
          </a:xfrm>
          <a:prstGeom prst="roundRect">
            <a:avLst>
              <a:gd name="adj" fmla="val 3882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051084" y="6149816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🔒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Privātums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2" y="0"/>
            <a:ext cx="4619223" cy="447729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38" y="2751210"/>
            <a:ext cx="4936806" cy="506742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 l="1207"/>
          <a:stretch>
            <a:fillRect/>
          </a:stretch>
        </p:blipFill>
        <p:spPr>
          <a:xfrm>
            <a:off x="8609744" y="163024"/>
            <a:ext cx="5882974" cy="4696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022"/>
            <a:ext cx="6544628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Krīzes komunikācijas plāns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1779865"/>
            <a:ext cx="204073" cy="20407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2078355"/>
            <a:ext cx="4225052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222611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Satura monitorings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93790" y="2655094"/>
            <a:ext cx="4225052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Google Alerts izmantošana aktuālās informācijas sekošanai.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555" y="1779865"/>
            <a:ext cx="204073" cy="204073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202555" y="2078355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5"/>
          <p:cNvSpPr/>
          <p:nvPr/>
        </p:nvSpPr>
        <p:spPr>
          <a:xfrm>
            <a:off x="5202555" y="2226112"/>
            <a:ext cx="422517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Sociālo mediju vadlīnijas darbiniekiem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202555" y="2973943"/>
            <a:ext cx="4225171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Skaidru rīcības principu definēšana.</a:t>
            </a:r>
            <a:endParaRPr lang="en-US" sz="16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1439" y="1779865"/>
            <a:ext cx="204073" cy="204073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9611439" y="2078355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8"/>
          <p:cNvSpPr/>
          <p:nvPr/>
        </p:nvSpPr>
        <p:spPr>
          <a:xfrm>
            <a:off x="9611439" y="2226112"/>
            <a:ext cx="422517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Kontu drošība un dubultā verifikācija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9611439" y="2973943"/>
            <a:ext cx="4225171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Kiberdrošības pasākumu nostiprināšana.</a:t>
            </a:r>
            <a:endParaRPr lang="en-US" sz="16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3646408"/>
            <a:ext cx="204073" cy="204073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93790" y="3944898"/>
            <a:ext cx="4225052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1"/>
          <p:cNvSpPr/>
          <p:nvPr/>
        </p:nvSpPr>
        <p:spPr>
          <a:xfrm>
            <a:off x="793790" y="4092654"/>
            <a:ext cx="3504962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Krīzes situāciju klasificēšana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793790" y="4521637"/>
            <a:ext cx="4225052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Situāciju prioritizēšana un kategorizēšana.</a:t>
            </a:r>
            <a:endParaRPr lang="en-US" sz="16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2555" y="3646408"/>
            <a:ext cx="204073" cy="204073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5202555" y="3944898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1" name="Text 14"/>
          <p:cNvSpPr/>
          <p:nvPr/>
        </p:nvSpPr>
        <p:spPr>
          <a:xfrm>
            <a:off x="5202555" y="4092654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Atbildību sadalīšana</a:t>
            </a:r>
            <a:endParaRPr lang="en-US" sz="2000" dirty="0"/>
          </a:p>
        </p:txBody>
      </p:sp>
      <p:sp>
        <p:nvSpPr>
          <p:cNvPr id="22" name="Text 15"/>
          <p:cNvSpPr/>
          <p:nvPr/>
        </p:nvSpPr>
        <p:spPr>
          <a:xfrm>
            <a:off x="5202555" y="4521637"/>
            <a:ext cx="4225171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Lomu un pienākumu skaidra definēšana krīzes laikā.</a:t>
            </a:r>
            <a:endParaRPr lang="en-US" sz="16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1439" y="3646408"/>
            <a:ext cx="204073" cy="204073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9611439" y="3944898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Text 17"/>
          <p:cNvSpPr/>
          <p:nvPr/>
        </p:nvSpPr>
        <p:spPr>
          <a:xfrm>
            <a:off x="9611439" y="4092654"/>
            <a:ext cx="422517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Iekšējās un ārējās komunikācijas plāns</a:t>
            </a:r>
            <a:endParaRPr lang="en-US" sz="2000" dirty="0"/>
          </a:p>
        </p:txBody>
      </p:sp>
      <p:sp>
        <p:nvSpPr>
          <p:cNvPr id="26" name="Text 18"/>
          <p:cNvSpPr/>
          <p:nvPr/>
        </p:nvSpPr>
        <p:spPr>
          <a:xfrm>
            <a:off x="9611439" y="4840486"/>
            <a:ext cx="4225171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Vēstījumu saskaņošana ar visām iesaistītajām pusēm.</a:t>
            </a:r>
            <a:endParaRPr lang="en-US" sz="16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5823228"/>
            <a:ext cx="204073" cy="204073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793790" y="6121718"/>
            <a:ext cx="4225052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9" name="Text 20"/>
          <p:cNvSpPr/>
          <p:nvPr/>
        </p:nvSpPr>
        <p:spPr>
          <a:xfrm>
            <a:off x="793790" y="6269474"/>
            <a:ext cx="416135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Publikāciju saskaņošanas process</a:t>
            </a:r>
            <a:endParaRPr lang="en-US" sz="2000" dirty="0"/>
          </a:p>
        </p:txBody>
      </p:sp>
      <p:sp>
        <p:nvSpPr>
          <p:cNvPr id="30" name="Text 21"/>
          <p:cNvSpPr/>
          <p:nvPr/>
        </p:nvSpPr>
        <p:spPr>
          <a:xfrm>
            <a:off x="793790" y="6698456"/>
            <a:ext cx="4225052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Apstiprinājuma procedūru ievērošana.</a:t>
            </a:r>
            <a:endParaRPr lang="en-US" sz="1600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2555" y="5823228"/>
            <a:ext cx="204073" cy="204073"/>
          </a:xfrm>
          <a:prstGeom prst="rect">
            <a:avLst/>
          </a:prstGeom>
        </p:spPr>
      </p:pic>
      <p:sp>
        <p:nvSpPr>
          <p:cNvPr id="32" name="Shape 22"/>
          <p:cNvSpPr/>
          <p:nvPr/>
        </p:nvSpPr>
        <p:spPr>
          <a:xfrm>
            <a:off x="5202555" y="6121718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3" name="Text 23"/>
          <p:cNvSpPr/>
          <p:nvPr/>
        </p:nvSpPr>
        <p:spPr>
          <a:xfrm>
            <a:off x="5202555" y="6269474"/>
            <a:ext cx="4225171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Ieplānoto publikāciju pārskatīšana / apturēšana</a:t>
            </a:r>
            <a:endParaRPr lang="en-US" sz="2000" dirty="0"/>
          </a:p>
        </p:txBody>
      </p:sp>
      <p:sp>
        <p:nvSpPr>
          <p:cNvPr id="34" name="Text 24"/>
          <p:cNvSpPr/>
          <p:nvPr/>
        </p:nvSpPr>
        <p:spPr>
          <a:xfrm>
            <a:off x="5202555" y="7017306"/>
            <a:ext cx="4225171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Satūra pielāgošana aktuālajai situācijai.</a:t>
            </a:r>
            <a:endParaRPr lang="en-US" sz="1600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1439" y="5823228"/>
            <a:ext cx="204073" cy="204073"/>
          </a:xfrm>
          <a:prstGeom prst="rect">
            <a:avLst/>
          </a:prstGeom>
        </p:spPr>
      </p:pic>
      <p:sp>
        <p:nvSpPr>
          <p:cNvPr id="36" name="Shape 25"/>
          <p:cNvSpPr/>
          <p:nvPr/>
        </p:nvSpPr>
        <p:spPr>
          <a:xfrm>
            <a:off x="9611439" y="6121718"/>
            <a:ext cx="4225171" cy="2286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7" name="Text 26"/>
          <p:cNvSpPr/>
          <p:nvPr/>
        </p:nvSpPr>
        <p:spPr>
          <a:xfrm>
            <a:off x="9611439" y="6269474"/>
            <a:ext cx="3352205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Publiskie / privātie ziņojumi</a:t>
            </a:r>
            <a:endParaRPr lang="en-US" sz="2000" dirty="0"/>
          </a:p>
        </p:txBody>
      </p:sp>
      <p:sp>
        <p:nvSpPr>
          <p:cNvPr id="38" name="Text 27"/>
          <p:cNvSpPr/>
          <p:nvPr/>
        </p:nvSpPr>
        <p:spPr>
          <a:xfrm>
            <a:off x="9611439" y="6698456"/>
            <a:ext cx="4225171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Atbildes reakciju stratēģijas izstrāde.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76249" y="1509593"/>
            <a:ext cx="98779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Kas ir iesaiste un kāpēc mums seko?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85348"/>
            <a:ext cx="581036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Iesaiste sociālajos medijos</a:t>
            </a:r>
            <a:endParaRPr lang="en-US" sz="3550" dirty="0"/>
          </a:p>
        </p:txBody>
      </p:sp>
      <p:sp>
        <p:nvSpPr>
          <p:cNvPr id="4" name="Text 2"/>
          <p:cNvSpPr/>
          <p:nvPr/>
        </p:nvSpPr>
        <p:spPr>
          <a:xfrm>
            <a:off x="793790" y="357913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Jebkura auditorijas darbība/reakcija, kas saistīta ar sociālo mediju publikāciju: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09016"/>
            <a:ext cx="6244709" cy="2131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💬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Komentāri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❤️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Reakcijas / Like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🔁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Dalīties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👁️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Attēlu un video skatījumi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🔗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Klikšķi uz saites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78534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Kāpēc mums seko?</a:t>
            </a:r>
            <a:endParaRPr lang="en-US" sz="3550" dirty="0"/>
          </a:p>
        </p:txBody>
      </p:sp>
      <p:sp>
        <p:nvSpPr>
          <p:cNvPr id="7" name="Text 5"/>
          <p:cNvSpPr/>
          <p:nvPr/>
        </p:nvSpPr>
        <p:spPr>
          <a:xfrm>
            <a:off x="7599521" y="3579138"/>
            <a:ext cx="6244709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📰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Informācija un jaunumi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🎧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Klientu atbalsts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🎭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Izklaidei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⭐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Atsauksmēm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35104" y="1090136"/>
            <a:ext cx="91600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Kā dalīties un kur smelties idejas?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65891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Kā pareizi dalīties?</a:t>
            </a:r>
            <a:endParaRPr lang="en-US" sz="3550" dirty="0"/>
          </a:p>
        </p:txBody>
      </p:sp>
      <p:sp>
        <p:nvSpPr>
          <p:cNvPr id="4" name="Text 2"/>
          <p:cNvSpPr/>
          <p:nvPr/>
        </p:nvSpPr>
        <p:spPr>
          <a:xfrm>
            <a:off x="793790" y="3159681"/>
            <a:ext cx="6244709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📏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Ne vairāk kā 20% no satura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👀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Pirms dalīties — vienmēr izlasīt/noskatīties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✅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Pārbaudi avotu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✍️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1–3 teikumi, kāpēc ir vērts izlasīt vai noskatīties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2365891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Kur smelties idejas?</a:t>
            </a:r>
            <a:endParaRPr lang="en-US" sz="3550" dirty="0"/>
          </a:p>
        </p:txBody>
      </p:sp>
      <p:sp>
        <p:nvSpPr>
          <p:cNvPr id="6" name="Text 4"/>
          <p:cNvSpPr/>
          <p:nvPr/>
        </p:nvSpPr>
        <p:spPr>
          <a:xfrm>
            <a:off x="7599521" y="3159681"/>
            <a:ext cx="6244709" cy="3900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🌐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Interneta izpēte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📈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Google Trends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📦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Mārketinga materiāli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📰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Ziņas un jaunumi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🔔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Google Alerts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📊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Aptaujas rezultāti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💬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Klientu jautājumi un komentāri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🔍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Google meklētājs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🛠️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Semrush atslēgvārdu izpētes rīks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6626"/>
            <a:ext cx="5387102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Iesaistes līmeņi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1116925" y="2571274"/>
            <a:ext cx="3887867" cy="215384"/>
          </a:xfrm>
          <a:prstGeom prst="roundRect">
            <a:avLst>
              <a:gd name="adj" fmla="val 1500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93790" y="2355711"/>
            <a:ext cx="646390" cy="646390"/>
          </a:xfrm>
          <a:prstGeom prst="roundRect">
            <a:avLst>
              <a:gd name="adj" fmla="val 7073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58" y="2517279"/>
            <a:ext cx="323136" cy="3231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09174" y="3206829"/>
            <a:ext cx="351579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1. Novērošana / Klausīšanās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009174" y="3666173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Ierakstu lasīšana, video skatīšanās, satura atlasīšana, vērošana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5532715" y="2248019"/>
            <a:ext cx="3887867" cy="215384"/>
          </a:xfrm>
          <a:prstGeom prst="roundRect">
            <a:avLst>
              <a:gd name="adj" fmla="val 1500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5209580" y="2032456"/>
            <a:ext cx="646390" cy="646390"/>
          </a:xfrm>
          <a:prstGeom prst="roundRect">
            <a:avLst>
              <a:gd name="adj" fmla="val 7073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1148" y="2194024"/>
            <a:ext cx="323136" cy="32313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24964" y="2883575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2. Sekošana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424964" y="3342918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Sekošana sociālo mediju profiliem, mērķtiecīga satura patērēšana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9948505" y="1924883"/>
            <a:ext cx="3887867" cy="215384"/>
          </a:xfrm>
          <a:prstGeom prst="roundRect">
            <a:avLst>
              <a:gd name="adj" fmla="val 1500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9625370" y="1709321"/>
            <a:ext cx="646390" cy="646390"/>
          </a:xfrm>
          <a:prstGeom prst="roundRect">
            <a:avLst>
              <a:gd name="adj" fmla="val 7073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6938" y="1870889"/>
            <a:ext cx="323136" cy="32313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40754" y="256043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3. Iesaistīšanās</a:t>
            </a:r>
            <a:endParaRPr lang="en-US" sz="2100" dirty="0"/>
          </a:p>
        </p:txBody>
      </p:sp>
      <p:sp>
        <p:nvSpPr>
          <p:cNvPr id="17" name="Text 12"/>
          <p:cNvSpPr/>
          <p:nvPr/>
        </p:nvSpPr>
        <p:spPr>
          <a:xfrm>
            <a:off x="9840754" y="3019782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Skatīšanās, lasīšana, reakcijas, "patīk"</a:t>
            </a:r>
            <a:endParaRPr lang="en-US" sz="1650" dirty="0"/>
          </a:p>
        </p:txBody>
      </p:sp>
      <p:sp>
        <p:nvSpPr>
          <p:cNvPr id="18" name="Shape 13"/>
          <p:cNvSpPr/>
          <p:nvPr/>
        </p:nvSpPr>
        <p:spPr>
          <a:xfrm>
            <a:off x="1116925" y="5620345"/>
            <a:ext cx="3887867" cy="215384"/>
          </a:xfrm>
          <a:prstGeom prst="roundRect">
            <a:avLst>
              <a:gd name="adj" fmla="val 1500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Shape 14"/>
          <p:cNvSpPr/>
          <p:nvPr/>
        </p:nvSpPr>
        <p:spPr>
          <a:xfrm>
            <a:off x="793790" y="5404783"/>
            <a:ext cx="646390" cy="646390"/>
          </a:xfrm>
          <a:prstGeom prst="roundRect">
            <a:avLst>
              <a:gd name="adj" fmla="val 7073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358" y="5566350"/>
            <a:ext cx="323136" cy="323136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009174" y="625590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4. Akcepts</a:t>
            </a:r>
            <a:endParaRPr lang="en-US" sz="2100" dirty="0"/>
          </a:p>
        </p:txBody>
      </p:sp>
      <p:sp>
        <p:nvSpPr>
          <p:cNvPr id="22" name="Text 16"/>
          <p:cNvSpPr/>
          <p:nvPr/>
        </p:nvSpPr>
        <p:spPr>
          <a:xfrm>
            <a:off x="1009174" y="6715244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Aktīva dalīšanās, komentēšana, aktīva patērēšana</a:t>
            </a:r>
            <a:endParaRPr lang="en-US" sz="1650" dirty="0"/>
          </a:p>
        </p:txBody>
      </p:sp>
      <p:sp>
        <p:nvSpPr>
          <p:cNvPr id="23" name="Shape 17"/>
          <p:cNvSpPr/>
          <p:nvPr/>
        </p:nvSpPr>
        <p:spPr>
          <a:xfrm>
            <a:off x="5532715" y="5297091"/>
            <a:ext cx="3887867" cy="215384"/>
          </a:xfrm>
          <a:prstGeom prst="roundRect">
            <a:avLst>
              <a:gd name="adj" fmla="val 1500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4" name="Shape 18"/>
          <p:cNvSpPr/>
          <p:nvPr/>
        </p:nvSpPr>
        <p:spPr>
          <a:xfrm>
            <a:off x="5209580" y="5081528"/>
            <a:ext cx="646390" cy="646390"/>
          </a:xfrm>
          <a:prstGeom prst="roundRect">
            <a:avLst>
              <a:gd name="adj" fmla="val 7073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1148" y="5243096"/>
            <a:ext cx="323136" cy="323136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5424964" y="593264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5. Līdzdarbība</a:t>
            </a:r>
            <a:endParaRPr lang="en-US" sz="2100" dirty="0"/>
          </a:p>
        </p:txBody>
      </p:sp>
      <p:sp>
        <p:nvSpPr>
          <p:cNvPr id="27" name="Text 20"/>
          <p:cNvSpPr/>
          <p:nvPr/>
        </p:nvSpPr>
        <p:spPr>
          <a:xfrm>
            <a:off x="5424964" y="6391989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Iesaiste diskusijās, diskusiju veicināšana, sava satura radīšana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12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518" y="3101459"/>
            <a:ext cx="11580495" cy="63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Efektīvs Facebook ieraksts: kā piesaistīt uzmanību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1518" y="4041696"/>
            <a:ext cx="2032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11518" y="4364236"/>
            <a:ext cx="6502003" cy="2286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Text 3"/>
          <p:cNvSpPr/>
          <p:nvPr/>
        </p:nvSpPr>
        <p:spPr>
          <a:xfrm>
            <a:off x="711518" y="4511516"/>
            <a:ext cx="254127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Spēcīgs sākums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11518" y="4950976"/>
            <a:ext cx="6502003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Sāciet ar emocionālu, provokatīvu jautājumu vai apgalvojumu, kas uzreiz iekaļ lasītāju.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416760" y="4041696"/>
            <a:ext cx="2032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02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416760" y="4364236"/>
            <a:ext cx="6502122" cy="2286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7"/>
          <p:cNvSpPr/>
          <p:nvPr/>
        </p:nvSpPr>
        <p:spPr>
          <a:xfrm>
            <a:off x="7416760" y="4511516"/>
            <a:ext cx="254127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Kodolīgi teikumi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416760" y="4950976"/>
            <a:ext cx="6502122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Izmantojiet īsus, skaidrus teikumus un aicinājumu uz darbību: "Uzzini vairāk!", "Dalies ar draugiem!"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11518" y="5957173"/>
            <a:ext cx="2032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11518" y="6279713"/>
            <a:ext cx="6502003" cy="2286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1"/>
          <p:cNvSpPr/>
          <p:nvPr/>
        </p:nvSpPr>
        <p:spPr>
          <a:xfrm>
            <a:off x="711518" y="6426994"/>
            <a:ext cx="254127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Vizuālais saturs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11518" y="6866453"/>
            <a:ext cx="6502003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Pievienojiet attēlus vai video, kas papildina ziņu un palielina </a:t>
            </a:r>
            <a:r>
              <a:rPr lang="en-US" sz="16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iesaisti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lv-LV" sz="160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550"/>
              </a:lnSpc>
              <a:buNone/>
            </a:pPr>
            <a:r>
              <a:rPr lang="lv-LV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Nepārspīlējiet ar </a:t>
            </a:r>
            <a:r>
              <a:rPr lang="lv-LV" sz="16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emoji</a:t>
            </a:r>
            <a:r>
              <a:rPr lang="lv-LV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zīmēm. 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416760" y="5957173"/>
            <a:ext cx="20324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416760" y="6279713"/>
            <a:ext cx="6502122" cy="2286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Text 15"/>
          <p:cNvSpPr/>
          <p:nvPr/>
        </p:nvSpPr>
        <p:spPr>
          <a:xfrm>
            <a:off x="7416760" y="6426994"/>
            <a:ext cx="254127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Stāstījuma elementi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416760" y="6866453"/>
            <a:ext cx="6502122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Iekļaujiet īsu personisku pieredzi vai piemēru, kas rada emocionālu saikni ar auditoriju.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17426"/>
            <a:ext cx="7825502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Satura plānošana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90" y="46492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Vizuālās un tekstuālās vadlīnijas efektīvam sociālo mediju saturam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8345"/>
            <a:ext cx="65214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Vizuālā satura vadlīnijas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60752"/>
            <a:ext cx="6407944" cy="1240393"/>
          </a:xfrm>
          <a:prstGeom prst="roundRect">
            <a:avLst>
              <a:gd name="adj" fmla="val 1179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63310" y="3160752"/>
            <a:ext cx="121920" cy="1240393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142524" y="3418046"/>
            <a:ext cx="58019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Vizualizācijām jābūt saskaņotām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, veidotām pēc vienotām vadlīnijām.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548" y="3160752"/>
            <a:ext cx="6408063" cy="1240393"/>
          </a:xfrm>
          <a:prstGeom prst="roundRect">
            <a:avLst>
              <a:gd name="adj" fmla="val 1179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7398067" y="3160752"/>
            <a:ext cx="121920" cy="1240393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777282" y="3418046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Tehniskie izmēri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Facebook un Instagram ierakstiem 1080×1080 px; Story formātam 1080×1920 px.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627959"/>
            <a:ext cx="6407944" cy="1603296"/>
          </a:xfrm>
          <a:prstGeom prst="roundRect">
            <a:avLst>
              <a:gd name="adj" fmla="val 912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Shape 8"/>
          <p:cNvSpPr/>
          <p:nvPr/>
        </p:nvSpPr>
        <p:spPr>
          <a:xfrm>
            <a:off x="763310" y="4627959"/>
            <a:ext cx="121920" cy="1603296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1142524" y="4885253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Saturu papildināšana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Vizuālajam saturam jāveido asociācijas ar kopējo tēmu, nevis tikai tieši jāatspoguļo rakstītais.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548" y="4627959"/>
            <a:ext cx="6408063" cy="1603296"/>
          </a:xfrm>
          <a:prstGeom prst="roundRect">
            <a:avLst>
              <a:gd name="adj" fmla="val 9125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Shape 11"/>
          <p:cNvSpPr/>
          <p:nvPr/>
        </p:nvSpPr>
        <p:spPr>
          <a:xfrm>
            <a:off x="7398067" y="4627959"/>
            <a:ext cx="121920" cy="1603296"/>
          </a:xfrm>
          <a:prstGeom prst="roundRect">
            <a:avLst>
              <a:gd name="adj" fmla="val 27907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777282" y="4885253"/>
            <a:ext cx="5802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Personu iesaiste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Zināmas un/vai tekstos pieminētas personas vizualizācijās palielina auditorijas iesaisti.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98765"/>
            <a:ext cx="65202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Šodienas lekcijas tēmas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661172"/>
            <a:ext cx="4196358" cy="2069544"/>
          </a:xfrm>
          <a:prstGeom prst="roundRect">
            <a:avLst>
              <a:gd name="adj" fmla="val 164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20604" y="388798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770" y="4075033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4795242"/>
            <a:ext cx="32486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Sociālo tīklu mārketings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216962" y="3661172"/>
            <a:ext cx="4196358" cy="2069544"/>
          </a:xfrm>
          <a:prstGeom prst="roundRect">
            <a:avLst>
              <a:gd name="adj" fmla="val 164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Shape 5"/>
          <p:cNvSpPr/>
          <p:nvPr/>
        </p:nvSpPr>
        <p:spPr>
          <a:xfrm>
            <a:off x="5443776" y="388798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0942" y="4075033"/>
            <a:ext cx="306110" cy="3061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43776" y="4795242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Meta Business Suite izveide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9640133" y="3661172"/>
            <a:ext cx="4196358" cy="2069544"/>
          </a:xfrm>
          <a:prstGeom prst="roundRect">
            <a:avLst>
              <a:gd name="adj" fmla="val 164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Shape 8"/>
          <p:cNvSpPr/>
          <p:nvPr/>
        </p:nvSpPr>
        <p:spPr>
          <a:xfrm>
            <a:off x="9866948" y="3887986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4114" y="4075033"/>
            <a:ext cx="306110" cy="30611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866948" y="4795242"/>
            <a:ext cx="36626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Facebook reklāmas izveide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1690"/>
            <a:ext cx="71489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Tekstuālā satura vadlīnijas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332434"/>
            <a:ext cx="226814" cy="2268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2659142"/>
            <a:ext cx="4196358" cy="3048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2"/>
          <p:cNvSpPr/>
          <p:nvPr/>
        </p:nvSpPr>
        <p:spPr>
          <a:xfrm>
            <a:off x="793790" y="2833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Pirmais teikums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323868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Vērsts uz auditorijas ieguvumu — kāds ir lasītāja ieguvums no šī jaunuma vai paziņojuma.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6962" y="2332434"/>
            <a:ext cx="226814" cy="226814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216962" y="2659142"/>
            <a:ext cx="4196358" cy="3048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Text 5"/>
          <p:cNvSpPr/>
          <p:nvPr/>
        </p:nvSpPr>
        <p:spPr>
          <a:xfrm>
            <a:off x="5216962" y="2833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Otrais teikums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216962" y="3323868"/>
            <a:ext cx="419635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Rakstīts uzreiz aiz pirmā, neliekot jaunā rindkopā — tas palielina teksta apjomu, kas redzams pirms "lasīt vairāk" pogas.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0133" y="2332434"/>
            <a:ext cx="226814" cy="226814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9640133" y="2659142"/>
            <a:ext cx="4196358" cy="3048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8"/>
          <p:cNvSpPr/>
          <p:nvPr/>
        </p:nvSpPr>
        <p:spPr>
          <a:xfrm>
            <a:off x="9640133" y="2833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Struktūra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9640133" y="3323868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Ja teksts garāks par 3 teikumiem, vēlams to strukturēt un dalīt rindkopās.</a:t>
            </a:r>
            <a:endParaRPr lang="en-US" sz="1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5200650"/>
            <a:ext cx="226814" cy="226814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93790" y="5527357"/>
            <a:ext cx="6407944" cy="3048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7" name="Text 11"/>
          <p:cNvSpPr/>
          <p:nvPr/>
        </p:nvSpPr>
        <p:spPr>
          <a:xfrm>
            <a:off x="793790" y="5701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Emocijzīmes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93790" y="6192083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Ja tiek izmantotas, vēlams izmantot simbolus, ne vairāk par trim dažādiem viena ieraksta ietvaros.</a:t>
            </a:r>
            <a:endParaRPr lang="en-US" sz="175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8548" y="5200650"/>
            <a:ext cx="226814" cy="226814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7428548" y="5527357"/>
            <a:ext cx="6407944" cy="30480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1" name="Text 14"/>
          <p:cNvSpPr/>
          <p:nvPr/>
        </p:nvSpPr>
        <p:spPr>
          <a:xfrm>
            <a:off x="7428548" y="5701665"/>
            <a:ext cx="30196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Aicinājums uz darbību</a:t>
            </a:r>
            <a:endParaRPr lang="en-US" sz="2200" dirty="0"/>
          </a:p>
        </p:txBody>
      </p:sp>
      <p:sp>
        <p:nvSpPr>
          <p:cNvPr id="22" name="Text 15"/>
          <p:cNvSpPr/>
          <p:nvPr/>
        </p:nvSpPr>
        <p:spPr>
          <a:xfrm>
            <a:off x="7428548" y="6192083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Lieliski, ja ieraksts noslēdzas ar skaidru aicinājumu (piem., apmeklēt mājaslapu, sekot informācijai).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2960"/>
            <a:ext cx="5387102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Sociālo mediju riski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93790" y="1905714"/>
            <a:ext cx="13042821" cy="886420"/>
          </a:xfrm>
          <a:prstGeom prst="roundRect">
            <a:avLst>
              <a:gd name="adj" fmla="val 3646"/>
            </a:avLst>
          </a:prstGeom>
          <a:solidFill>
            <a:srgbClr val="BEF3E2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74" y="2230279"/>
            <a:ext cx="269319" cy="215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93877" y="2164199"/>
            <a:ext cx="12127349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Zīmoli ir iesaistīti sociālo mediju sarunās — vai to vēlas zīmola īpašnieks vai nē.</a:t>
            </a:r>
            <a:endParaRPr lang="en-US" sz="1650" dirty="0"/>
          </a:p>
        </p:txBody>
      </p:sp>
      <p:sp>
        <p:nvSpPr>
          <p:cNvPr id="6" name="Shape 3"/>
          <p:cNvSpPr/>
          <p:nvPr/>
        </p:nvSpPr>
        <p:spPr>
          <a:xfrm>
            <a:off x="793790" y="3022402"/>
            <a:ext cx="4211122" cy="2089785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4"/>
          <p:cNvSpPr/>
          <p:nvPr/>
        </p:nvSpPr>
        <p:spPr>
          <a:xfrm>
            <a:off x="1039654" y="3268266"/>
            <a:ext cx="3719393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⚖️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039654" y="373475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Par un pret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39654" y="4194096"/>
            <a:ext cx="371939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Izvērtēt klātbūtnes nepieciešamību: būt vai nebūt.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5209580" y="3022402"/>
            <a:ext cx="4211122" cy="2089785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 8"/>
          <p:cNvSpPr/>
          <p:nvPr/>
        </p:nvSpPr>
        <p:spPr>
          <a:xfrm>
            <a:off x="5455444" y="3268266"/>
            <a:ext cx="3719393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📢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455444" y="373475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Negatīva informācija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5455444" y="4194096"/>
            <a:ext cx="371939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Risks saskarties ar publisku kritiku un negatīvām atsauksmēm.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9625370" y="3022402"/>
            <a:ext cx="4211122" cy="2089785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5" name="Text 12"/>
          <p:cNvSpPr/>
          <p:nvPr/>
        </p:nvSpPr>
        <p:spPr>
          <a:xfrm>
            <a:off x="9871234" y="3268266"/>
            <a:ext cx="3719393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❌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9871234" y="373475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Nepatiesi fakti</a:t>
            </a:r>
            <a:endParaRPr lang="en-US" sz="2100" dirty="0"/>
          </a:p>
        </p:txBody>
      </p:sp>
      <p:sp>
        <p:nvSpPr>
          <p:cNvPr id="17" name="Text 14"/>
          <p:cNvSpPr/>
          <p:nvPr/>
        </p:nvSpPr>
        <p:spPr>
          <a:xfrm>
            <a:off x="9871234" y="4194096"/>
            <a:ext cx="371939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Dezinformācijas un nepatiesu ziņu izplatīšanās risks.</a:t>
            </a:r>
            <a:endParaRPr lang="en-US" sz="1650" dirty="0"/>
          </a:p>
        </p:txBody>
      </p:sp>
      <p:sp>
        <p:nvSpPr>
          <p:cNvPr id="18" name="Shape 15"/>
          <p:cNvSpPr/>
          <p:nvPr/>
        </p:nvSpPr>
        <p:spPr>
          <a:xfrm>
            <a:off x="793790" y="5316855"/>
            <a:ext cx="6419017" cy="2089785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Text 16"/>
          <p:cNvSpPr/>
          <p:nvPr/>
        </p:nvSpPr>
        <p:spPr>
          <a:xfrm>
            <a:off x="1039654" y="5562719"/>
            <a:ext cx="5927288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💬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1039654" y="6029206"/>
            <a:ext cx="286214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Komunikācijas kļūmes</a:t>
            </a:r>
            <a:endParaRPr lang="en-US" sz="2100" dirty="0"/>
          </a:p>
        </p:txBody>
      </p:sp>
      <p:sp>
        <p:nvSpPr>
          <p:cNvPr id="21" name="Text 18"/>
          <p:cNvSpPr/>
          <p:nvPr/>
        </p:nvSpPr>
        <p:spPr>
          <a:xfrm>
            <a:off x="1039654" y="6488549"/>
            <a:ext cx="5927288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Nepareizi interpretēti vēstījumi vai neprofesionāla atbildes reakcija.</a:t>
            </a:r>
            <a:endParaRPr lang="en-US" sz="1650" dirty="0"/>
          </a:p>
        </p:txBody>
      </p:sp>
      <p:sp>
        <p:nvSpPr>
          <p:cNvPr id="22" name="Shape 19"/>
          <p:cNvSpPr/>
          <p:nvPr/>
        </p:nvSpPr>
        <p:spPr>
          <a:xfrm>
            <a:off x="7417475" y="5316855"/>
            <a:ext cx="6419017" cy="2089785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3" name="Text 20"/>
          <p:cNvSpPr/>
          <p:nvPr/>
        </p:nvSpPr>
        <p:spPr>
          <a:xfrm>
            <a:off x="7663339" y="5562719"/>
            <a:ext cx="5927288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🔄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7663339" y="602920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Profilu uzturēšana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7663339" y="6488549"/>
            <a:ext cx="5927288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Resursu ietilpīga profilu pārvaldība un informācijas dublēšana.</a:t>
            </a:r>
            <a:endParaRPr lang="en-US" sz="16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520" y="426958"/>
            <a:ext cx="10613469" cy="485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1010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 Business Manager – jūsu digitālais vadības centrs</a:t>
            </a:r>
            <a:endParaRPr lang="en-US" sz="3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3520" y="1300401"/>
            <a:ext cx="1996321" cy="242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Visu aktīvu pārvaldība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43520" y="1698188"/>
            <a:ext cx="6582251" cy="248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 jūsu Facebook aktīvi vienuviet: lapas, reklāmas konti, komandas piekļuve.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3520" y="2101810"/>
            <a:ext cx="1941195" cy="242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1010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Optimizēta reklāma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3520" y="2499598"/>
            <a:ext cx="6582251" cy="248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Ērta reklāmu pārvaldība un mērījumi, kas palīdz optimizēt budžetu un </a:t>
            </a:r>
            <a:r>
              <a:rPr lang="en-US" dirty="0" err="1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rezultātus</a:t>
            </a: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lv-LV" dirty="0">
              <a:solidFill>
                <a:srgbClr val="3939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1950"/>
              </a:lnSpc>
              <a:buNone/>
            </a:pPr>
            <a:endParaRPr lang="lv-LV" dirty="0">
              <a:solidFill>
                <a:srgbClr val="3939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1900"/>
              </a:lnSpc>
            </a:pPr>
            <a:r>
              <a:rPr lang="lv-LV" b="1" dirty="0">
                <a:solidFill>
                  <a:srgbClr val="101014"/>
                </a:solidFill>
                <a:ea typeface="Playfair Display Bold" pitchFamily="34" charset="-122"/>
              </a:rPr>
              <a:t>Regulārs saturs</a:t>
            </a:r>
          </a:p>
          <a:p>
            <a:pPr>
              <a:lnSpc>
                <a:spcPts val="1900"/>
              </a:lnSpc>
            </a:pPr>
            <a:endParaRPr lang="lv-LV" b="1" dirty="0">
              <a:solidFill>
                <a:srgbClr val="101014"/>
              </a:solidFill>
              <a:ea typeface="Playfair Display Bold" pitchFamily="34" charset="-122"/>
            </a:endParaRPr>
          </a:p>
          <a:p>
            <a:pPr>
              <a:lnSpc>
                <a:spcPts val="1900"/>
              </a:lnSpc>
            </a:pPr>
            <a:r>
              <a:rPr lang="lv-LV" dirty="0">
                <a:solidFill>
                  <a:srgbClr val="101014"/>
                </a:solidFill>
                <a:ea typeface="Playfair Display Bold" pitchFamily="34" charset="-122"/>
              </a:rPr>
              <a:t>Saturam jābūt regulāram un noderīgam </a:t>
            </a: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41" y="1300402"/>
            <a:ext cx="5229280" cy="52292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3520" y="6158865"/>
            <a:ext cx="6582251" cy="745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Izpratne par atšķirībām starp Facebook Business Page un Business Manager ir būtiska, lai tos efektīvi izmantotu maksimāliem rezultātiem. Business Manager sniedz kontroli un mērogojamību.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15497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Facebook kampaņas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12125"/>
            <a:ext cx="4196358" cy="3967758"/>
          </a:xfrm>
          <a:prstGeom prst="roundRect">
            <a:avLst>
              <a:gd name="adj" fmla="val 85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20604" y="2938939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🎯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Mērķauditorija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436977"/>
            <a:ext cx="3742730" cy="3016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Demogrāfija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Lokācijas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Intereses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Paradumi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Mājaslapas apmeklētāji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Iesaistītā auditorija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Līdzīga (lookalike) auditorija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712125"/>
            <a:ext cx="4196358" cy="3967758"/>
          </a:xfrm>
          <a:prstGeom prst="roundRect">
            <a:avLst>
              <a:gd name="adj" fmla="val 85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5443776" y="2938939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✍️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Efektīvi teksti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3436977"/>
            <a:ext cx="3742730" cy="257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Stāsta izklāsts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Tekstuālais + vizuālais saturs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Emocijas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Satura uzticamība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Fakti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Teksta garums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712125"/>
            <a:ext cx="4196358" cy="3967758"/>
          </a:xfrm>
          <a:prstGeom prst="roundRect">
            <a:avLst>
              <a:gd name="adj" fmla="val 85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866948" y="2938939"/>
            <a:ext cx="3742730" cy="716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📊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Kas ietekmē publicēto saturu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3791307"/>
            <a:ext cx="3742730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Laika apstākļi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Notikumi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Svētki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Satura sponsorēšana</a:t>
            </a:r>
            <a:endParaRPr lang="en-US" sz="1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FB3C7-CD35-625F-EAD6-C880581C9F41}"/>
              </a:ext>
            </a:extLst>
          </p:cNvPr>
          <p:cNvSpPr txBox="1"/>
          <p:nvPr/>
        </p:nvSpPr>
        <p:spPr>
          <a:xfrm>
            <a:off x="793790" y="7078894"/>
            <a:ext cx="1304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Facebook</a:t>
            </a:r>
            <a:r>
              <a:rPr lang="lv-LV" dirty="0"/>
              <a:t> pikseļa ievietošana - </a:t>
            </a:r>
            <a:r>
              <a:rPr lang="lv-LV" dirty="0">
                <a:hlinkClick r:id="rId3"/>
              </a:rPr>
              <a:t>https://www.gintskrumins.lv/jaunumi/params/post/4976727/labi-luk-bloga-ieraksts-par-facebook-piksela-ievietosanu-un-auditoriju-izve</a:t>
            </a:r>
            <a:r>
              <a:rPr lang="lv-LV" dirty="0"/>
              <a:t>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47442" y="660559"/>
            <a:ext cx="413551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Reklāmas izkārtojums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1378982"/>
            <a:ext cx="13042821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2635806" y="1831062"/>
            <a:ext cx="264378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  <a:hlinkClick r:id="rId3"/>
              </a:rPr>
              <a:t>Meta Ads Manager reklāmai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2204085"/>
            <a:ext cx="6327815" cy="579120"/>
          </a:xfrm>
          <a:prstGeom prst="roundRect">
            <a:avLst>
              <a:gd name="adj" fmla="val 411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975360" y="2385655"/>
            <a:ext cx="5964674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Primary text:</a:t>
            </a: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līdz 125 zīmēm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793790" y="2894290"/>
            <a:ext cx="6327815" cy="579120"/>
          </a:xfrm>
          <a:prstGeom prst="roundRect">
            <a:avLst>
              <a:gd name="adj" fmla="val 411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975360" y="3075861"/>
            <a:ext cx="5964674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Headline:</a:t>
            </a: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līdz 40 zīmēm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793790" y="3584496"/>
            <a:ext cx="6327815" cy="579120"/>
          </a:xfrm>
          <a:prstGeom prst="roundRect">
            <a:avLst>
              <a:gd name="adj" fmla="val 411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75360" y="3766066"/>
            <a:ext cx="5964674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Description:</a:t>
            </a: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līdz 30 zīmēm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9288423" y="1831062"/>
            <a:ext cx="278380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  <a:hlinkClick r:id="rId3"/>
              </a:rPr>
              <a:t>Meta Business Suite reklāmai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516416" y="2204085"/>
            <a:ext cx="6327815" cy="579120"/>
          </a:xfrm>
          <a:prstGeom prst="roundRect">
            <a:avLst>
              <a:gd name="adj" fmla="val 4113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7697986" y="2385655"/>
            <a:ext cx="5964674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Headline:</a:t>
            </a:r>
            <a:r>
              <a:rPr lang="en-US" sz="12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līdz 25 zīmēm</a:t>
            </a:r>
            <a:endParaRPr lang="en-US" sz="12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867" y="2908221"/>
            <a:ext cx="4429363" cy="3963114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793790" y="7200709"/>
            <a:ext cx="13042821" cy="27384"/>
          </a:xfrm>
          <a:prstGeom prst="rect">
            <a:avLst/>
          </a:prstGeom>
          <a:solidFill>
            <a:srgbClr val="464646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3"/>
          <p:cNvSpPr/>
          <p:nvPr/>
        </p:nvSpPr>
        <p:spPr>
          <a:xfrm>
            <a:off x="793790" y="7353062"/>
            <a:ext cx="13042821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25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Ievēro rakstzīmju ierobežojumus, lai reklāma tiktu pilnībā parādīta.</a:t>
            </a:r>
            <a:endParaRPr lang="en-US" sz="12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46940" y="872847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Svarīgākie rādītāji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893451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20604" y="21202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Total page likes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261068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Kopējais cilvēku skaits, kuriem patīk lapa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1893451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5443776" y="21202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Net likes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261068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Jaunie sekotāji mīnus atteikušies (new likes – unlikes)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1893451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866948" y="21202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Total reach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261068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Cilvēku skaits, kas sasniegti ar izvietoto saturu (organic + paid)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3790117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1020604" y="40169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Impressions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0604" y="450734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Satura rādīšanas reižu skaits, neatkarīgi no klikšķiem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5216962" y="3790117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5443776" y="40169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Organic likes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5443776" y="450734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Cilvēki, kas mijiedarbojušies ar neapmaksāto saturu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9640133" y="3790117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9" name="Text 17"/>
          <p:cNvSpPr/>
          <p:nvPr/>
        </p:nvSpPr>
        <p:spPr>
          <a:xfrm>
            <a:off x="9866948" y="40169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Paid likes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866948" y="450734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Cilvēki, kas mijiedarbojušies ar apmaksāto saturu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793790" y="5686782"/>
            <a:ext cx="6407944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1020604" y="5913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Engaged users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1020604" y="6404015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Cilvēku skaits, kas iesaistījušies ar lapas saturu (jebkurš klikšķis)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7428548" y="5686782"/>
            <a:ext cx="6407944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Text 23"/>
          <p:cNvSpPr/>
          <p:nvPr/>
        </p:nvSpPr>
        <p:spPr>
          <a:xfrm>
            <a:off x="7655362" y="5913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Engagement rate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7655362" y="6404015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To lietotāju procentuālā daļa, kuri iesaistījušies ar lapu vai ziņu</a:t>
            </a:r>
            <a:endParaRPr lang="en-US" sz="1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60846" y="961430"/>
            <a:ext cx="8708708" cy="481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3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Praktiskais darbs — Facebook reklāmas izveide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793790" y="1508879"/>
            <a:ext cx="4085034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Uzdevums: Sagatavot tekstus</a:t>
            </a:r>
            <a:endParaRPr lang="en-US" sz="2250" dirty="0"/>
          </a:p>
        </p:txBody>
      </p:sp>
      <p:sp>
        <p:nvSpPr>
          <p:cNvPr id="4" name="Shape 2"/>
          <p:cNvSpPr/>
          <p:nvPr/>
        </p:nvSpPr>
        <p:spPr>
          <a:xfrm>
            <a:off x="793790" y="2116098"/>
            <a:ext cx="3137773" cy="1115973"/>
          </a:xfrm>
          <a:prstGeom prst="roundRect">
            <a:avLst>
              <a:gd name="adj" fmla="val 25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1009412" y="2331720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Virsraksti (Headline)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1009412" y="2731175"/>
            <a:ext cx="2706529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40 rakstzīmes — 10 varianti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095393" y="2116098"/>
            <a:ext cx="3137892" cy="1115973"/>
          </a:xfrm>
          <a:prstGeom prst="roundRect">
            <a:avLst>
              <a:gd name="adj" fmla="val 25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4311015" y="2331720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Primārais teksts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4311015" y="2731175"/>
            <a:ext cx="270664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125 rakstzīmes — 10 varianti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397115" y="2116098"/>
            <a:ext cx="3137773" cy="1115973"/>
          </a:xfrm>
          <a:prstGeom prst="roundRect">
            <a:avLst>
              <a:gd name="adj" fmla="val 25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7612737" y="2331720"/>
            <a:ext cx="263056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Apraksts (Description)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612737" y="2731175"/>
            <a:ext cx="2706529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30 rakstzīmes — 10 varianti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10698718" y="2116098"/>
            <a:ext cx="3137892" cy="1115973"/>
          </a:xfrm>
          <a:prstGeom prst="roundRect">
            <a:avLst>
              <a:gd name="adj" fmla="val 25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10914340" y="2331720"/>
            <a:ext cx="266426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Meta Business reklāma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10914340" y="2731175"/>
            <a:ext cx="270664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25 simboli — 5 varianti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793790" y="3395901"/>
            <a:ext cx="13042821" cy="1115973"/>
          </a:xfrm>
          <a:prstGeom prst="roundRect">
            <a:avLst>
              <a:gd name="adj" fmla="val 2592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1009412" y="3611523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Attēli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1009412" y="4010977"/>
            <a:ext cx="1261157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10 bildes, 1080×1080 px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793790" y="4757618"/>
            <a:ext cx="289202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Tēmas izvēle</a:t>
            </a:r>
            <a:endParaRPr lang="en-US" sz="2250" dirty="0"/>
          </a:p>
        </p:txBody>
      </p:sp>
      <p:sp>
        <p:nvSpPr>
          <p:cNvPr id="20" name="Text 18"/>
          <p:cNvSpPr/>
          <p:nvPr/>
        </p:nvSpPr>
        <p:spPr>
          <a:xfrm>
            <a:off x="793790" y="5364837"/>
            <a:ext cx="13042821" cy="970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Sava uzņēmuma reklāma, VAI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Reklāma mārketinga kursiem (</a:t>
            </a:r>
            <a:r>
              <a:rPr lang="en-US" sz="1500" u="sng" dirty="0">
                <a:solidFill>
                  <a:srgbClr val="1C977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www.gintskrumins.lv</a:t>
            </a: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)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Reklāma mārketinga kursu lekciju ierakstiem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1420297" y="6731437"/>
            <a:ext cx="1222355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6351"/>
            <a:ext cx="120300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Facebook biznesa konts un reklāmas izveide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98758"/>
            <a:ext cx="6407944" cy="1375529"/>
          </a:xfrm>
          <a:prstGeom prst="roundRect">
            <a:avLst>
              <a:gd name="adj" fmla="val 247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51084" y="3656052"/>
            <a:ext cx="4501753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📘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FB Business Suite uzstādīšana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51084" y="4154091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Video pamācība: </a:t>
            </a:r>
            <a:r>
              <a:rPr lang="en-US" sz="1750" u="sng" dirty="0">
                <a:solidFill>
                  <a:srgbClr val="1C977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Skatīties šeit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548" y="3398758"/>
            <a:ext cx="6408063" cy="1375529"/>
          </a:xfrm>
          <a:prstGeom prst="roundRect">
            <a:avLst>
              <a:gd name="adj" fmla="val 2474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7685842" y="3656052"/>
            <a:ext cx="3497461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📸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Instagram uzstādīšana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85842" y="4154091"/>
            <a:ext cx="58934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Video pamācība: </a:t>
            </a:r>
            <a:r>
              <a:rPr lang="en-US" sz="1750" u="sng" dirty="0">
                <a:solidFill>
                  <a:srgbClr val="1C977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Skatīties šeit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5029438"/>
            <a:ext cx="13042821" cy="963811"/>
          </a:xfrm>
          <a:prstGeom prst="roundRect">
            <a:avLst>
              <a:gd name="adj" fmla="val 3530"/>
            </a:avLst>
          </a:prstGeom>
          <a:solidFill>
            <a:srgbClr val="BEF3E2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4" y="5373529"/>
            <a:ext cx="283488" cy="22681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530906" y="5312926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Sekojiet video pamācībām, lai pareizi uzstādītu savus biznesa kontus.</a:t>
            </a:r>
            <a:endParaRPr lang="en-US" sz="17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98132"/>
            <a:ext cx="8228648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Paldies par uzmanību!</a:t>
            </a:r>
            <a:endParaRPr lang="en-US" sz="6150" dirty="0"/>
          </a:p>
        </p:txBody>
      </p:sp>
      <p:sp>
        <p:nvSpPr>
          <p:cNvPr id="3" name="Shape 1"/>
          <p:cNvSpPr/>
          <p:nvPr/>
        </p:nvSpPr>
        <p:spPr>
          <a:xfrm>
            <a:off x="793790" y="3743358"/>
            <a:ext cx="13042821" cy="35957"/>
          </a:xfrm>
          <a:prstGeom prst="rect">
            <a:avLst/>
          </a:prstGeom>
          <a:solidFill>
            <a:srgbClr val="464646">
              <a:alpha val="50000"/>
            </a:srgbClr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793790" y="4034433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👤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Gints Krūmiņš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📧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lv-LV" sz="1750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gints@marketingakursi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.lv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📞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25544381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🌐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1750" u="sng" dirty="0">
                <a:solidFill>
                  <a:srgbClr val="1C977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www.gintskrumins.lv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741194"/>
            <a:ext cx="1304282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5375"/>
            <a:ext cx="90455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Kas ir sociālo mediju mārketings?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21129"/>
            <a:ext cx="431053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Sociālo mediju mārketings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3973235"/>
            <a:ext cx="6244709" cy="1530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Sociālo mediju platformu un vietņu izmantošana, lai reklamētu produktu vai pakalpojumu.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Sociālas mijiedarbības: klausīšanās, apspriešanās, mijiedarbība, simpatizēšana, iesaistīšanās.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321129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Sociālie tīkli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7599521" y="3973235"/>
            <a:ext cx="6244709" cy="2131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Sociālo portālu un rīku grupa.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Tiešsaistes tīklu vietnes.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Ātra, ērta bezmaksas komunikācijas platforma.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Neierobežotas ziņojuma nodošanas formāta iespējas.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Populārs laika pavadīšanas veids.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775" y="3602712"/>
            <a:ext cx="5239897" cy="445018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914995"/>
            <a:ext cx="11840408" cy="538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Internets un tā lietotāji – nepārtrauktā pārmaiņu procesā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93790" y="1863090"/>
            <a:ext cx="4211122" cy="2291596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1009174" y="2078474"/>
            <a:ext cx="646390" cy="646390"/>
          </a:xfrm>
          <a:prstGeom prst="roundRect">
            <a:avLst>
              <a:gd name="adj" fmla="val 1414484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934" y="2256115"/>
            <a:ext cx="290870" cy="2908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09174" y="2929533"/>
            <a:ext cx="356830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Mainās kontrole un ietekme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5209580" y="1863090"/>
            <a:ext cx="4211122" cy="2291596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Shape 5"/>
          <p:cNvSpPr/>
          <p:nvPr/>
        </p:nvSpPr>
        <p:spPr>
          <a:xfrm>
            <a:off x="5424964" y="2078474"/>
            <a:ext cx="646390" cy="646390"/>
          </a:xfrm>
          <a:prstGeom prst="roundRect">
            <a:avLst>
              <a:gd name="adj" fmla="val 1414484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2724" y="2256115"/>
            <a:ext cx="290870" cy="2908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24964" y="2929533"/>
            <a:ext cx="3780353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Mazāka kontrole – lielāka sasniedzamība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9625370" y="1863090"/>
            <a:ext cx="4211122" cy="2291596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2" name="Shape 8"/>
          <p:cNvSpPr/>
          <p:nvPr/>
        </p:nvSpPr>
        <p:spPr>
          <a:xfrm>
            <a:off x="9840754" y="2078474"/>
            <a:ext cx="646390" cy="646390"/>
          </a:xfrm>
          <a:prstGeom prst="roundRect">
            <a:avLst>
              <a:gd name="adj" fmla="val 1414484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8514" y="2256115"/>
            <a:ext cx="290870" cy="29087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840754" y="2929533"/>
            <a:ext cx="3780353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Izmantojot interneta iespējas, lētāk un efektīvāk ir būt tur, kur atrodas cilvēki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1958"/>
            <a:ext cx="107062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Kas nosaka sociālo mediju ekosistēmu?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94365"/>
            <a:ext cx="4196358" cy="2403277"/>
          </a:xfrm>
          <a:prstGeom prst="roundRect">
            <a:avLst>
              <a:gd name="adj" fmla="val 14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Text 2"/>
          <p:cNvSpPr/>
          <p:nvPr/>
        </p:nvSpPr>
        <p:spPr>
          <a:xfrm>
            <a:off x="1020604" y="3721179"/>
            <a:ext cx="3275052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🏠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Esošais / Piederošais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219218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Jebkurš tīmekļa īpašums, ko var kontrolēt, ir unikāls zīmolam (vietne, sociālo mediju platformas, lietotne, aplāde, blogs u.c.)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494365"/>
            <a:ext cx="4196358" cy="2403277"/>
          </a:xfrm>
          <a:prstGeom prst="roundRect">
            <a:avLst>
              <a:gd name="adj" fmla="val 14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5443776" y="3721179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💰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Apmaksātais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4219218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Reklāma, partneru mārketings, apmaksāta meklēšana, reklamēšana sociālajos medijos, influenceru mārketings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494365"/>
            <a:ext cx="4196358" cy="2403277"/>
          </a:xfrm>
          <a:prstGeom prst="roundRect">
            <a:avLst>
              <a:gd name="adj" fmla="val 1416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9866948" y="3721179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🏆</a:t>
            </a: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Nopelnītais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4219218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Nodrošina brīvu dabisko datplūsmu, iesaistīšanos, noskaņojumu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21649" y="819983"/>
            <a:ext cx="5387102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Kas ir nopelnītais?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1116925" y="2133005"/>
            <a:ext cx="12719685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Attiecas uz jebkādu publicitāti, kas iegūta, reklamējot, par kuru zīmols nemaksā.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793790" y="1902738"/>
            <a:ext cx="30480" cy="796647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793790" y="3006447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Ietilpst: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793790" y="3650099"/>
            <a:ext cx="13042821" cy="1966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Sarunas par zīmolu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Ieteikumi zīmolam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Citas mutiskas aktivitātes, kurās zīmols tiek pieminēts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Lietotāju ģenerēts saturs</a:t>
            </a:r>
            <a:endParaRPr lang="en-US" sz="1650" dirty="0"/>
          </a:p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Sociālo mediju sarunas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793790" y="5847159"/>
            <a:ext cx="4211122" cy="1562338"/>
          </a:xfrm>
          <a:prstGeom prst="roundRect">
            <a:avLst>
              <a:gd name="adj" fmla="val 20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1009174" y="606254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🚫</a:t>
            </a: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Kontrole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009174" y="6521887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Netiek apmaksāts, zīmols to nekontrolē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5209580" y="5847159"/>
            <a:ext cx="4211122" cy="1562338"/>
          </a:xfrm>
          <a:prstGeom prst="roundRect">
            <a:avLst>
              <a:gd name="adj" fmla="val 20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1" name="Text 9"/>
          <p:cNvSpPr/>
          <p:nvPr/>
        </p:nvSpPr>
        <p:spPr>
          <a:xfrm>
            <a:off x="5424964" y="606254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📊</a:t>
            </a: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Mērījumi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5424964" y="6521887"/>
            <a:ext cx="3780353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Neparedzami, bet izmērāmi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9625370" y="5847159"/>
            <a:ext cx="4211122" cy="1562338"/>
          </a:xfrm>
          <a:prstGeom prst="roundRect">
            <a:avLst>
              <a:gd name="adj" fmla="val 20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9840754" y="606254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⭐</a:t>
            </a: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Vērtība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840754" y="6521887"/>
            <a:ext cx="3780353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Var būt visvērtīgākais medijs zīmolam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47674" y="809387"/>
            <a:ext cx="6135053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3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Kas ir sociālie pierādījumi?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1082993" y="1923812"/>
            <a:ext cx="12753618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E-komercijas kontekstā sociālie pierādījumi ir citu cilvēku radīti pozitīvi apliecinājumi par Tavu uzņēmumu/produktu, kurus Tu vari publicēt savā lapā.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93790" y="1739503"/>
            <a:ext cx="22860" cy="939165"/>
          </a:xfrm>
          <a:prstGeom prst="rect">
            <a:avLst/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5" name="Shape 3"/>
          <p:cNvSpPr/>
          <p:nvPr/>
        </p:nvSpPr>
        <p:spPr>
          <a:xfrm>
            <a:off x="793790" y="2862977"/>
            <a:ext cx="3137773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6" name="Shape 4"/>
          <p:cNvSpPr/>
          <p:nvPr/>
        </p:nvSpPr>
        <p:spPr>
          <a:xfrm>
            <a:off x="986552" y="3055739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619" y="3214807"/>
            <a:ext cx="260271" cy="26027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86552" y="379797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Atsauksmes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4095393" y="2862977"/>
            <a:ext cx="3137892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0" name="Shape 7"/>
          <p:cNvSpPr/>
          <p:nvPr/>
        </p:nvSpPr>
        <p:spPr>
          <a:xfrm>
            <a:off x="4288155" y="3055739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7223" y="3214807"/>
            <a:ext cx="260271" cy="26027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288155" y="379797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Vērtējumi</a:t>
            </a:r>
            <a:endParaRPr lang="en-US" sz="1850" dirty="0"/>
          </a:p>
        </p:txBody>
      </p:sp>
      <p:sp>
        <p:nvSpPr>
          <p:cNvPr id="13" name="Shape 9"/>
          <p:cNvSpPr/>
          <p:nvPr/>
        </p:nvSpPr>
        <p:spPr>
          <a:xfrm>
            <a:off x="7397115" y="2862977"/>
            <a:ext cx="3137773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7589877" y="3055739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8945" y="3214807"/>
            <a:ext cx="260271" cy="26027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589877" y="379797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Mediju logotipi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10698718" y="2862977"/>
            <a:ext cx="3137892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8" name="Shape 13"/>
          <p:cNvSpPr/>
          <p:nvPr/>
        </p:nvSpPr>
        <p:spPr>
          <a:xfrm>
            <a:off x="10891480" y="3055739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0548" y="3214807"/>
            <a:ext cx="260271" cy="2602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0891480" y="3797975"/>
            <a:ext cx="2752368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Pieminēšana sociālajos tīklos</a:t>
            </a:r>
            <a:endParaRPr lang="en-US" sz="1850" dirty="0"/>
          </a:p>
        </p:txBody>
      </p:sp>
      <p:sp>
        <p:nvSpPr>
          <p:cNvPr id="21" name="Shape 15"/>
          <p:cNvSpPr/>
          <p:nvPr/>
        </p:nvSpPr>
        <p:spPr>
          <a:xfrm>
            <a:off x="793790" y="4757023"/>
            <a:ext cx="3137773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2" name="Shape 16"/>
          <p:cNvSpPr/>
          <p:nvPr/>
        </p:nvSpPr>
        <p:spPr>
          <a:xfrm>
            <a:off x="986552" y="4949785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5619" y="5108853"/>
            <a:ext cx="260271" cy="26027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86552" y="5692021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Klientu logotipi</a:t>
            </a:r>
            <a:endParaRPr lang="en-US" sz="1850" dirty="0"/>
          </a:p>
        </p:txBody>
      </p:sp>
      <p:sp>
        <p:nvSpPr>
          <p:cNvPr id="25" name="Shape 18"/>
          <p:cNvSpPr/>
          <p:nvPr/>
        </p:nvSpPr>
        <p:spPr>
          <a:xfrm>
            <a:off x="4095393" y="4757023"/>
            <a:ext cx="3137892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6" name="Shape 19"/>
          <p:cNvSpPr/>
          <p:nvPr/>
        </p:nvSpPr>
        <p:spPr>
          <a:xfrm>
            <a:off x="4288155" y="4949785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7223" y="5108853"/>
            <a:ext cx="260271" cy="260271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4288155" y="5692021"/>
            <a:ext cx="266259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Lietotāju/klientu skaits</a:t>
            </a:r>
            <a:endParaRPr lang="en-US" sz="1850" dirty="0"/>
          </a:p>
        </p:txBody>
      </p:sp>
      <p:sp>
        <p:nvSpPr>
          <p:cNvPr id="29" name="Shape 21"/>
          <p:cNvSpPr/>
          <p:nvPr/>
        </p:nvSpPr>
        <p:spPr>
          <a:xfrm>
            <a:off x="7397115" y="4757023"/>
            <a:ext cx="3137773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0" name="Shape 22"/>
          <p:cNvSpPr/>
          <p:nvPr/>
        </p:nvSpPr>
        <p:spPr>
          <a:xfrm>
            <a:off x="7589877" y="4949785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8945" y="5108853"/>
            <a:ext cx="260271" cy="260271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7589877" y="5692021"/>
            <a:ext cx="2752249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Pārdoto produktu skaits</a:t>
            </a:r>
            <a:endParaRPr lang="en-US" sz="1850" dirty="0"/>
          </a:p>
        </p:txBody>
      </p:sp>
      <p:sp>
        <p:nvSpPr>
          <p:cNvPr id="33" name="Shape 24"/>
          <p:cNvSpPr/>
          <p:nvPr/>
        </p:nvSpPr>
        <p:spPr>
          <a:xfrm>
            <a:off x="10698718" y="4757023"/>
            <a:ext cx="3137892" cy="1730216"/>
          </a:xfrm>
          <a:prstGeom prst="roundRect">
            <a:avLst>
              <a:gd name="adj" fmla="val 167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34" name="Shape 25"/>
          <p:cNvSpPr/>
          <p:nvPr/>
        </p:nvSpPr>
        <p:spPr>
          <a:xfrm>
            <a:off x="10891480" y="4949785"/>
            <a:ext cx="578406" cy="578406"/>
          </a:xfrm>
          <a:prstGeom prst="roundRect">
            <a:avLst>
              <a:gd name="adj" fmla="val 15807384"/>
            </a:avLst>
          </a:prstGeom>
          <a:solidFill>
            <a:srgbClr val="1C9770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0548" y="5108853"/>
            <a:ext cx="260271" cy="260271"/>
          </a:xfrm>
          <a:prstGeom prst="rect">
            <a:avLst/>
          </a:prstGeom>
        </p:spPr>
      </p:pic>
      <p:sp>
        <p:nvSpPr>
          <p:cNvPr id="36" name="Text 26"/>
          <p:cNvSpPr/>
          <p:nvPr/>
        </p:nvSpPr>
        <p:spPr>
          <a:xfrm>
            <a:off x="10891480" y="5692021"/>
            <a:ext cx="257782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Saņemtie apbalvojumi</a:t>
            </a:r>
            <a:endParaRPr lang="en-US" sz="1850" dirty="0"/>
          </a:p>
        </p:txBody>
      </p:sp>
      <p:sp>
        <p:nvSpPr>
          <p:cNvPr id="37" name="Shape 27"/>
          <p:cNvSpPr/>
          <p:nvPr/>
        </p:nvSpPr>
        <p:spPr>
          <a:xfrm>
            <a:off x="793790" y="6671548"/>
            <a:ext cx="13042821" cy="748546"/>
          </a:xfrm>
          <a:prstGeom prst="roundRect">
            <a:avLst>
              <a:gd name="adj" fmla="val 3864"/>
            </a:avLst>
          </a:prstGeom>
          <a:solidFill>
            <a:srgbClr val="BEF3E2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3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552" y="6957060"/>
            <a:ext cx="240983" cy="192762"/>
          </a:xfrm>
          <a:prstGeom prst="rect">
            <a:avLst/>
          </a:prstGeom>
        </p:spPr>
      </p:pic>
      <p:sp>
        <p:nvSpPr>
          <p:cNvPr id="39" name="Text 28"/>
          <p:cNvSpPr/>
          <p:nvPr/>
        </p:nvSpPr>
        <p:spPr>
          <a:xfrm>
            <a:off x="1420297" y="6883479"/>
            <a:ext cx="1222355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💡 Svarīgi: ja vien iespējams, visur izvietot saites uz atsauksmēm, logo, pieminēšanām utt.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78649" y="1850350"/>
            <a:ext cx="767298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Sociālo mediju izmantošanas mērķi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870954"/>
            <a:ext cx="453628" cy="4536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30906" y="29488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Pārdošanas kanāls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884" y="2870954"/>
            <a:ext cx="453628" cy="4536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194000" y="2948821"/>
            <a:ext cx="49032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Zīmola atpazīstamība un uzticamība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3778210"/>
            <a:ext cx="453628" cy="4536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30906" y="38560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Klientu atbalsts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884" y="3778210"/>
            <a:ext cx="453628" cy="45362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194000" y="3856077"/>
            <a:ext cx="51131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Veicināt pozitīvas klientu atsauksmes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790" y="4685467"/>
            <a:ext cx="453628" cy="45362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530906" y="4763333"/>
            <a:ext cx="564249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Izplatīt svarīgus uzņēmuma jaunumus un nozares aktualitātes</a:t>
            </a:r>
            <a:endParaRPr lang="en-US" sz="22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6884" y="4685467"/>
            <a:ext cx="453628" cy="45362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8194000" y="4763333"/>
            <a:ext cx="54889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Veidot un uzturēt attiecības ar klientiem</a:t>
            </a:r>
            <a:endParaRPr lang="en-US" sz="22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5925622"/>
            <a:ext cx="453628" cy="453628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1530906" y="6003488"/>
            <a:ext cx="49170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Papildinājums mārketinga kampaņai</a:t>
            </a:r>
            <a:endParaRPr lang="en-US" sz="22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6884" y="5925622"/>
            <a:ext cx="453628" cy="453628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8194000" y="6003488"/>
            <a:ext cx="51921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Uzlabot Google meklēšanas rezultātus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25020" y="622935"/>
            <a:ext cx="4780240" cy="597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3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SMART Mērķi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1073944" y="2307431"/>
            <a:ext cx="3957757" cy="191095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4" name="Shape 2"/>
          <p:cNvSpPr/>
          <p:nvPr/>
        </p:nvSpPr>
        <p:spPr>
          <a:xfrm>
            <a:off x="787241" y="2116157"/>
            <a:ext cx="573524" cy="573524"/>
          </a:xfrm>
          <a:prstGeom prst="roundRect">
            <a:avLst>
              <a:gd name="adj" fmla="val 7971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592" y="2259509"/>
            <a:ext cx="286703" cy="2867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78337" y="2850833"/>
            <a:ext cx="239006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 — Specific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78337" y="3246120"/>
            <a:ext cx="386238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Specifiski, konkrēti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479613" y="2020610"/>
            <a:ext cx="3957757" cy="191095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9" name="Shape 6"/>
          <p:cNvSpPr/>
          <p:nvPr/>
        </p:nvSpPr>
        <p:spPr>
          <a:xfrm>
            <a:off x="5192911" y="1829336"/>
            <a:ext cx="573524" cy="573524"/>
          </a:xfrm>
          <a:prstGeom prst="roundRect">
            <a:avLst>
              <a:gd name="adj" fmla="val 7971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262" y="1972687"/>
            <a:ext cx="286703" cy="28670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84006" y="2564011"/>
            <a:ext cx="239006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 — Measurable</a:t>
            </a:r>
            <a:endParaRPr lang="en-US" sz="1850" dirty="0"/>
          </a:p>
        </p:txBody>
      </p:sp>
      <p:sp>
        <p:nvSpPr>
          <p:cNvPr id="12" name="Text 8"/>
          <p:cNvSpPr/>
          <p:nvPr/>
        </p:nvSpPr>
        <p:spPr>
          <a:xfrm>
            <a:off x="5384006" y="2959298"/>
            <a:ext cx="386238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Izmērāmi</a:t>
            </a:r>
            <a:endParaRPr lang="en-US" sz="1500" dirty="0"/>
          </a:p>
        </p:txBody>
      </p:sp>
      <p:sp>
        <p:nvSpPr>
          <p:cNvPr id="13" name="Shape 9"/>
          <p:cNvSpPr/>
          <p:nvPr/>
        </p:nvSpPr>
        <p:spPr>
          <a:xfrm>
            <a:off x="9885283" y="1733907"/>
            <a:ext cx="3957757" cy="191095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14" name="Shape 10"/>
          <p:cNvSpPr/>
          <p:nvPr/>
        </p:nvSpPr>
        <p:spPr>
          <a:xfrm>
            <a:off x="9598581" y="1542633"/>
            <a:ext cx="573524" cy="573524"/>
          </a:xfrm>
          <a:prstGeom prst="roundRect">
            <a:avLst>
              <a:gd name="adj" fmla="val 7971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1932" y="1685985"/>
            <a:ext cx="286703" cy="28670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789676" y="2277308"/>
            <a:ext cx="239006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 — Achievable</a:t>
            </a:r>
            <a:endParaRPr lang="en-US" sz="1850" dirty="0"/>
          </a:p>
        </p:txBody>
      </p:sp>
      <p:sp>
        <p:nvSpPr>
          <p:cNvPr id="17" name="Text 12"/>
          <p:cNvSpPr/>
          <p:nvPr/>
        </p:nvSpPr>
        <p:spPr>
          <a:xfrm>
            <a:off x="9789676" y="2672596"/>
            <a:ext cx="386238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Sasniedzami</a:t>
            </a:r>
            <a:endParaRPr lang="en-US" sz="1500" dirty="0"/>
          </a:p>
        </p:txBody>
      </p:sp>
      <p:sp>
        <p:nvSpPr>
          <p:cNvPr id="19" name="Shape 13"/>
          <p:cNvSpPr/>
          <p:nvPr/>
        </p:nvSpPr>
        <p:spPr>
          <a:xfrm>
            <a:off x="1073944" y="6194941"/>
            <a:ext cx="3957757" cy="191095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0" name="Shape 14"/>
          <p:cNvSpPr/>
          <p:nvPr/>
        </p:nvSpPr>
        <p:spPr>
          <a:xfrm>
            <a:off x="787241" y="6003667"/>
            <a:ext cx="573524" cy="573524"/>
          </a:xfrm>
          <a:prstGeom prst="roundRect">
            <a:avLst>
              <a:gd name="adj" fmla="val 7971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592" y="6147018"/>
            <a:ext cx="286703" cy="286703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78337" y="6738342"/>
            <a:ext cx="239006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 — Relevant</a:t>
            </a:r>
            <a:endParaRPr lang="en-US" sz="1850" dirty="0"/>
          </a:p>
        </p:txBody>
      </p:sp>
      <p:sp>
        <p:nvSpPr>
          <p:cNvPr id="23" name="Text 16"/>
          <p:cNvSpPr/>
          <p:nvPr/>
        </p:nvSpPr>
        <p:spPr>
          <a:xfrm>
            <a:off x="978337" y="7133630"/>
            <a:ext cx="386238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Reālistiski</a:t>
            </a:r>
            <a:endParaRPr lang="en-US" sz="1500" dirty="0"/>
          </a:p>
        </p:txBody>
      </p:sp>
      <p:sp>
        <p:nvSpPr>
          <p:cNvPr id="24" name="Shape 17"/>
          <p:cNvSpPr/>
          <p:nvPr/>
        </p:nvSpPr>
        <p:spPr>
          <a:xfrm>
            <a:off x="5479613" y="5908119"/>
            <a:ext cx="3957757" cy="191095"/>
          </a:xfrm>
          <a:prstGeom prst="roundRect">
            <a:avLst>
              <a:gd name="adj" fmla="val 15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sp>
        <p:nvSpPr>
          <p:cNvPr id="25" name="Shape 18"/>
          <p:cNvSpPr/>
          <p:nvPr/>
        </p:nvSpPr>
        <p:spPr>
          <a:xfrm>
            <a:off x="5192911" y="5716845"/>
            <a:ext cx="573524" cy="573524"/>
          </a:xfrm>
          <a:prstGeom prst="roundRect">
            <a:avLst>
              <a:gd name="adj" fmla="val 7971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lv-LV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6262" y="5860197"/>
            <a:ext cx="286703" cy="286703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5384006" y="6451521"/>
            <a:ext cx="239006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 — Time-bound</a:t>
            </a:r>
            <a:endParaRPr lang="en-US" sz="1850" dirty="0"/>
          </a:p>
        </p:txBody>
      </p:sp>
      <p:sp>
        <p:nvSpPr>
          <p:cNvPr id="28" name="Text 20"/>
          <p:cNvSpPr/>
          <p:nvPr/>
        </p:nvSpPr>
        <p:spPr>
          <a:xfrm>
            <a:off x="5384006" y="6846808"/>
            <a:ext cx="386238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Laikā limitēti</a:t>
            </a:r>
            <a:endParaRPr lang="en-US" sz="15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8"/>
          <a:srcRect l="4427" t="3163" r="3713" b="15086"/>
          <a:stretch>
            <a:fillRect/>
          </a:stretch>
        </p:blipFill>
        <p:spPr>
          <a:xfrm>
            <a:off x="7459038" y="3246119"/>
            <a:ext cx="6893960" cy="3667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1460</Words>
  <Application>Microsoft Office PowerPoint</Application>
  <PresentationFormat>Pielāgots</PresentationFormat>
  <Paragraphs>315</Paragraphs>
  <Slides>28</Slides>
  <Notes>28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37" baseType="lpstr">
      <vt:lpstr>DM Sans Semi Bold</vt:lpstr>
      <vt:lpstr>Open Sans</vt:lpstr>
      <vt:lpstr>Raleway Light</vt:lpstr>
      <vt:lpstr>Roboto</vt:lpstr>
      <vt:lpstr>Inter Medium</vt:lpstr>
      <vt:lpstr>Raleway</vt:lpstr>
      <vt:lpstr>Playfair Display Bold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Gints Krūmiņš</dc:creator>
  <cp:lastModifiedBy>Gints Krūmiņš</cp:lastModifiedBy>
  <cp:revision>2</cp:revision>
  <dcterms:created xsi:type="dcterms:W3CDTF">2026-03-30T12:59:22Z</dcterms:created>
  <dcterms:modified xsi:type="dcterms:W3CDTF">2026-05-11T12:28:53Z</dcterms:modified>
</cp:coreProperties>
</file>